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64" r:id="rId1"/>
  </p:sldMasterIdLst>
  <p:notesMasterIdLst>
    <p:notesMasterId r:id="rId21"/>
  </p:notesMasterIdLst>
  <p:sldIdLst>
    <p:sldId id="259" r:id="rId2"/>
    <p:sldId id="258" r:id="rId3"/>
    <p:sldId id="257" r:id="rId4"/>
    <p:sldId id="281" r:id="rId5"/>
    <p:sldId id="270" r:id="rId6"/>
    <p:sldId id="265" r:id="rId7"/>
    <p:sldId id="266" r:id="rId8"/>
    <p:sldId id="268" r:id="rId9"/>
    <p:sldId id="269" r:id="rId10"/>
    <p:sldId id="272" r:id="rId11"/>
    <p:sldId id="274" r:id="rId12"/>
    <p:sldId id="275" r:id="rId13"/>
    <p:sldId id="271" r:id="rId14"/>
    <p:sldId id="283" r:id="rId15"/>
    <p:sldId id="276" r:id="rId16"/>
    <p:sldId id="277" r:id="rId17"/>
    <p:sldId id="279" r:id="rId18"/>
    <p:sldId id="280" r:id="rId19"/>
    <p:sldId id="260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8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F:\&#1053;&#1086;&#1074;&#1099;&#1077;%20&#1089;&#1087;&#1072;&#1081;&#1089;&#1099;\&#1051;&#1080;&#1089;&#1090;%20Microsoft%20Office%20Excel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Лист1!$G$5</c:f>
              <c:strCache>
                <c:ptCount val="1"/>
                <c:pt idx="0">
                  <c:v>2010</c:v>
                </c:pt>
              </c:strCache>
            </c:strRef>
          </c:tx>
          <c:cat>
            <c:strRef>
              <c:f>Лист1!$F$6:$F$10</c:f>
              <c:strCache>
                <c:ptCount val="5"/>
                <c:pt idx="0">
                  <c:v>опиаты</c:v>
                </c:pt>
                <c:pt idx="1">
                  <c:v>амфетамины</c:v>
                </c:pt>
                <c:pt idx="2">
                  <c:v>каннабиноиды</c:v>
                </c:pt>
                <c:pt idx="3">
                  <c:v>метадон</c:v>
                </c:pt>
                <c:pt idx="4">
                  <c:v>тропикамид</c:v>
                </c:pt>
              </c:strCache>
            </c:strRef>
          </c:cat>
          <c:val>
            <c:numRef>
              <c:f>Лист1!$G$6:$G$10</c:f>
              <c:numCache>
                <c:formatCode>General</c:formatCode>
                <c:ptCount val="5"/>
                <c:pt idx="0">
                  <c:v>471</c:v>
                </c:pt>
                <c:pt idx="1">
                  <c:v>52</c:v>
                </c:pt>
                <c:pt idx="2">
                  <c:v>258</c:v>
                </c:pt>
                <c:pt idx="3">
                  <c:v>27</c:v>
                </c:pt>
                <c:pt idx="4">
                  <c:v>85</c:v>
                </c:pt>
              </c:numCache>
            </c:numRef>
          </c:val>
        </c:ser>
        <c:ser>
          <c:idx val="1"/>
          <c:order val="1"/>
          <c:tx>
            <c:strRef>
              <c:f>Лист1!$H$5</c:f>
              <c:strCache>
                <c:ptCount val="1"/>
                <c:pt idx="0">
                  <c:v>2011</c:v>
                </c:pt>
              </c:strCache>
            </c:strRef>
          </c:tx>
          <c:cat>
            <c:strRef>
              <c:f>Лист1!$F$6:$F$10</c:f>
              <c:strCache>
                <c:ptCount val="5"/>
                <c:pt idx="0">
                  <c:v>опиаты</c:v>
                </c:pt>
                <c:pt idx="1">
                  <c:v>амфетамины</c:v>
                </c:pt>
                <c:pt idx="2">
                  <c:v>каннабиноиды</c:v>
                </c:pt>
                <c:pt idx="3">
                  <c:v>метадон</c:v>
                </c:pt>
                <c:pt idx="4">
                  <c:v>тропикамид</c:v>
                </c:pt>
              </c:strCache>
            </c:strRef>
          </c:cat>
          <c:val>
            <c:numRef>
              <c:f>Лист1!$H$6:$H$10</c:f>
              <c:numCache>
                <c:formatCode>General</c:formatCode>
                <c:ptCount val="5"/>
                <c:pt idx="0">
                  <c:v>306</c:v>
                </c:pt>
                <c:pt idx="1">
                  <c:v>90</c:v>
                </c:pt>
                <c:pt idx="2">
                  <c:v>155</c:v>
                </c:pt>
                <c:pt idx="3">
                  <c:v>110</c:v>
                </c:pt>
                <c:pt idx="4">
                  <c:v>115</c:v>
                </c:pt>
              </c:numCache>
            </c:numRef>
          </c:val>
        </c:ser>
        <c:ser>
          <c:idx val="2"/>
          <c:order val="2"/>
          <c:tx>
            <c:strRef>
              <c:f>Лист1!$I$5</c:f>
              <c:strCache>
                <c:ptCount val="1"/>
                <c:pt idx="0">
                  <c:v>2012</c:v>
                </c:pt>
              </c:strCache>
            </c:strRef>
          </c:tx>
          <c:cat>
            <c:strRef>
              <c:f>Лист1!$F$6:$F$10</c:f>
              <c:strCache>
                <c:ptCount val="5"/>
                <c:pt idx="0">
                  <c:v>опиаты</c:v>
                </c:pt>
                <c:pt idx="1">
                  <c:v>амфетамины</c:v>
                </c:pt>
                <c:pt idx="2">
                  <c:v>каннабиноиды</c:v>
                </c:pt>
                <c:pt idx="3">
                  <c:v>метадон</c:v>
                </c:pt>
                <c:pt idx="4">
                  <c:v>тропикамид</c:v>
                </c:pt>
              </c:strCache>
            </c:strRef>
          </c:cat>
          <c:val>
            <c:numRef>
              <c:f>Лист1!$I$6:$I$10</c:f>
              <c:numCache>
                <c:formatCode>General</c:formatCode>
                <c:ptCount val="5"/>
                <c:pt idx="0">
                  <c:v>464</c:v>
                </c:pt>
                <c:pt idx="1">
                  <c:v>121</c:v>
                </c:pt>
                <c:pt idx="2">
                  <c:v>261</c:v>
                </c:pt>
                <c:pt idx="3">
                  <c:v>186</c:v>
                </c:pt>
                <c:pt idx="4">
                  <c:v>322</c:v>
                </c:pt>
              </c:numCache>
            </c:numRef>
          </c:val>
        </c:ser>
        <c:ser>
          <c:idx val="3"/>
          <c:order val="3"/>
          <c:tx>
            <c:strRef>
              <c:f>Лист1!$J$5</c:f>
              <c:strCache>
                <c:ptCount val="1"/>
                <c:pt idx="0">
                  <c:v>2013</c:v>
                </c:pt>
              </c:strCache>
            </c:strRef>
          </c:tx>
          <c:cat>
            <c:strRef>
              <c:f>Лист1!$F$6:$F$10</c:f>
              <c:strCache>
                <c:ptCount val="5"/>
                <c:pt idx="0">
                  <c:v>опиаты</c:v>
                </c:pt>
                <c:pt idx="1">
                  <c:v>амфетамины</c:v>
                </c:pt>
                <c:pt idx="2">
                  <c:v>каннабиноиды</c:v>
                </c:pt>
                <c:pt idx="3">
                  <c:v>метадон</c:v>
                </c:pt>
                <c:pt idx="4">
                  <c:v>тропикамид</c:v>
                </c:pt>
              </c:strCache>
            </c:strRef>
          </c:cat>
          <c:val>
            <c:numRef>
              <c:f>Лист1!$J$6:$J$10</c:f>
              <c:numCache>
                <c:formatCode>General</c:formatCode>
                <c:ptCount val="5"/>
                <c:pt idx="0">
                  <c:v>348</c:v>
                </c:pt>
                <c:pt idx="1">
                  <c:v>201</c:v>
                </c:pt>
                <c:pt idx="2">
                  <c:v>644</c:v>
                </c:pt>
                <c:pt idx="3">
                  <c:v>631</c:v>
                </c:pt>
                <c:pt idx="4">
                  <c:v>387</c:v>
                </c:pt>
              </c:numCache>
            </c:numRef>
          </c:val>
        </c:ser>
        <c:ser>
          <c:idx val="4"/>
          <c:order val="4"/>
          <c:tx>
            <c:strRef>
              <c:f>Лист1!$K$5</c:f>
              <c:strCache>
                <c:ptCount val="1"/>
                <c:pt idx="0">
                  <c:v>2014 (9 мес)</c:v>
                </c:pt>
              </c:strCache>
            </c:strRef>
          </c:tx>
          <c:cat>
            <c:strRef>
              <c:f>Лист1!$F$6:$F$10</c:f>
              <c:strCache>
                <c:ptCount val="5"/>
                <c:pt idx="0">
                  <c:v>опиаты</c:v>
                </c:pt>
                <c:pt idx="1">
                  <c:v>амфетамины</c:v>
                </c:pt>
                <c:pt idx="2">
                  <c:v>каннабиноиды</c:v>
                </c:pt>
                <c:pt idx="3">
                  <c:v>метадон</c:v>
                </c:pt>
                <c:pt idx="4">
                  <c:v>тропикамид</c:v>
                </c:pt>
              </c:strCache>
            </c:strRef>
          </c:cat>
          <c:val>
            <c:numRef>
              <c:f>Лист1!$K$6:$K$10</c:f>
              <c:numCache>
                <c:formatCode>General</c:formatCode>
                <c:ptCount val="5"/>
                <c:pt idx="0">
                  <c:v>217</c:v>
                </c:pt>
                <c:pt idx="1">
                  <c:v>222</c:v>
                </c:pt>
                <c:pt idx="2">
                  <c:v>664</c:v>
                </c:pt>
                <c:pt idx="3">
                  <c:v>454</c:v>
                </c:pt>
                <c:pt idx="4">
                  <c:v>221</c:v>
                </c:pt>
              </c:numCache>
            </c:numRef>
          </c:val>
        </c:ser>
        <c:axId val="53388416"/>
        <c:axId val="53389952"/>
      </c:barChart>
      <c:catAx>
        <c:axId val="53388416"/>
        <c:scaling>
          <c:orientation val="minMax"/>
        </c:scaling>
        <c:axPos val="b"/>
        <c:tickLblPos val="nextTo"/>
        <c:crossAx val="53389952"/>
        <c:crosses val="autoZero"/>
        <c:auto val="1"/>
        <c:lblAlgn val="ctr"/>
        <c:lblOffset val="100"/>
      </c:catAx>
      <c:valAx>
        <c:axId val="53389952"/>
        <c:scaling>
          <c:orientation val="minMax"/>
        </c:scaling>
        <c:axPos val="l"/>
        <c:majorGridlines/>
        <c:numFmt formatCode="General" sourceLinked="1"/>
        <c:tickLblPos val="nextTo"/>
        <c:crossAx val="53388416"/>
        <c:crosses val="autoZero"/>
        <c:crossBetween val="between"/>
      </c:valAx>
    </c:plotArea>
    <c:legend>
      <c:legendPos val="r"/>
      <c:layout/>
    </c:legend>
    <c:plotVisOnly val="1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B19839-6790-4616-AF80-63C173BEA93A}" type="datetimeFigureOut">
              <a:rPr lang="ru-RU" smtClean="0"/>
              <a:pPr/>
              <a:t>20.10.2014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6720B4-7055-46DD-B0EA-57F910C5093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23556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7145B19-133D-47D0-AD38-08D0F3484783}" type="slidenum">
              <a:rPr lang="ru-RU" smtClean="0"/>
              <a:pPr>
                <a:defRPr/>
              </a:pPr>
              <a:t>1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лип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30725"/>
          </a:xfrm>
        </p:spPr>
        <p:txBody>
          <a:bodyPr rtlCol="0">
            <a:normAutofit/>
          </a:bodyPr>
          <a:lstStyle/>
          <a:p>
            <a:pPr lvl="0"/>
            <a:endParaRPr lang="ru-RU" noProof="0" smtClean="0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AD9EE2-6E21-4573-BD06-A3F7178613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20.10.2014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5" r:id="rId1"/>
    <p:sldLayoutId id="2147484066" r:id="rId2"/>
    <p:sldLayoutId id="2147484067" r:id="rId3"/>
    <p:sldLayoutId id="2147484068" r:id="rId4"/>
    <p:sldLayoutId id="2147484069" r:id="rId5"/>
    <p:sldLayoutId id="2147484070" r:id="rId6"/>
    <p:sldLayoutId id="2147484071" r:id="rId7"/>
    <p:sldLayoutId id="2147484072" r:id="rId8"/>
    <p:sldLayoutId id="2147484073" r:id="rId9"/>
    <p:sldLayoutId id="2147484074" r:id="rId10"/>
    <p:sldLayoutId id="2147484075" r:id="rId11"/>
    <p:sldLayoutId id="2147484076" r:id="rId12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sus\Desktop\Рисунок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1266" name="Прямоугольник 6"/>
          <p:cNvSpPr>
            <a:spLocks noChangeArrowheads="1"/>
          </p:cNvSpPr>
          <p:nvPr/>
        </p:nvSpPr>
        <p:spPr bwMode="auto">
          <a:xfrm>
            <a:off x="142875" y="1795463"/>
            <a:ext cx="8715375" cy="206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 i="1" dirty="0">
                <a:solidFill>
                  <a:srgbClr val="071CE7"/>
                </a:solidFill>
                <a:latin typeface="Arial Black" pitchFamily="34" charset="0"/>
              </a:rPr>
              <a:t>Государственное учреждение здравоохранения </a:t>
            </a:r>
          </a:p>
          <a:p>
            <a:pPr algn="ctr"/>
            <a:r>
              <a:rPr lang="ru-RU" sz="3200" b="1" i="1" dirty="0">
                <a:solidFill>
                  <a:srgbClr val="071CE7"/>
                </a:solidFill>
                <a:latin typeface="Arial Black" pitchFamily="34" charset="0"/>
              </a:rPr>
              <a:t>«Тульский областной наркологический диспансер № 1»</a:t>
            </a: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785813" y="5046772"/>
            <a:ext cx="7772400" cy="907941"/>
          </a:xfr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i="1" dirty="0" smtClean="0">
                <a:solidFill>
                  <a:srgbClr val="002060"/>
                </a:solidFill>
                <a:ea typeface="+mn-ea"/>
                <a:cs typeface="Arial" charset="0"/>
              </a:rPr>
              <a:t>Главный врач</a:t>
            </a:r>
            <a:br>
              <a:rPr lang="ru-RU" sz="2800" i="1" dirty="0" smtClean="0">
                <a:solidFill>
                  <a:srgbClr val="002060"/>
                </a:solidFill>
                <a:ea typeface="+mn-ea"/>
                <a:cs typeface="Arial" charset="0"/>
              </a:rPr>
            </a:br>
            <a:r>
              <a:rPr lang="ru-RU" sz="2800" i="1" dirty="0" smtClean="0">
                <a:solidFill>
                  <a:srgbClr val="002060"/>
                </a:solidFill>
                <a:ea typeface="+mn-ea"/>
                <a:cs typeface="Arial" charset="0"/>
              </a:rPr>
              <a:t>Николай Иванович Висягин</a:t>
            </a:r>
            <a:endParaRPr lang="ru-RU" sz="2800" i="1" dirty="0">
              <a:solidFill>
                <a:srgbClr val="002060"/>
              </a:solidFill>
              <a:ea typeface="+mn-ea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67544" y="1628800"/>
            <a:ext cx="8183880" cy="2322584"/>
          </a:xfrm>
        </p:spPr>
        <p:txBody>
          <a:bodyPr>
            <a:normAutofit fontScale="77500" lnSpcReduction="20000"/>
          </a:bodyPr>
          <a:lstStyle/>
          <a:p>
            <a:endParaRPr lang="ru-RU" sz="1600" b="1" u="sng" dirty="0" smtClean="0">
              <a:latin typeface="+mj-lt"/>
              <a:ea typeface="+mj-ea"/>
              <a:cs typeface="+mj-cs"/>
            </a:endParaRPr>
          </a:p>
          <a:p>
            <a:endParaRPr lang="ru-RU" sz="1600" b="1" u="sng" dirty="0" smtClean="0">
              <a:latin typeface="+mj-lt"/>
              <a:ea typeface="+mj-ea"/>
              <a:cs typeface="+mj-cs"/>
            </a:endParaRPr>
          </a:p>
          <a:p>
            <a:pPr>
              <a:buNone/>
            </a:pPr>
            <a:r>
              <a:rPr lang="ru-RU" sz="19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Проба №</a:t>
            </a:r>
            <a:r>
              <a:rPr lang="ru-RU" sz="19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12</a:t>
            </a:r>
          </a:p>
          <a:p>
            <a:pPr>
              <a:buNone/>
            </a:pPr>
            <a:endParaRPr lang="ru-RU" sz="19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>
              <a:buNone/>
            </a:pPr>
            <a:r>
              <a:rPr lang="en-US" sz="1900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Name: </a:t>
            </a:r>
            <a:r>
              <a:rPr lang="en-US" sz="1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Scan 1302 (12.051 min): </a:t>
            </a:r>
            <a:r>
              <a:rPr lang="ru-RU" sz="1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*****</a:t>
            </a:r>
            <a:r>
              <a:rPr lang="en-US" sz="1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NATIV.D\data.ms (-1291)</a:t>
            </a:r>
            <a:endParaRPr lang="ru-RU" sz="19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>
              <a:buNone/>
            </a:pPr>
            <a:r>
              <a:rPr lang="en-US" sz="1900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MW:</a:t>
            </a:r>
            <a:r>
              <a:rPr lang="en-US" sz="19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 </a:t>
            </a:r>
            <a:r>
              <a:rPr lang="en-US" sz="1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N/A </a:t>
            </a:r>
            <a:r>
              <a:rPr lang="en-US" sz="1900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ID#: </a:t>
            </a:r>
            <a:r>
              <a:rPr lang="en-US" sz="1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1735 </a:t>
            </a:r>
            <a:r>
              <a:rPr lang="en-US" sz="1900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DB:</a:t>
            </a:r>
            <a:r>
              <a:rPr lang="en-US" sz="19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1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Text File</a:t>
            </a:r>
            <a:endParaRPr lang="ru-RU" sz="19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>
              <a:buNone/>
            </a:pPr>
            <a:r>
              <a:rPr lang="en-US" sz="1900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Comment: </a:t>
            </a:r>
            <a:r>
              <a:rPr lang="en-US" sz="1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Sample12</a:t>
            </a:r>
            <a:endParaRPr lang="ru-RU" sz="19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>
              <a:buNone/>
            </a:pPr>
            <a:r>
              <a:rPr lang="en-US" sz="1900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10 largest peaks: </a:t>
            </a:r>
            <a:endParaRPr lang="ru-RU" sz="1900" b="1" u="sng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>
              <a:buNone/>
            </a:pPr>
            <a:r>
              <a:rPr lang="en-US" sz="19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109</a:t>
            </a:r>
            <a:r>
              <a:rPr lang="ru-RU" sz="1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1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999 |</a:t>
            </a:r>
            <a:r>
              <a:rPr lang="en-US" sz="19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253</a:t>
            </a:r>
            <a:r>
              <a:rPr lang="ru-RU" sz="1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1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588 |</a:t>
            </a:r>
            <a:r>
              <a:rPr lang="en-US" sz="19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41</a:t>
            </a:r>
            <a:r>
              <a:rPr lang="ru-RU" sz="1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  </a:t>
            </a:r>
            <a:r>
              <a:rPr lang="en-US" sz="1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536 |</a:t>
            </a:r>
            <a:r>
              <a:rPr lang="en-US" sz="19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381</a:t>
            </a:r>
            <a:r>
              <a:rPr lang="ru-RU" sz="1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  </a:t>
            </a:r>
            <a:r>
              <a:rPr lang="en-US" sz="1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304 |</a:t>
            </a:r>
            <a:r>
              <a:rPr lang="en-US" sz="19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84</a:t>
            </a:r>
            <a:r>
              <a:rPr lang="ru-RU" sz="1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  </a:t>
            </a:r>
            <a:r>
              <a:rPr lang="en-US" sz="1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227 |</a:t>
            </a:r>
            <a:endParaRPr lang="ru-RU" sz="19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>
              <a:buNone/>
            </a:pPr>
            <a:r>
              <a:rPr lang="en-US" sz="19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254</a:t>
            </a:r>
            <a:r>
              <a:rPr lang="ru-RU" sz="1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1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107 |</a:t>
            </a:r>
            <a:r>
              <a:rPr lang="en-US" sz="19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83</a:t>
            </a:r>
            <a:r>
              <a:rPr lang="ru-RU" sz="1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sz="1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 </a:t>
            </a:r>
            <a:r>
              <a:rPr lang="en-US" sz="1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102 </a:t>
            </a:r>
            <a:r>
              <a:rPr lang="en-US" sz="1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|</a:t>
            </a:r>
            <a:r>
              <a:rPr lang="en-US" sz="19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145</a:t>
            </a:r>
            <a:r>
              <a:rPr lang="ru-RU" sz="1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 </a:t>
            </a:r>
            <a:r>
              <a:rPr lang="ru-RU" sz="1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1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82 |</a:t>
            </a:r>
            <a:r>
              <a:rPr lang="en-US" sz="19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366</a:t>
            </a:r>
            <a:r>
              <a:rPr lang="ru-RU" sz="1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   </a:t>
            </a:r>
            <a:r>
              <a:rPr lang="en-US" sz="1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79 </a:t>
            </a:r>
            <a:r>
              <a:rPr lang="ru-RU" sz="1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1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|</a:t>
            </a:r>
            <a:r>
              <a:rPr lang="en-US" sz="19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382</a:t>
            </a:r>
            <a:r>
              <a:rPr lang="ru-RU" sz="1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   </a:t>
            </a:r>
            <a:r>
              <a:rPr lang="en-US" sz="1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77 |</a:t>
            </a:r>
            <a:endParaRPr lang="ru-RU" sz="19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960438" y="476250"/>
            <a:ext cx="8183562" cy="547370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pSp>
        <p:nvGrpSpPr>
          <p:cNvPr id="182" name="Group 152"/>
          <p:cNvGrpSpPr>
            <a:grpSpLocks noChangeAspect="1"/>
          </p:cNvGrpSpPr>
          <p:nvPr/>
        </p:nvGrpSpPr>
        <p:grpSpPr bwMode="auto">
          <a:xfrm>
            <a:off x="467544" y="548680"/>
            <a:ext cx="8137525" cy="2830761"/>
            <a:chOff x="249" y="436"/>
            <a:chExt cx="5126" cy="3235"/>
          </a:xfrm>
        </p:grpSpPr>
        <p:sp>
          <p:nvSpPr>
            <p:cNvPr id="183" name="AutoShape 151"/>
            <p:cNvSpPr>
              <a:spLocks noChangeAspect="1" noChangeArrowheads="1" noTextEdit="1"/>
            </p:cNvSpPr>
            <p:nvPr/>
          </p:nvSpPr>
          <p:spPr bwMode="auto">
            <a:xfrm>
              <a:off x="249" y="436"/>
              <a:ext cx="5126" cy="3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4" name="Line 153"/>
            <p:cNvSpPr>
              <a:spLocks noChangeShapeType="1"/>
            </p:cNvSpPr>
            <p:nvPr/>
          </p:nvSpPr>
          <p:spPr bwMode="auto">
            <a:xfrm>
              <a:off x="988" y="3468"/>
              <a:ext cx="427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5" name="Line 154"/>
            <p:cNvSpPr>
              <a:spLocks noChangeShapeType="1"/>
            </p:cNvSpPr>
            <p:nvPr/>
          </p:nvSpPr>
          <p:spPr bwMode="auto">
            <a:xfrm flipV="1">
              <a:off x="1066" y="3468"/>
              <a:ext cx="1" cy="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6" name="Line 155"/>
            <p:cNvSpPr>
              <a:spLocks noChangeShapeType="1"/>
            </p:cNvSpPr>
            <p:nvPr/>
          </p:nvSpPr>
          <p:spPr bwMode="auto">
            <a:xfrm flipV="1">
              <a:off x="1156" y="3468"/>
              <a:ext cx="1" cy="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7" name="Line 156"/>
            <p:cNvSpPr>
              <a:spLocks noChangeShapeType="1"/>
            </p:cNvSpPr>
            <p:nvPr/>
          </p:nvSpPr>
          <p:spPr bwMode="auto">
            <a:xfrm flipV="1">
              <a:off x="1245" y="3468"/>
              <a:ext cx="1" cy="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8" name="Line 157"/>
            <p:cNvSpPr>
              <a:spLocks noChangeShapeType="1"/>
            </p:cNvSpPr>
            <p:nvPr/>
          </p:nvSpPr>
          <p:spPr bwMode="auto">
            <a:xfrm flipV="1">
              <a:off x="1335" y="3468"/>
              <a:ext cx="1" cy="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9" name="Line 158"/>
            <p:cNvSpPr>
              <a:spLocks noChangeShapeType="1"/>
            </p:cNvSpPr>
            <p:nvPr/>
          </p:nvSpPr>
          <p:spPr bwMode="auto">
            <a:xfrm flipV="1">
              <a:off x="1424" y="3468"/>
              <a:ext cx="1" cy="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0" name="Line 159"/>
            <p:cNvSpPr>
              <a:spLocks noChangeShapeType="1"/>
            </p:cNvSpPr>
            <p:nvPr/>
          </p:nvSpPr>
          <p:spPr bwMode="auto">
            <a:xfrm flipV="1">
              <a:off x="1514" y="3468"/>
              <a:ext cx="1" cy="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1" name="Line 160"/>
            <p:cNvSpPr>
              <a:spLocks noChangeShapeType="1"/>
            </p:cNvSpPr>
            <p:nvPr/>
          </p:nvSpPr>
          <p:spPr bwMode="auto">
            <a:xfrm flipV="1">
              <a:off x="1603" y="3468"/>
              <a:ext cx="1" cy="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2" name="Line 161"/>
            <p:cNvSpPr>
              <a:spLocks noChangeShapeType="1"/>
            </p:cNvSpPr>
            <p:nvPr/>
          </p:nvSpPr>
          <p:spPr bwMode="auto">
            <a:xfrm flipV="1">
              <a:off x="1693" y="3468"/>
              <a:ext cx="1" cy="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3" name="Line 162"/>
            <p:cNvSpPr>
              <a:spLocks noChangeShapeType="1"/>
            </p:cNvSpPr>
            <p:nvPr/>
          </p:nvSpPr>
          <p:spPr bwMode="auto">
            <a:xfrm flipV="1">
              <a:off x="1782" y="3468"/>
              <a:ext cx="1" cy="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4" name="Line 163"/>
            <p:cNvSpPr>
              <a:spLocks noChangeShapeType="1"/>
            </p:cNvSpPr>
            <p:nvPr/>
          </p:nvSpPr>
          <p:spPr bwMode="auto">
            <a:xfrm flipV="1">
              <a:off x="1872" y="3468"/>
              <a:ext cx="1" cy="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5" name="Line 164"/>
            <p:cNvSpPr>
              <a:spLocks noChangeShapeType="1"/>
            </p:cNvSpPr>
            <p:nvPr/>
          </p:nvSpPr>
          <p:spPr bwMode="auto">
            <a:xfrm flipV="1">
              <a:off x="1961" y="3468"/>
              <a:ext cx="1" cy="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6" name="Line 165"/>
            <p:cNvSpPr>
              <a:spLocks noChangeShapeType="1"/>
            </p:cNvSpPr>
            <p:nvPr/>
          </p:nvSpPr>
          <p:spPr bwMode="auto">
            <a:xfrm flipV="1">
              <a:off x="2051" y="3468"/>
              <a:ext cx="1" cy="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7" name="Line 166"/>
            <p:cNvSpPr>
              <a:spLocks noChangeShapeType="1"/>
            </p:cNvSpPr>
            <p:nvPr/>
          </p:nvSpPr>
          <p:spPr bwMode="auto">
            <a:xfrm flipV="1">
              <a:off x="2140" y="3468"/>
              <a:ext cx="1" cy="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8" name="Line 167"/>
            <p:cNvSpPr>
              <a:spLocks noChangeShapeType="1"/>
            </p:cNvSpPr>
            <p:nvPr/>
          </p:nvSpPr>
          <p:spPr bwMode="auto">
            <a:xfrm flipV="1">
              <a:off x="2230" y="3468"/>
              <a:ext cx="1" cy="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9" name="Line 168"/>
            <p:cNvSpPr>
              <a:spLocks noChangeShapeType="1"/>
            </p:cNvSpPr>
            <p:nvPr/>
          </p:nvSpPr>
          <p:spPr bwMode="auto">
            <a:xfrm flipV="1">
              <a:off x="2319" y="3468"/>
              <a:ext cx="1" cy="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0" name="Line 169"/>
            <p:cNvSpPr>
              <a:spLocks noChangeShapeType="1"/>
            </p:cNvSpPr>
            <p:nvPr/>
          </p:nvSpPr>
          <p:spPr bwMode="auto">
            <a:xfrm flipV="1">
              <a:off x="2409" y="3468"/>
              <a:ext cx="1" cy="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1" name="Line 170"/>
            <p:cNvSpPr>
              <a:spLocks noChangeShapeType="1"/>
            </p:cNvSpPr>
            <p:nvPr/>
          </p:nvSpPr>
          <p:spPr bwMode="auto">
            <a:xfrm flipV="1">
              <a:off x="2498" y="3468"/>
              <a:ext cx="1" cy="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2" name="Line 171"/>
            <p:cNvSpPr>
              <a:spLocks noChangeShapeType="1"/>
            </p:cNvSpPr>
            <p:nvPr/>
          </p:nvSpPr>
          <p:spPr bwMode="auto">
            <a:xfrm flipV="1">
              <a:off x="2588" y="3468"/>
              <a:ext cx="1" cy="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3" name="Line 172"/>
            <p:cNvSpPr>
              <a:spLocks noChangeShapeType="1"/>
            </p:cNvSpPr>
            <p:nvPr/>
          </p:nvSpPr>
          <p:spPr bwMode="auto">
            <a:xfrm flipV="1">
              <a:off x="2677" y="3468"/>
              <a:ext cx="1" cy="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4" name="Line 173"/>
            <p:cNvSpPr>
              <a:spLocks noChangeShapeType="1"/>
            </p:cNvSpPr>
            <p:nvPr/>
          </p:nvSpPr>
          <p:spPr bwMode="auto">
            <a:xfrm flipV="1">
              <a:off x="2767" y="3468"/>
              <a:ext cx="1" cy="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5" name="Line 174"/>
            <p:cNvSpPr>
              <a:spLocks noChangeShapeType="1"/>
            </p:cNvSpPr>
            <p:nvPr/>
          </p:nvSpPr>
          <p:spPr bwMode="auto">
            <a:xfrm flipV="1">
              <a:off x="2856" y="3468"/>
              <a:ext cx="1" cy="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6" name="Line 175"/>
            <p:cNvSpPr>
              <a:spLocks noChangeShapeType="1"/>
            </p:cNvSpPr>
            <p:nvPr/>
          </p:nvSpPr>
          <p:spPr bwMode="auto">
            <a:xfrm flipV="1">
              <a:off x="2946" y="3468"/>
              <a:ext cx="1" cy="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7" name="Line 176"/>
            <p:cNvSpPr>
              <a:spLocks noChangeShapeType="1"/>
            </p:cNvSpPr>
            <p:nvPr/>
          </p:nvSpPr>
          <p:spPr bwMode="auto">
            <a:xfrm flipV="1">
              <a:off x="3035" y="3468"/>
              <a:ext cx="1" cy="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8" name="Line 177"/>
            <p:cNvSpPr>
              <a:spLocks noChangeShapeType="1"/>
            </p:cNvSpPr>
            <p:nvPr/>
          </p:nvSpPr>
          <p:spPr bwMode="auto">
            <a:xfrm flipV="1">
              <a:off x="3125" y="3468"/>
              <a:ext cx="1" cy="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9" name="Line 178"/>
            <p:cNvSpPr>
              <a:spLocks noChangeShapeType="1"/>
            </p:cNvSpPr>
            <p:nvPr/>
          </p:nvSpPr>
          <p:spPr bwMode="auto">
            <a:xfrm flipV="1">
              <a:off x="3214" y="3468"/>
              <a:ext cx="1" cy="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0" name="Line 179"/>
            <p:cNvSpPr>
              <a:spLocks noChangeShapeType="1"/>
            </p:cNvSpPr>
            <p:nvPr/>
          </p:nvSpPr>
          <p:spPr bwMode="auto">
            <a:xfrm flipV="1">
              <a:off x="3304" y="3468"/>
              <a:ext cx="1" cy="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1" name="Line 180"/>
            <p:cNvSpPr>
              <a:spLocks noChangeShapeType="1"/>
            </p:cNvSpPr>
            <p:nvPr/>
          </p:nvSpPr>
          <p:spPr bwMode="auto">
            <a:xfrm flipV="1">
              <a:off x="3394" y="3468"/>
              <a:ext cx="1" cy="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2" name="Line 181"/>
            <p:cNvSpPr>
              <a:spLocks noChangeShapeType="1"/>
            </p:cNvSpPr>
            <p:nvPr/>
          </p:nvSpPr>
          <p:spPr bwMode="auto">
            <a:xfrm flipV="1">
              <a:off x="3483" y="3468"/>
              <a:ext cx="1" cy="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3" name="Line 182"/>
            <p:cNvSpPr>
              <a:spLocks noChangeShapeType="1"/>
            </p:cNvSpPr>
            <p:nvPr/>
          </p:nvSpPr>
          <p:spPr bwMode="auto">
            <a:xfrm flipV="1">
              <a:off x="3573" y="3468"/>
              <a:ext cx="1" cy="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4" name="Line 183"/>
            <p:cNvSpPr>
              <a:spLocks noChangeShapeType="1"/>
            </p:cNvSpPr>
            <p:nvPr/>
          </p:nvSpPr>
          <p:spPr bwMode="auto">
            <a:xfrm flipV="1">
              <a:off x="3662" y="3468"/>
              <a:ext cx="1" cy="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5" name="Line 184"/>
            <p:cNvSpPr>
              <a:spLocks noChangeShapeType="1"/>
            </p:cNvSpPr>
            <p:nvPr/>
          </p:nvSpPr>
          <p:spPr bwMode="auto">
            <a:xfrm flipV="1">
              <a:off x="3752" y="3468"/>
              <a:ext cx="1" cy="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6" name="Line 185"/>
            <p:cNvSpPr>
              <a:spLocks noChangeShapeType="1"/>
            </p:cNvSpPr>
            <p:nvPr/>
          </p:nvSpPr>
          <p:spPr bwMode="auto">
            <a:xfrm flipV="1">
              <a:off x="3841" y="3468"/>
              <a:ext cx="1" cy="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7" name="Line 186"/>
            <p:cNvSpPr>
              <a:spLocks noChangeShapeType="1"/>
            </p:cNvSpPr>
            <p:nvPr/>
          </p:nvSpPr>
          <p:spPr bwMode="auto">
            <a:xfrm flipV="1">
              <a:off x="3931" y="3468"/>
              <a:ext cx="1" cy="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8" name="Line 187"/>
            <p:cNvSpPr>
              <a:spLocks noChangeShapeType="1"/>
            </p:cNvSpPr>
            <p:nvPr/>
          </p:nvSpPr>
          <p:spPr bwMode="auto">
            <a:xfrm flipV="1">
              <a:off x="4020" y="3468"/>
              <a:ext cx="1" cy="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9" name="Line 188"/>
            <p:cNvSpPr>
              <a:spLocks noChangeShapeType="1"/>
            </p:cNvSpPr>
            <p:nvPr/>
          </p:nvSpPr>
          <p:spPr bwMode="auto">
            <a:xfrm flipV="1">
              <a:off x="4110" y="3468"/>
              <a:ext cx="1" cy="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0" name="Line 189"/>
            <p:cNvSpPr>
              <a:spLocks noChangeShapeType="1"/>
            </p:cNvSpPr>
            <p:nvPr/>
          </p:nvSpPr>
          <p:spPr bwMode="auto">
            <a:xfrm flipV="1">
              <a:off x="4199" y="3468"/>
              <a:ext cx="1" cy="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1" name="Line 190"/>
            <p:cNvSpPr>
              <a:spLocks noChangeShapeType="1"/>
            </p:cNvSpPr>
            <p:nvPr/>
          </p:nvSpPr>
          <p:spPr bwMode="auto">
            <a:xfrm flipV="1">
              <a:off x="4289" y="3468"/>
              <a:ext cx="1" cy="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2" name="Line 191"/>
            <p:cNvSpPr>
              <a:spLocks noChangeShapeType="1"/>
            </p:cNvSpPr>
            <p:nvPr/>
          </p:nvSpPr>
          <p:spPr bwMode="auto">
            <a:xfrm flipV="1">
              <a:off x="4379" y="3468"/>
              <a:ext cx="1" cy="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3" name="Line 192"/>
            <p:cNvSpPr>
              <a:spLocks noChangeShapeType="1"/>
            </p:cNvSpPr>
            <p:nvPr/>
          </p:nvSpPr>
          <p:spPr bwMode="auto">
            <a:xfrm flipV="1">
              <a:off x="4468" y="3468"/>
              <a:ext cx="1" cy="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4" name="Line 193"/>
            <p:cNvSpPr>
              <a:spLocks noChangeShapeType="1"/>
            </p:cNvSpPr>
            <p:nvPr/>
          </p:nvSpPr>
          <p:spPr bwMode="auto">
            <a:xfrm flipV="1">
              <a:off x="4558" y="3468"/>
              <a:ext cx="1" cy="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5" name="Line 194"/>
            <p:cNvSpPr>
              <a:spLocks noChangeShapeType="1"/>
            </p:cNvSpPr>
            <p:nvPr/>
          </p:nvSpPr>
          <p:spPr bwMode="auto">
            <a:xfrm flipV="1">
              <a:off x="4647" y="3468"/>
              <a:ext cx="1" cy="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6" name="Line 195"/>
            <p:cNvSpPr>
              <a:spLocks noChangeShapeType="1"/>
            </p:cNvSpPr>
            <p:nvPr/>
          </p:nvSpPr>
          <p:spPr bwMode="auto">
            <a:xfrm flipV="1">
              <a:off x="4737" y="3468"/>
              <a:ext cx="1" cy="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7" name="Line 196"/>
            <p:cNvSpPr>
              <a:spLocks noChangeShapeType="1"/>
            </p:cNvSpPr>
            <p:nvPr/>
          </p:nvSpPr>
          <p:spPr bwMode="auto">
            <a:xfrm flipV="1">
              <a:off x="4826" y="3468"/>
              <a:ext cx="1" cy="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8" name="Line 197"/>
            <p:cNvSpPr>
              <a:spLocks noChangeShapeType="1"/>
            </p:cNvSpPr>
            <p:nvPr/>
          </p:nvSpPr>
          <p:spPr bwMode="auto">
            <a:xfrm flipV="1">
              <a:off x="4916" y="3468"/>
              <a:ext cx="1" cy="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9" name="Line 198"/>
            <p:cNvSpPr>
              <a:spLocks noChangeShapeType="1"/>
            </p:cNvSpPr>
            <p:nvPr/>
          </p:nvSpPr>
          <p:spPr bwMode="auto">
            <a:xfrm flipV="1">
              <a:off x="5005" y="3468"/>
              <a:ext cx="1" cy="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0" name="Line 199"/>
            <p:cNvSpPr>
              <a:spLocks noChangeShapeType="1"/>
            </p:cNvSpPr>
            <p:nvPr/>
          </p:nvSpPr>
          <p:spPr bwMode="auto">
            <a:xfrm flipV="1">
              <a:off x="5095" y="3468"/>
              <a:ext cx="1" cy="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1" name="Line 200"/>
            <p:cNvSpPr>
              <a:spLocks noChangeShapeType="1"/>
            </p:cNvSpPr>
            <p:nvPr/>
          </p:nvSpPr>
          <p:spPr bwMode="auto">
            <a:xfrm flipV="1">
              <a:off x="5184" y="3468"/>
              <a:ext cx="1" cy="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2" name="Rectangle 201"/>
            <p:cNvSpPr>
              <a:spLocks noChangeArrowheads="1"/>
            </p:cNvSpPr>
            <p:nvPr/>
          </p:nvSpPr>
          <p:spPr bwMode="auto">
            <a:xfrm>
              <a:off x="1043" y="3500"/>
              <a:ext cx="226" cy="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MS Sans Serif"/>
                  <a:cs typeface="Arial" pitchFamily="34" charset="0"/>
                </a:rPr>
                <a:t>10.00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3" name="Rectangle 202"/>
            <p:cNvSpPr>
              <a:spLocks noChangeArrowheads="1"/>
            </p:cNvSpPr>
            <p:nvPr/>
          </p:nvSpPr>
          <p:spPr bwMode="auto">
            <a:xfrm>
              <a:off x="1490" y="3500"/>
              <a:ext cx="226" cy="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MS Sans Serif"/>
                  <a:cs typeface="Arial" pitchFamily="34" charset="0"/>
                </a:rPr>
                <a:t>10.50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4" name="Rectangle 203"/>
            <p:cNvSpPr>
              <a:spLocks noChangeArrowheads="1"/>
            </p:cNvSpPr>
            <p:nvPr/>
          </p:nvSpPr>
          <p:spPr bwMode="auto">
            <a:xfrm>
              <a:off x="1940" y="3500"/>
              <a:ext cx="222" cy="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MS Sans Serif"/>
                  <a:cs typeface="Arial" pitchFamily="34" charset="0"/>
                </a:rPr>
                <a:t>11.00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5" name="Rectangle 204"/>
            <p:cNvSpPr>
              <a:spLocks noChangeArrowheads="1"/>
            </p:cNvSpPr>
            <p:nvPr/>
          </p:nvSpPr>
          <p:spPr bwMode="auto">
            <a:xfrm>
              <a:off x="2387" y="3500"/>
              <a:ext cx="222" cy="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MS Sans Serif"/>
                  <a:cs typeface="Arial" pitchFamily="34" charset="0"/>
                </a:rPr>
                <a:t>11.50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6" name="Rectangle 205"/>
            <p:cNvSpPr>
              <a:spLocks noChangeArrowheads="1"/>
            </p:cNvSpPr>
            <p:nvPr/>
          </p:nvSpPr>
          <p:spPr bwMode="auto">
            <a:xfrm>
              <a:off x="2833" y="3500"/>
              <a:ext cx="226" cy="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MS Sans Serif"/>
                  <a:cs typeface="Arial" pitchFamily="34" charset="0"/>
                </a:rPr>
                <a:t>12.00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7" name="Rectangle 206"/>
            <p:cNvSpPr>
              <a:spLocks noChangeArrowheads="1"/>
            </p:cNvSpPr>
            <p:nvPr/>
          </p:nvSpPr>
          <p:spPr bwMode="auto">
            <a:xfrm>
              <a:off x="3281" y="3500"/>
              <a:ext cx="226" cy="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MS Sans Serif"/>
                  <a:cs typeface="Arial" pitchFamily="34" charset="0"/>
                </a:rPr>
                <a:t>12.50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8" name="Rectangle 207"/>
            <p:cNvSpPr>
              <a:spLocks noChangeArrowheads="1"/>
            </p:cNvSpPr>
            <p:nvPr/>
          </p:nvSpPr>
          <p:spPr bwMode="auto">
            <a:xfrm>
              <a:off x="3728" y="3500"/>
              <a:ext cx="226" cy="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MS Sans Serif"/>
                  <a:cs typeface="Arial" pitchFamily="34" charset="0"/>
                </a:rPr>
                <a:t>13.00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9" name="Rectangle 208"/>
            <p:cNvSpPr>
              <a:spLocks noChangeArrowheads="1"/>
            </p:cNvSpPr>
            <p:nvPr/>
          </p:nvSpPr>
          <p:spPr bwMode="auto">
            <a:xfrm>
              <a:off x="4176" y="3500"/>
              <a:ext cx="226" cy="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MS Sans Serif"/>
                  <a:cs typeface="Arial" pitchFamily="34" charset="0"/>
                </a:rPr>
                <a:t>13.50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0" name="Rectangle 209"/>
            <p:cNvSpPr>
              <a:spLocks noChangeArrowheads="1"/>
            </p:cNvSpPr>
            <p:nvPr/>
          </p:nvSpPr>
          <p:spPr bwMode="auto">
            <a:xfrm>
              <a:off x="4624" y="3500"/>
              <a:ext cx="226" cy="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MS Sans Serif"/>
                  <a:cs typeface="Arial" pitchFamily="34" charset="0"/>
                </a:rPr>
                <a:t>14.00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1" name="Line 210"/>
            <p:cNvSpPr>
              <a:spLocks noChangeShapeType="1"/>
            </p:cNvSpPr>
            <p:nvPr/>
          </p:nvSpPr>
          <p:spPr bwMode="auto">
            <a:xfrm flipV="1">
              <a:off x="1156" y="3468"/>
              <a:ext cx="1" cy="3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2" name="Line 211"/>
            <p:cNvSpPr>
              <a:spLocks noChangeShapeType="1"/>
            </p:cNvSpPr>
            <p:nvPr/>
          </p:nvSpPr>
          <p:spPr bwMode="auto">
            <a:xfrm flipV="1">
              <a:off x="1603" y="3468"/>
              <a:ext cx="1" cy="3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3" name="Line 212"/>
            <p:cNvSpPr>
              <a:spLocks noChangeShapeType="1"/>
            </p:cNvSpPr>
            <p:nvPr/>
          </p:nvSpPr>
          <p:spPr bwMode="auto">
            <a:xfrm flipV="1">
              <a:off x="2051" y="3468"/>
              <a:ext cx="1" cy="3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4" name="Line 213"/>
            <p:cNvSpPr>
              <a:spLocks noChangeShapeType="1"/>
            </p:cNvSpPr>
            <p:nvPr/>
          </p:nvSpPr>
          <p:spPr bwMode="auto">
            <a:xfrm flipV="1">
              <a:off x="2498" y="3468"/>
              <a:ext cx="1" cy="3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5" name="Line 214"/>
            <p:cNvSpPr>
              <a:spLocks noChangeShapeType="1"/>
            </p:cNvSpPr>
            <p:nvPr/>
          </p:nvSpPr>
          <p:spPr bwMode="auto">
            <a:xfrm flipV="1">
              <a:off x="2946" y="3468"/>
              <a:ext cx="1" cy="3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6" name="Line 215"/>
            <p:cNvSpPr>
              <a:spLocks noChangeShapeType="1"/>
            </p:cNvSpPr>
            <p:nvPr/>
          </p:nvSpPr>
          <p:spPr bwMode="auto">
            <a:xfrm flipV="1">
              <a:off x="3394" y="3468"/>
              <a:ext cx="1" cy="3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7" name="Line 216"/>
            <p:cNvSpPr>
              <a:spLocks noChangeShapeType="1"/>
            </p:cNvSpPr>
            <p:nvPr/>
          </p:nvSpPr>
          <p:spPr bwMode="auto">
            <a:xfrm flipV="1">
              <a:off x="3841" y="3468"/>
              <a:ext cx="1" cy="3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8" name="Line 217"/>
            <p:cNvSpPr>
              <a:spLocks noChangeShapeType="1"/>
            </p:cNvSpPr>
            <p:nvPr/>
          </p:nvSpPr>
          <p:spPr bwMode="auto">
            <a:xfrm flipV="1">
              <a:off x="4289" y="3468"/>
              <a:ext cx="1" cy="3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9" name="Line 218"/>
            <p:cNvSpPr>
              <a:spLocks noChangeShapeType="1"/>
            </p:cNvSpPr>
            <p:nvPr/>
          </p:nvSpPr>
          <p:spPr bwMode="auto">
            <a:xfrm flipV="1">
              <a:off x="4737" y="3468"/>
              <a:ext cx="1" cy="3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0" name="Line 219"/>
            <p:cNvSpPr>
              <a:spLocks noChangeShapeType="1"/>
            </p:cNvSpPr>
            <p:nvPr/>
          </p:nvSpPr>
          <p:spPr bwMode="auto">
            <a:xfrm flipV="1">
              <a:off x="5184" y="3468"/>
              <a:ext cx="1" cy="3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1" name="Line 220"/>
            <p:cNvSpPr>
              <a:spLocks noChangeShapeType="1"/>
            </p:cNvSpPr>
            <p:nvPr/>
          </p:nvSpPr>
          <p:spPr bwMode="auto">
            <a:xfrm flipV="1">
              <a:off x="988" y="687"/>
              <a:ext cx="1" cy="278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2" name="Line 221"/>
            <p:cNvSpPr>
              <a:spLocks noChangeShapeType="1"/>
            </p:cNvSpPr>
            <p:nvPr/>
          </p:nvSpPr>
          <p:spPr bwMode="auto">
            <a:xfrm>
              <a:off x="981" y="3432"/>
              <a:ext cx="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3" name="Line 222"/>
            <p:cNvSpPr>
              <a:spLocks noChangeShapeType="1"/>
            </p:cNvSpPr>
            <p:nvPr/>
          </p:nvSpPr>
          <p:spPr bwMode="auto">
            <a:xfrm>
              <a:off x="981" y="3395"/>
              <a:ext cx="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4" name="Line 223"/>
            <p:cNvSpPr>
              <a:spLocks noChangeShapeType="1"/>
            </p:cNvSpPr>
            <p:nvPr/>
          </p:nvSpPr>
          <p:spPr bwMode="auto">
            <a:xfrm>
              <a:off x="981" y="3358"/>
              <a:ext cx="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5" name="Line 224"/>
            <p:cNvSpPr>
              <a:spLocks noChangeShapeType="1"/>
            </p:cNvSpPr>
            <p:nvPr/>
          </p:nvSpPr>
          <p:spPr bwMode="auto">
            <a:xfrm>
              <a:off x="981" y="3321"/>
              <a:ext cx="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6" name="Line 225"/>
            <p:cNvSpPr>
              <a:spLocks noChangeShapeType="1"/>
            </p:cNvSpPr>
            <p:nvPr/>
          </p:nvSpPr>
          <p:spPr bwMode="auto">
            <a:xfrm>
              <a:off x="981" y="3283"/>
              <a:ext cx="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7" name="Line 226"/>
            <p:cNvSpPr>
              <a:spLocks noChangeShapeType="1"/>
            </p:cNvSpPr>
            <p:nvPr/>
          </p:nvSpPr>
          <p:spPr bwMode="auto">
            <a:xfrm>
              <a:off x="981" y="3246"/>
              <a:ext cx="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8" name="Line 227"/>
            <p:cNvSpPr>
              <a:spLocks noChangeShapeType="1"/>
            </p:cNvSpPr>
            <p:nvPr/>
          </p:nvSpPr>
          <p:spPr bwMode="auto">
            <a:xfrm>
              <a:off x="981" y="3209"/>
              <a:ext cx="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9" name="Line 228"/>
            <p:cNvSpPr>
              <a:spLocks noChangeShapeType="1"/>
            </p:cNvSpPr>
            <p:nvPr/>
          </p:nvSpPr>
          <p:spPr bwMode="auto">
            <a:xfrm>
              <a:off x="981" y="3172"/>
              <a:ext cx="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0" name="Line 229"/>
            <p:cNvSpPr>
              <a:spLocks noChangeShapeType="1"/>
            </p:cNvSpPr>
            <p:nvPr/>
          </p:nvSpPr>
          <p:spPr bwMode="auto">
            <a:xfrm>
              <a:off x="981" y="3135"/>
              <a:ext cx="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1" name="Line 230"/>
            <p:cNvSpPr>
              <a:spLocks noChangeShapeType="1"/>
            </p:cNvSpPr>
            <p:nvPr/>
          </p:nvSpPr>
          <p:spPr bwMode="auto">
            <a:xfrm>
              <a:off x="981" y="3097"/>
              <a:ext cx="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2" name="Line 231"/>
            <p:cNvSpPr>
              <a:spLocks noChangeShapeType="1"/>
            </p:cNvSpPr>
            <p:nvPr/>
          </p:nvSpPr>
          <p:spPr bwMode="auto">
            <a:xfrm>
              <a:off x="981" y="3060"/>
              <a:ext cx="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3" name="Line 232"/>
            <p:cNvSpPr>
              <a:spLocks noChangeShapeType="1"/>
            </p:cNvSpPr>
            <p:nvPr/>
          </p:nvSpPr>
          <p:spPr bwMode="auto">
            <a:xfrm>
              <a:off x="981" y="3023"/>
              <a:ext cx="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4" name="Line 233"/>
            <p:cNvSpPr>
              <a:spLocks noChangeShapeType="1"/>
            </p:cNvSpPr>
            <p:nvPr/>
          </p:nvSpPr>
          <p:spPr bwMode="auto">
            <a:xfrm>
              <a:off x="981" y="2986"/>
              <a:ext cx="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5" name="Line 234"/>
            <p:cNvSpPr>
              <a:spLocks noChangeShapeType="1"/>
            </p:cNvSpPr>
            <p:nvPr/>
          </p:nvSpPr>
          <p:spPr bwMode="auto">
            <a:xfrm>
              <a:off x="981" y="2949"/>
              <a:ext cx="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6" name="Line 235"/>
            <p:cNvSpPr>
              <a:spLocks noChangeShapeType="1"/>
            </p:cNvSpPr>
            <p:nvPr/>
          </p:nvSpPr>
          <p:spPr bwMode="auto">
            <a:xfrm>
              <a:off x="981" y="2911"/>
              <a:ext cx="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7" name="Line 236"/>
            <p:cNvSpPr>
              <a:spLocks noChangeShapeType="1"/>
            </p:cNvSpPr>
            <p:nvPr/>
          </p:nvSpPr>
          <p:spPr bwMode="auto">
            <a:xfrm>
              <a:off x="981" y="2874"/>
              <a:ext cx="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8" name="Line 237"/>
            <p:cNvSpPr>
              <a:spLocks noChangeShapeType="1"/>
            </p:cNvSpPr>
            <p:nvPr/>
          </p:nvSpPr>
          <p:spPr bwMode="auto">
            <a:xfrm>
              <a:off x="981" y="2837"/>
              <a:ext cx="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9" name="Line 238"/>
            <p:cNvSpPr>
              <a:spLocks noChangeShapeType="1"/>
            </p:cNvSpPr>
            <p:nvPr/>
          </p:nvSpPr>
          <p:spPr bwMode="auto">
            <a:xfrm>
              <a:off x="981" y="2800"/>
              <a:ext cx="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0" name="Line 239"/>
            <p:cNvSpPr>
              <a:spLocks noChangeShapeType="1"/>
            </p:cNvSpPr>
            <p:nvPr/>
          </p:nvSpPr>
          <p:spPr bwMode="auto">
            <a:xfrm>
              <a:off x="981" y="2763"/>
              <a:ext cx="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1" name="Line 240"/>
            <p:cNvSpPr>
              <a:spLocks noChangeShapeType="1"/>
            </p:cNvSpPr>
            <p:nvPr/>
          </p:nvSpPr>
          <p:spPr bwMode="auto">
            <a:xfrm>
              <a:off x="981" y="2726"/>
              <a:ext cx="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2" name="Line 241"/>
            <p:cNvSpPr>
              <a:spLocks noChangeShapeType="1"/>
            </p:cNvSpPr>
            <p:nvPr/>
          </p:nvSpPr>
          <p:spPr bwMode="auto">
            <a:xfrm>
              <a:off x="981" y="2688"/>
              <a:ext cx="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3" name="Line 242"/>
            <p:cNvSpPr>
              <a:spLocks noChangeShapeType="1"/>
            </p:cNvSpPr>
            <p:nvPr/>
          </p:nvSpPr>
          <p:spPr bwMode="auto">
            <a:xfrm>
              <a:off x="981" y="2651"/>
              <a:ext cx="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4" name="Line 243"/>
            <p:cNvSpPr>
              <a:spLocks noChangeShapeType="1"/>
            </p:cNvSpPr>
            <p:nvPr/>
          </p:nvSpPr>
          <p:spPr bwMode="auto">
            <a:xfrm>
              <a:off x="981" y="2614"/>
              <a:ext cx="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5" name="Line 244"/>
            <p:cNvSpPr>
              <a:spLocks noChangeShapeType="1"/>
            </p:cNvSpPr>
            <p:nvPr/>
          </p:nvSpPr>
          <p:spPr bwMode="auto">
            <a:xfrm>
              <a:off x="981" y="2577"/>
              <a:ext cx="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6" name="Line 245"/>
            <p:cNvSpPr>
              <a:spLocks noChangeShapeType="1"/>
            </p:cNvSpPr>
            <p:nvPr/>
          </p:nvSpPr>
          <p:spPr bwMode="auto">
            <a:xfrm>
              <a:off x="981" y="2539"/>
              <a:ext cx="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7" name="Line 246"/>
            <p:cNvSpPr>
              <a:spLocks noChangeShapeType="1"/>
            </p:cNvSpPr>
            <p:nvPr/>
          </p:nvSpPr>
          <p:spPr bwMode="auto">
            <a:xfrm>
              <a:off x="981" y="2502"/>
              <a:ext cx="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8" name="Line 247"/>
            <p:cNvSpPr>
              <a:spLocks noChangeShapeType="1"/>
            </p:cNvSpPr>
            <p:nvPr/>
          </p:nvSpPr>
          <p:spPr bwMode="auto">
            <a:xfrm>
              <a:off x="981" y="2465"/>
              <a:ext cx="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9" name="Line 248"/>
            <p:cNvSpPr>
              <a:spLocks noChangeShapeType="1"/>
            </p:cNvSpPr>
            <p:nvPr/>
          </p:nvSpPr>
          <p:spPr bwMode="auto">
            <a:xfrm>
              <a:off x="981" y="2428"/>
              <a:ext cx="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0" name="Line 249"/>
            <p:cNvSpPr>
              <a:spLocks noChangeShapeType="1"/>
            </p:cNvSpPr>
            <p:nvPr/>
          </p:nvSpPr>
          <p:spPr bwMode="auto">
            <a:xfrm>
              <a:off x="981" y="2391"/>
              <a:ext cx="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1" name="Line 250"/>
            <p:cNvSpPr>
              <a:spLocks noChangeShapeType="1"/>
            </p:cNvSpPr>
            <p:nvPr/>
          </p:nvSpPr>
          <p:spPr bwMode="auto">
            <a:xfrm>
              <a:off x="981" y="2354"/>
              <a:ext cx="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2" name="Line 251"/>
            <p:cNvSpPr>
              <a:spLocks noChangeShapeType="1"/>
            </p:cNvSpPr>
            <p:nvPr/>
          </p:nvSpPr>
          <p:spPr bwMode="auto">
            <a:xfrm>
              <a:off x="981" y="2316"/>
              <a:ext cx="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3" name="Line 252"/>
            <p:cNvSpPr>
              <a:spLocks noChangeShapeType="1"/>
            </p:cNvSpPr>
            <p:nvPr/>
          </p:nvSpPr>
          <p:spPr bwMode="auto">
            <a:xfrm>
              <a:off x="981" y="2279"/>
              <a:ext cx="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4" name="Line 253"/>
            <p:cNvSpPr>
              <a:spLocks noChangeShapeType="1"/>
            </p:cNvSpPr>
            <p:nvPr/>
          </p:nvSpPr>
          <p:spPr bwMode="auto">
            <a:xfrm>
              <a:off x="981" y="2242"/>
              <a:ext cx="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5" name="Line 254"/>
            <p:cNvSpPr>
              <a:spLocks noChangeShapeType="1"/>
            </p:cNvSpPr>
            <p:nvPr/>
          </p:nvSpPr>
          <p:spPr bwMode="auto">
            <a:xfrm>
              <a:off x="981" y="2205"/>
              <a:ext cx="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6" name="Line 255"/>
            <p:cNvSpPr>
              <a:spLocks noChangeShapeType="1"/>
            </p:cNvSpPr>
            <p:nvPr/>
          </p:nvSpPr>
          <p:spPr bwMode="auto">
            <a:xfrm>
              <a:off x="981" y="2168"/>
              <a:ext cx="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7" name="Line 256"/>
            <p:cNvSpPr>
              <a:spLocks noChangeShapeType="1"/>
            </p:cNvSpPr>
            <p:nvPr/>
          </p:nvSpPr>
          <p:spPr bwMode="auto">
            <a:xfrm>
              <a:off x="981" y="2131"/>
              <a:ext cx="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8" name="Line 257"/>
            <p:cNvSpPr>
              <a:spLocks noChangeShapeType="1"/>
            </p:cNvSpPr>
            <p:nvPr/>
          </p:nvSpPr>
          <p:spPr bwMode="auto">
            <a:xfrm>
              <a:off x="981" y="2093"/>
              <a:ext cx="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9" name="Line 258"/>
            <p:cNvSpPr>
              <a:spLocks noChangeShapeType="1"/>
            </p:cNvSpPr>
            <p:nvPr/>
          </p:nvSpPr>
          <p:spPr bwMode="auto">
            <a:xfrm>
              <a:off x="981" y="2056"/>
              <a:ext cx="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0" name="Line 259"/>
            <p:cNvSpPr>
              <a:spLocks noChangeShapeType="1"/>
            </p:cNvSpPr>
            <p:nvPr/>
          </p:nvSpPr>
          <p:spPr bwMode="auto">
            <a:xfrm>
              <a:off x="981" y="2019"/>
              <a:ext cx="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1" name="Line 260"/>
            <p:cNvSpPr>
              <a:spLocks noChangeShapeType="1"/>
            </p:cNvSpPr>
            <p:nvPr/>
          </p:nvSpPr>
          <p:spPr bwMode="auto">
            <a:xfrm>
              <a:off x="981" y="1982"/>
              <a:ext cx="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2" name="Line 261"/>
            <p:cNvSpPr>
              <a:spLocks noChangeShapeType="1"/>
            </p:cNvSpPr>
            <p:nvPr/>
          </p:nvSpPr>
          <p:spPr bwMode="auto">
            <a:xfrm>
              <a:off x="981" y="1944"/>
              <a:ext cx="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3" name="Line 262"/>
            <p:cNvSpPr>
              <a:spLocks noChangeShapeType="1"/>
            </p:cNvSpPr>
            <p:nvPr/>
          </p:nvSpPr>
          <p:spPr bwMode="auto">
            <a:xfrm>
              <a:off x="981" y="1907"/>
              <a:ext cx="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4" name="Line 263"/>
            <p:cNvSpPr>
              <a:spLocks noChangeShapeType="1"/>
            </p:cNvSpPr>
            <p:nvPr/>
          </p:nvSpPr>
          <p:spPr bwMode="auto">
            <a:xfrm>
              <a:off x="981" y="1870"/>
              <a:ext cx="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5" name="Line 264"/>
            <p:cNvSpPr>
              <a:spLocks noChangeShapeType="1"/>
            </p:cNvSpPr>
            <p:nvPr/>
          </p:nvSpPr>
          <p:spPr bwMode="auto">
            <a:xfrm>
              <a:off x="981" y="1833"/>
              <a:ext cx="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6" name="Line 265"/>
            <p:cNvSpPr>
              <a:spLocks noChangeShapeType="1"/>
            </p:cNvSpPr>
            <p:nvPr/>
          </p:nvSpPr>
          <p:spPr bwMode="auto">
            <a:xfrm>
              <a:off x="981" y="1796"/>
              <a:ext cx="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7" name="Line 266"/>
            <p:cNvSpPr>
              <a:spLocks noChangeShapeType="1"/>
            </p:cNvSpPr>
            <p:nvPr/>
          </p:nvSpPr>
          <p:spPr bwMode="auto">
            <a:xfrm>
              <a:off x="981" y="1758"/>
              <a:ext cx="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8" name="Line 267"/>
            <p:cNvSpPr>
              <a:spLocks noChangeShapeType="1"/>
            </p:cNvSpPr>
            <p:nvPr/>
          </p:nvSpPr>
          <p:spPr bwMode="auto">
            <a:xfrm>
              <a:off x="981" y="1721"/>
              <a:ext cx="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9" name="Line 268"/>
            <p:cNvSpPr>
              <a:spLocks noChangeShapeType="1"/>
            </p:cNvSpPr>
            <p:nvPr/>
          </p:nvSpPr>
          <p:spPr bwMode="auto">
            <a:xfrm>
              <a:off x="981" y="1684"/>
              <a:ext cx="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0" name="Line 269"/>
            <p:cNvSpPr>
              <a:spLocks noChangeShapeType="1"/>
            </p:cNvSpPr>
            <p:nvPr/>
          </p:nvSpPr>
          <p:spPr bwMode="auto">
            <a:xfrm>
              <a:off x="981" y="1647"/>
              <a:ext cx="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1" name="Line 270"/>
            <p:cNvSpPr>
              <a:spLocks noChangeShapeType="1"/>
            </p:cNvSpPr>
            <p:nvPr/>
          </p:nvSpPr>
          <p:spPr bwMode="auto">
            <a:xfrm>
              <a:off x="981" y="1610"/>
              <a:ext cx="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2" name="Line 271"/>
            <p:cNvSpPr>
              <a:spLocks noChangeShapeType="1"/>
            </p:cNvSpPr>
            <p:nvPr/>
          </p:nvSpPr>
          <p:spPr bwMode="auto">
            <a:xfrm>
              <a:off x="981" y="1573"/>
              <a:ext cx="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3" name="Line 272"/>
            <p:cNvSpPr>
              <a:spLocks noChangeShapeType="1"/>
            </p:cNvSpPr>
            <p:nvPr/>
          </p:nvSpPr>
          <p:spPr bwMode="auto">
            <a:xfrm>
              <a:off x="981" y="1535"/>
              <a:ext cx="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4" name="Line 273"/>
            <p:cNvSpPr>
              <a:spLocks noChangeShapeType="1"/>
            </p:cNvSpPr>
            <p:nvPr/>
          </p:nvSpPr>
          <p:spPr bwMode="auto">
            <a:xfrm>
              <a:off x="981" y="1498"/>
              <a:ext cx="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5" name="Line 274"/>
            <p:cNvSpPr>
              <a:spLocks noChangeShapeType="1"/>
            </p:cNvSpPr>
            <p:nvPr/>
          </p:nvSpPr>
          <p:spPr bwMode="auto">
            <a:xfrm>
              <a:off x="981" y="1461"/>
              <a:ext cx="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6" name="Line 275"/>
            <p:cNvSpPr>
              <a:spLocks noChangeShapeType="1"/>
            </p:cNvSpPr>
            <p:nvPr/>
          </p:nvSpPr>
          <p:spPr bwMode="auto">
            <a:xfrm>
              <a:off x="981" y="1424"/>
              <a:ext cx="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7" name="Line 276"/>
            <p:cNvSpPr>
              <a:spLocks noChangeShapeType="1"/>
            </p:cNvSpPr>
            <p:nvPr/>
          </p:nvSpPr>
          <p:spPr bwMode="auto">
            <a:xfrm>
              <a:off x="981" y="1387"/>
              <a:ext cx="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8" name="Line 277"/>
            <p:cNvSpPr>
              <a:spLocks noChangeShapeType="1"/>
            </p:cNvSpPr>
            <p:nvPr/>
          </p:nvSpPr>
          <p:spPr bwMode="auto">
            <a:xfrm>
              <a:off x="981" y="1349"/>
              <a:ext cx="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9" name="Line 278"/>
            <p:cNvSpPr>
              <a:spLocks noChangeShapeType="1"/>
            </p:cNvSpPr>
            <p:nvPr/>
          </p:nvSpPr>
          <p:spPr bwMode="auto">
            <a:xfrm>
              <a:off x="981" y="1312"/>
              <a:ext cx="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0" name="Line 279"/>
            <p:cNvSpPr>
              <a:spLocks noChangeShapeType="1"/>
            </p:cNvSpPr>
            <p:nvPr/>
          </p:nvSpPr>
          <p:spPr bwMode="auto">
            <a:xfrm>
              <a:off x="981" y="1275"/>
              <a:ext cx="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1" name="Line 280"/>
            <p:cNvSpPr>
              <a:spLocks noChangeShapeType="1"/>
            </p:cNvSpPr>
            <p:nvPr/>
          </p:nvSpPr>
          <p:spPr bwMode="auto">
            <a:xfrm>
              <a:off x="981" y="1238"/>
              <a:ext cx="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2" name="Line 281"/>
            <p:cNvSpPr>
              <a:spLocks noChangeShapeType="1"/>
            </p:cNvSpPr>
            <p:nvPr/>
          </p:nvSpPr>
          <p:spPr bwMode="auto">
            <a:xfrm>
              <a:off x="981" y="1201"/>
              <a:ext cx="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3" name="Line 282"/>
            <p:cNvSpPr>
              <a:spLocks noChangeShapeType="1"/>
            </p:cNvSpPr>
            <p:nvPr/>
          </p:nvSpPr>
          <p:spPr bwMode="auto">
            <a:xfrm>
              <a:off x="981" y="1163"/>
              <a:ext cx="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4" name="Line 283"/>
            <p:cNvSpPr>
              <a:spLocks noChangeShapeType="1"/>
            </p:cNvSpPr>
            <p:nvPr/>
          </p:nvSpPr>
          <p:spPr bwMode="auto">
            <a:xfrm>
              <a:off x="981" y="1126"/>
              <a:ext cx="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5" name="Line 284"/>
            <p:cNvSpPr>
              <a:spLocks noChangeShapeType="1"/>
            </p:cNvSpPr>
            <p:nvPr/>
          </p:nvSpPr>
          <p:spPr bwMode="auto">
            <a:xfrm>
              <a:off x="981" y="1089"/>
              <a:ext cx="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6" name="Line 285"/>
            <p:cNvSpPr>
              <a:spLocks noChangeShapeType="1"/>
            </p:cNvSpPr>
            <p:nvPr/>
          </p:nvSpPr>
          <p:spPr bwMode="auto">
            <a:xfrm>
              <a:off x="981" y="1052"/>
              <a:ext cx="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7" name="Line 286"/>
            <p:cNvSpPr>
              <a:spLocks noChangeShapeType="1"/>
            </p:cNvSpPr>
            <p:nvPr/>
          </p:nvSpPr>
          <p:spPr bwMode="auto">
            <a:xfrm>
              <a:off x="981" y="1015"/>
              <a:ext cx="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8" name="Line 287"/>
            <p:cNvSpPr>
              <a:spLocks noChangeShapeType="1"/>
            </p:cNvSpPr>
            <p:nvPr/>
          </p:nvSpPr>
          <p:spPr bwMode="auto">
            <a:xfrm>
              <a:off x="981" y="978"/>
              <a:ext cx="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9" name="Line 288"/>
            <p:cNvSpPr>
              <a:spLocks noChangeShapeType="1"/>
            </p:cNvSpPr>
            <p:nvPr/>
          </p:nvSpPr>
          <p:spPr bwMode="auto">
            <a:xfrm>
              <a:off x="981" y="940"/>
              <a:ext cx="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0" name="Line 289"/>
            <p:cNvSpPr>
              <a:spLocks noChangeShapeType="1"/>
            </p:cNvSpPr>
            <p:nvPr/>
          </p:nvSpPr>
          <p:spPr bwMode="auto">
            <a:xfrm>
              <a:off x="981" y="903"/>
              <a:ext cx="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1" name="Line 290"/>
            <p:cNvSpPr>
              <a:spLocks noChangeShapeType="1"/>
            </p:cNvSpPr>
            <p:nvPr/>
          </p:nvSpPr>
          <p:spPr bwMode="auto">
            <a:xfrm>
              <a:off x="981" y="866"/>
              <a:ext cx="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2" name="Line 291"/>
            <p:cNvSpPr>
              <a:spLocks noChangeShapeType="1"/>
            </p:cNvSpPr>
            <p:nvPr/>
          </p:nvSpPr>
          <p:spPr bwMode="auto">
            <a:xfrm>
              <a:off x="981" y="829"/>
              <a:ext cx="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3" name="Line 292"/>
            <p:cNvSpPr>
              <a:spLocks noChangeShapeType="1"/>
            </p:cNvSpPr>
            <p:nvPr/>
          </p:nvSpPr>
          <p:spPr bwMode="auto">
            <a:xfrm>
              <a:off x="981" y="792"/>
              <a:ext cx="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4" name="Line 293"/>
            <p:cNvSpPr>
              <a:spLocks noChangeShapeType="1"/>
            </p:cNvSpPr>
            <p:nvPr/>
          </p:nvSpPr>
          <p:spPr bwMode="auto">
            <a:xfrm>
              <a:off x="981" y="754"/>
              <a:ext cx="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5" name="Line 294"/>
            <p:cNvSpPr>
              <a:spLocks noChangeShapeType="1"/>
            </p:cNvSpPr>
            <p:nvPr/>
          </p:nvSpPr>
          <p:spPr bwMode="auto">
            <a:xfrm>
              <a:off x="981" y="717"/>
              <a:ext cx="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6" name="Line 295"/>
            <p:cNvSpPr>
              <a:spLocks noChangeShapeType="1"/>
            </p:cNvSpPr>
            <p:nvPr/>
          </p:nvSpPr>
          <p:spPr bwMode="auto">
            <a:xfrm>
              <a:off x="974" y="3432"/>
              <a:ext cx="1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7" name="Rectangle 296"/>
            <p:cNvSpPr>
              <a:spLocks noChangeArrowheads="1"/>
            </p:cNvSpPr>
            <p:nvPr/>
          </p:nvSpPr>
          <p:spPr bwMode="auto">
            <a:xfrm>
              <a:off x="664" y="3401"/>
              <a:ext cx="296" cy="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MS Sans Serif"/>
                  <a:cs typeface="Arial" pitchFamily="34" charset="0"/>
                </a:rPr>
                <a:t>200000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8" name="Line 297"/>
            <p:cNvSpPr>
              <a:spLocks noChangeShapeType="1"/>
            </p:cNvSpPr>
            <p:nvPr/>
          </p:nvSpPr>
          <p:spPr bwMode="auto">
            <a:xfrm>
              <a:off x="974" y="3246"/>
              <a:ext cx="1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9" name="Rectangle 298"/>
            <p:cNvSpPr>
              <a:spLocks noChangeArrowheads="1"/>
            </p:cNvSpPr>
            <p:nvPr/>
          </p:nvSpPr>
          <p:spPr bwMode="auto">
            <a:xfrm>
              <a:off x="664" y="3215"/>
              <a:ext cx="296" cy="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MS Sans Serif"/>
                  <a:cs typeface="Arial" pitchFamily="34" charset="0"/>
                </a:rPr>
                <a:t>400000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0" name="Line 299"/>
            <p:cNvSpPr>
              <a:spLocks noChangeShapeType="1"/>
            </p:cNvSpPr>
            <p:nvPr/>
          </p:nvSpPr>
          <p:spPr bwMode="auto">
            <a:xfrm>
              <a:off x="974" y="3060"/>
              <a:ext cx="1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1" name="Rectangle 300"/>
            <p:cNvSpPr>
              <a:spLocks noChangeArrowheads="1"/>
            </p:cNvSpPr>
            <p:nvPr/>
          </p:nvSpPr>
          <p:spPr bwMode="auto">
            <a:xfrm>
              <a:off x="664" y="3029"/>
              <a:ext cx="296" cy="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MS Sans Serif"/>
                  <a:cs typeface="Arial" pitchFamily="34" charset="0"/>
                </a:rPr>
                <a:t>600000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2" name="Line 301"/>
            <p:cNvSpPr>
              <a:spLocks noChangeShapeType="1"/>
            </p:cNvSpPr>
            <p:nvPr/>
          </p:nvSpPr>
          <p:spPr bwMode="auto">
            <a:xfrm>
              <a:off x="974" y="2874"/>
              <a:ext cx="1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3" name="Rectangle 302"/>
            <p:cNvSpPr>
              <a:spLocks noChangeArrowheads="1"/>
            </p:cNvSpPr>
            <p:nvPr/>
          </p:nvSpPr>
          <p:spPr bwMode="auto">
            <a:xfrm>
              <a:off x="664" y="2843"/>
              <a:ext cx="296" cy="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MS Sans Serif"/>
                  <a:cs typeface="Arial" pitchFamily="34" charset="0"/>
                </a:rPr>
                <a:t>800000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4" name="Line 303"/>
            <p:cNvSpPr>
              <a:spLocks noChangeShapeType="1"/>
            </p:cNvSpPr>
            <p:nvPr/>
          </p:nvSpPr>
          <p:spPr bwMode="auto">
            <a:xfrm>
              <a:off x="974" y="2688"/>
              <a:ext cx="1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5" name="Rectangle 304"/>
            <p:cNvSpPr>
              <a:spLocks noChangeArrowheads="1"/>
            </p:cNvSpPr>
            <p:nvPr/>
          </p:nvSpPr>
          <p:spPr bwMode="auto">
            <a:xfrm>
              <a:off x="626" y="2657"/>
              <a:ext cx="334" cy="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MS Sans Serif"/>
                  <a:cs typeface="Arial" pitchFamily="34" charset="0"/>
                </a:rPr>
                <a:t>1000000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6" name="Line 305"/>
            <p:cNvSpPr>
              <a:spLocks noChangeShapeType="1"/>
            </p:cNvSpPr>
            <p:nvPr/>
          </p:nvSpPr>
          <p:spPr bwMode="auto">
            <a:xfrm>
              <a:off x="974" y="2502"/>
              <a:ext cx="1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7" name="Rectangle 306"/>
            <p:cNvSpPr>
              <a:spLocks noChangeArrowheads="1"/>
            </p:cNvSpPr>
            <p:nvPr/>
          </p:nvSpPr>
          <p:spPr bwMode="auto">
            <a:xfrm>
              <a:off x="626" y="2471"/>
              <a:ext cx="334" cy="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MS Sans Serif"/>
                  <a:cs typeface="Arial" pitchFamily="34" charset="0"/>
                </a:rPr>
                <a:t>1200000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8" name="Line 307"/>
            <p:cNvSpPr>
              <a:spLocks noChangeShapeType="1"/>
            </p:cNvSpPr>
            <p:nvPr/>
          </p:nvSpPr>
          <p:spPr bwMode="auto">
            <a:xfrm>
              <a:off x="974" y="2316"/>
              <a:ext cx="1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9" name="Rectangle 308"/>
            <p:cNvSpPr>
              <a:spLocks noChangeArrowheads="1"/>
            </p:cNvSpPr>
            <p:nvPr/>
          </p:nvSpPr>
          <p:spPr bwMode="auto">
            <a:xfrm>
              <a:off x="626" y="2285"/>
              <a:ext cx="334" cy="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MS Sans Serif"/>
                  <a:cs typeface="Arial" pitchFamily="34" charset="0"/>
                </a:rPr>
                <a:t>1400000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0" name="Line 309"/>
            <p:cNvSpPr>
              <a:spLocks noChangeShapeType="1"/>
            </p:cNvSpPr>
            <p:nvPr/>
          </p:nvSpPr>
          <p:spPr bwMode="auto">
            <a:xfrm>
              <a:off x="974" y="2131"/>
              <a:ext cx="1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41" name="Rectangle 310"/>
            <p:cNvSpPr>
              <a:spLocks noChangeArrowheads="1"/>
            </p:cNvSpPr>
            <p:nvPr/>
          </p:nvSpPr>
          <p:spPr bwMode="auto">
            <a:xfrm>
              <a:off x="626" y="2099"/>
              <a:ext cx="334" cy="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MS Sans Serif"/>
                  <a:cs typeface="Arial" pitchFamily="34" charset="0"/>
                </a:rPr>
                <a:t>1600000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2" name="Line 311"/>
            <p:cNvSpPr>
              <a:spLocks noChangeShapeType="1"/>
            </p:cNvSpPr>
            <p:nvPr/>
          </p:nvSpPr>
          <p:spPr bwMode="auto">
            <a:xfrm>
              <a:off x="974" y="1944"/>
              <a:ext cx="1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43" name="Rectangle 312"/>
            <p:cNvSpPr>
              <a:spLocks noChangeArrowheads="1"/>
            </p:cNvSpPr>
            <p:nvPr/>
          </p:nvSpPr>
          <p:spPr bwMode="auto">
            <a:xfrm>
              <a:off x="626" y="1913"/>
              <a:ext cx="334" cy="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MS Sans Serif"/>
                  <a:cs typeface="Arial" pitchFamily="34" charset="0"/>
                </a:rPr>
                <a:t>1800000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4" name="Line 313"/>
            <p:cNvSpPr>
              <a:spLocks noChangeShapeType="1"/>
            </p:cNvSpPr>
            <p:nvPr/>
          </p:nvSpPr>
          <p:spPr bwMode="auto">
            <a:xfrm>
              <a:off x="974" y="1758"/>
              <a:ext cx="1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45" name="Rectangle 314"/>
            <p:cNvSpPr>
              <a:spLocks noChangeArrowheads="1"/>
            </p:cNvSpPr>
            <p:nvPr/>
          </p:nvSpPr>
          <p:spPr bwMode="auto">
            <a:xfrm>
              <a:off x="621" y="1727"/>
              <a:ext cx="339" cy="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MS Sans Serif"/>
                  <a:cs typeface="Arial" pitchFamily="34" charset="0"/>
                </a:rPr>
                <a:t>2000000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6" name="Line 315"/>
            <p:cNvSpPr>
              <a:spLocks noChangeShapeType="1"/>
            </p:cNvSpPr>
            <p:nvPr/>
          </p:nvSpPr>
          <p:spPr bwMode="auto">
            <a:xfrm>
              <a:off x="974" y="1573"/>
              <a:ext cx="1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47" name="Rectangle 316"/>
            <p:cNvSpPr>
              <a:spLocks noChangeArrowheads="1"/>
            </p:cNvSpPr>
            <p:nvPr/>
          </p:nvSpPr>
          <p:spPr bwMode="auto">
            <a:xfrm>
              <a:off x="621" y="1541"/>
              <a:ext cx="339" cy="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MS Sans Serif"/>
                  <a:cs typeface="Arial" pitchFamily="34" charset="0"/>
                </a:rPr>
                <a:t>2200000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8" name="Line 317"/>
            <p:cNvSpPr>
              <a:spLocks noChangeShapeType="1"/>
            </p:cNvSpPr>
            <p:nvPr/>
          </p:nvSpPr>
          <p:spPr bwMode="auto">
            <a:xfrm>
              <a:off x="974" y="1387"/>
              <a:ext cx="1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49" name="Rectangle 318"/>
            <p:cNvSpPr>
              <a:spLocks noChangeArrowheads="1"/>
            </p:cNvSpPr>
            <p:nvPr/>
          </p:nvSpPr>
          <p:spPr bwMode="auto">
            <a:xfrm>
              <a:off x="621" y="1355"/>
              <a:ext cx="339" cy="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MS Sans Serif"/>
                  <a:cs typeface="Arial" pitchFamily="34" charset="0"/>
                </a:rPr>
                <a:t>2400000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0" name="Line 319"/>
            <p:cNvSpPr>
              <a:spLocks noChangeShapeType="1"/>
            </p:cNvSpPr>
            <p:nvPr/>
          </p:nvSpPr>
          <p:spPr bwMode="auto">
            <a:xfrm>
              <a:off x="974" y="1201"/>
              <a:ext cx="1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51" name="Rectangle 320"/>
            <p:cNvSpPr>
              <a:spLocks noChangeArrowheads="1"/>
            </p:cNvSpPr>
            <p:nvPr/>
          </p:nvSpPr>
          <p:spPr bwMode="auto">
            <a:xfrm>
              <a:off x="621" y="1169"/>
              <a:ext cx="339" cy="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MS Sans Serif"/>
                  <a:cs typeface="Arial" pitchFamily="34" charset="0"/>
                </a:rPr>
                <a:t>2600000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2" name="Line 321"/>
            <p:cNvSpPr>
              <a:spLocks noChangeShapeType="1"/>
            </p:cNvSpPr>
            <p:nvPr/>
          </p:nvSpPr>
          <p:spPr bwMode="auto">
            <a:xfrm>
              <a:off x="974" y="1015"/>
              <a:ext cx="1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53" name="Rectangle 322"/>
            <p:cNvSpPr>
              <a:spLocks noChangeArrowheads="1"/>
            </p:cNvSpPr>
            <p:nvPr/>
          </p:nvSpPr>
          <p:spPr bwMode="auto">
            <a:xfrm>
              <a:off x="621" y="983"/>
              <a:ext cx="339" cy="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MS Sans Serif"/>
                  <a:cs typeface="Arial" pitchFamily="34" charset="0"/>
                </a:rPr>
                <a:t>2800000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4" name="Line 323"/>
            <p:cNvSpPr>
              <a:spLocks noChangeShapeType="1"/>
            </p:cNvSpPr>
            <p:nvPr/>
          </p:nvSpPr>
          <p:spPr bwMode="auto">
            <a:xfrm>
              <a:off x="974" y="829"/>
              <a:ext cx="1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55" name="Rectangle 324"/>
            <p:cNvSpPr>
              <a:spLocks noChangeArrowheads="1"/>
            </p:cNvSpPr>
            <p:nvPr/>
          </p:nvSpPr>
          <p:spPr bwMode="auto">
            <a:xfrm>
              <a:off x="621" y="797"/>
              <a:ext cx="339" cy="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MS Sans Serif"/>
                  <a:cs typeface="Arial" pitchFamily="34" charset="0"/>
                </a:rPr>
                <a:t>3000000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6" name="Rectangle 325"/>
            <p:cNvSpPr>
              <a:spLocks noChangeArrowheads="1"/>
            </p:cNvSpPr>
            <p:nvPr/>
          </p:nvSpPr>
          <p:spPr bwMode="auto">
            <a:xfrm>
              <a:off x="249" y="3596"/>
              <a:ext cx="301" cy="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800" b="0" i="0" u="none" strike="noStrike" cap="none" normalizeH="0" baseline="0" smtClean="0">
                  <a:ln>
                    <a:noFill/>
                  </a:ln>
                  <a:solidFill>
                    <a:srgbClr val="00007F"/>
                  </a:solidFill>
                  <a:effectLst/>
                  <a:latin typeface="MS Sans Serif"/>
                  <a:cs typeface="Arial" pitchFamily="34" charset="0"/>
                </a:rPr>
                <a:t>Time--&gt;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7" name="Rectangle 326"/>
            <p:cNvSpPr>
              <a:spLocks noChangeArrowheads="1"/>
            </p:cNvSpPr>
            <p:nvPr/>
          </p:nvSpPr>
          <p:spPr bwMode="auto">
            <a:xfrm>
              <a:off x="249" y="436"/>
              <a:ext cx="427" cy="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800" b="0" i="0" u="none" strike="noStrike" cap="none" normalizeH="0" baseline="0" smtClean="0">
                  <a:ln>
                    <a:noFill/>
                  </a:ln>
                  <a:solidFill>
                    <a:srgbClr val="00007F"/>
                  </a:solidFill>
                  <a:effectLst/>
                  <a:latin typeface="MS Sans Serif"/>
                  <a:cs typeface="Arial" pitchFamily="34" charset="0"/>
                </a:rPr>
                <a:t>Abundance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8" name="Rectangle 327"/>
            <p:cNvSpPr>
              <a:spLocks noChangeArrowheads="1"/>
            </p:cNvSpPr>
            <p:nvPr/>
          </p:nvSpPr>
          <p:spPr bwMode="auto">
            <a:xfrm>
              <a:off x="2531" y="626"/>
              <a:ext cx="1692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MS Sans Serif"/>
                  <a:cs typeface="Arial" pitchFamily="34" charset="0"/>
                </a:rPr>
                <a:t>TIC: </a:t>
              </a: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MS Sans Serif"/>
                  <a:cs typeface="Arial" pitchFamily="34" charset="0"/>
                </a:rPr>
                <a:t>***********</a:t>
              </a:r>
              <a:r>
                <a:rPr kumimoji="0" lang="ru-RU" sz="1400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MS Sans Serif"/>
                  <a:cs typeface="Arial" pitchFamily="34" charset="0"/>
                </a:rPr>
                <a:t>_NATIV.D\data.ms</a:t>
              </a:r>
              <a:endPara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9" name="Freeform 328"/>
            <p:cNvSpPr>
              <a:spLocks/>
            </p:cNvSpPr>
            <p:nvPr/>
          </p:nvSpPr>
          <p:spPr bwMode="auto">
            <a:xfrm flipV="1">
              <a:off x="987" y="2770"/>
              <a:ext cx="4274" cy="670"/>
            </a:xfrm>
            <a:custGeom>
              <a:avLst/>
              <a:gdLst/>
              <a:ahLst/>
              <a:cxnLst>
                <a:cxn ang="0">
                  <a:pos x="119" y="657"/>
                </a:cxn>
                <a:cxn ang="0">
                  <a:pos x="261" y="700"/>
                </a:cxn>
                <a:cxn ang="0">
                  <a:pos x="403" y="742"/>
                </a:cxn>
                <a:cxn ang="0">
                  <a:pos x="545" y="624"/>
                </a:cxn>
                <a:cxn ang="0">
                  <a:pos x="687" y="586"/>
                </a:cxn>
                <a:cxn ang="0">
                  <a:pos x="829" y="646"/>
                </a:cxn>
                <a:cxn ang="0">
                  <a:pos x="971" y="784"/>
                </a:cxn>
                <a:cxn ang="0">
                  <a:pos x="1113" y="666"/>
                </a:cxn>
                <a:cxn ang="0">
                  <a:pos x="1255" y="723"/>
                </a:cxn>
                <a:cxn ang="0">
                  <a:pos x="1397" y="1704"/>
                </a:cxn>
                <a:cxn ang="0">
                  <a:pos x="1539" y="753"/>
                </a:cxn>
                <a:cxn ang="0">
                  <a:pos x="1681" y="659"/>
                </a:cxn>
                <a:cxn ang="0">
                  <a:pos x="1823" y="463"/>
                </a:cxn>
                <a:cxn ang="0">
                  <a:pos x="1965" y="439"/>
                </a:cxn>
                <a:cxn ang="0">
                  <a:pos x="2107" y="411"/>
                </a:cxn>
                <a:cxn ang="0">
                  <a:pos x="2249" y="359"/>
                </a:cxn>
                <a:cxn ang="0">
                  <a:pos x="2391" y="287"/>
                </a:cxn>
                <a:cxn ang="0">
                  <a:pos x="2533" y="301"/>
                </a:cxn>
                <a:cxn ang="0">
                  <a:pos x="2675" y="1333"/>
                </a:cxn>
                <a:cxn ang="0">
                  <a:pos x="2817" y="647"/>
                </a:cxn>
                <a:cxn ang="0">
                  <a:pos x="2958" y="490"/>
                </a:cxn>
                <a:cxn ang="0">
                  <a:pos x="3100" y="574"/>
                </a:cxn>
                <a:cxn ang="0">
                  <a:pos x="3242" y="426"/>
                </a:cxn>
                <a:cxn ang="0">
                  <a:pos x="3384" y="564"/>
                </a:cxn>
                <a:cxn ang="0">
                  <a:pos x="3526" y="415"/>
                </a:cxn>
                <a:cxn ang="0">
                  <a:pos x="3668" y="302"/>
                </a:cxn>
                <a:cxn ang="0">
                  <a:pos x="3810" y="300"/>
                </a:cxn>
                <a:cxn ang="0">
                  <a:pos x="3952" y="352"/>
                </a:cxn>
                <a:cxn ang="0">
                  <a:pos x="4094" y="333"/>
                </a:cxn>
                <a:cxn ang="0">
                  <a:pos x="4236" y="573"/>
                </a:cxn>
                <a:cxn ang="0">
                  <a:pos x="4378" y="231"/>
                </a:cxn>
                <a:cxn ang="0">
                  <a:pos x="4520" y="323"/>
                </a:cxn>
                <a:cxn ang="0">
                  <a:pos x="4662" y="317"/>
                </a:cxn>
                <a:cxn ang="0">
                  <a:pos x="4804" y="1047"/>
                </a:cxn>
                <a:cxn ang="0">
                  <a:pos x="4946" y="320"/>
                </a:cxn>
                <a:cxn ang="0">
                  <a:pos x="5088" y="294"/>
                </a:cxn>
                <a:cxn ang="0">
                  <a:pos x="5230" y="162"/>
                </a:cxn>
                <a:cxn ang="0">
                  <a:pos x="5372" y="182"/>
                </a:cxn>
                <a:cxn ang="0">
                  <a:pos x="5514" y="142"/>
                </a:cxn>
                <a:cxn ang="0">
                  <a:pos x="5656" y="120"/>
                </a:cxn>
                <a:cxn ang="0">
                  <a:pos x="5798" y="100"/>
                </a:cxn>
                <a:cxn ang="0">
                  <a:pos x="5940" y="109"/>
                </a:cxn>
                <a:cxn ang="0">
                  <a:pos x="6082" y="99"/>
                </a:cxn>
                <a:cxn ang="0">
                  <a:pos x="6224" y="74"/>
                </a:cxn>
                <a:cxn ang="0">
                  <a:pos x="6366" y="59"/>
                </a:cxn>
                <a:cxn ang="0">
                  <a:pos x="6508" y="22"/>
                </a:cxn>
                <a:cxn ang="0">
                  <a:pos x="6650" y="30"/>
                </a:cxn>
                <a:cxn ang="0">
                  <a:pos x="6792" y="87"/>
                </a:cxn>
                <a:cxn ang="0">
                  <a:pos x="6934" y="166"/>
                </a:cxn>
                <a:cxn ang="0">
                  <a:pos x="7076" y="103"/>
                </a:cxn>
                <a:cxn ang="0">
                  <a:pos x="7218" y="61"/>
                </a:cxn>
                <a:cxn ang="0">
                  <a:pos x="7360" y="56"/>
                </a:cxn>
                <a:cxn ang="0">
                  <a:pos x="7502" y="87"/>
                </a:cxn>
                <a:cxn ang="0">
                  <a:pos x="7644" y="130"/>
                </a:cxn>
                <a:cxn ang="0">
                  <a:pos x="7786" y="40"/>
                </a:cxn>
                <a:cxn ang="0">
                  <a:pos x="7928" y="41"/>
                </a:cxn>
                <a:cxn ang="0">
                  <a:pos x="8070" y="57"/>
                </a:cxn>
                <a:cxn ang="0">
                  <a:pos x="8212" y="20"/>
                </a:cxn>
                <a:cxn ang="0">
                  <a:pos x="8354" y="44"/>
                </a:cxn>
                <a:cxn ang="0">
                  <a:pos x="8496" y="26"/>
                </a:cxn>
                <a:cxn ang="0">
                  <a:pos x="8638" y="26"/>
                </a:cxn>
                <a:cxn ang="0">
                  <a:pos x="8780" y="4"/>
                </a:cxn>
                <a:cxn ang="0">
                  <a:pos x="8922" y="48"/>
                </a:cxn>
              </a:cxnLst>
              <a:rect l="0" t="0" r="r" b="b"/>
              <a:pathLst>
                <a:path w="8952" h="2813">
                  <a:moveTo>
                    <a:pt x="0" y="658"/>
                  </a:moveTo>
                  <a:lnTo>
                    <a:pt x="2" y="659"/>
                  </a:lnTo>
                  <a:lnTo>
                    <a:pt x="15" y="664"/>
                  </a:lnTo>
                  <a:lnTo>
                    <a:pt x="28" y="634"/>
                  </a:lnTo>
                  <a:lnTo>
                    <a:pt x="41" y="621"/>
                  </a:lnTo>
                  <a:lnTo>
                    <a:pt x="54" y="604"/>
                  </a:lnTo>
                  <a:lnTo>
                    <a:pt x="67" y="607"/>
                  </a:lnTo>
                  <a:lnTo>
                    <a:pt x="80" y="650"/>
                  </a:lnTo>
                  <a:lnTo>
                    <a:pt x="93" y="658"/>
                  </a:lnTo>
                  <a:lnTo>
                    <a:pt x="106" y="689"/>
                  </a:lnTo>
                  <a:lnTo>
                    <a:pt x="119" y="657"/>
                  </a:lnTo>
                  <a:lnTo>
                    <a:pt x="131" y="701"/>
                  </a:lnTo>
                  <a:lnTo>
                    <a:pt x="144" y="679"/>
                  </a:lnTo>
                  <a:lnTo>
                    <a:pt x="157" y="679"/>
                  </a:lnTo>
                  <a:lnTo>
                    <a:pt x="170" y="683"/>
                  </a:lnTo>
                  <a:lnTo>
                    <a:pt x="183" y="666"/>
                  </a:lnTo>
                  <a:lnTo>
                    <a:pt x="196" y="691"/>
                  </a:lnTo>
                  <a:lnTo>
                    <a:pt x="209" y="665"/>
                  </a:lnTo>
                  <a:lnTo>
                    <a:pt x="222" y="637"/>
                  </a:lnTo>
                  <a:lnTo>
                    <a:pt x="235" y="640"/>
                  </a:lnTo>
                  <a:lnTo>
                    <a:pt x="248" y="674"/>
                  </a:lnTo>
                  <a:lnTo>
                    <a:pt x="261" y="700"/>
                  </a:lnTo>
                  <a:lnTo>
                    <a:pt x="273" y="741"/>
                  </a:lnTo>
                  <a:lnTo>
                    <a:pt x="286" y="766"/>
                  </a:lnTo>
                  <a:lnTo>
                    <a:pt x="299" y="770"/>
                  </a:lnTo>
                  <a:lnTo>
                    <a:pt x="312" y="729"/>
                  </a:lnTo>
                  <a:lnTo>
                    <a:pt x="325" y="723"/>
                  </a:lnTo>
                  <a:lnTo>
                    <a:pt x="338" y="695"/>
                  </a:lnTo>
                  <a:lnTo>
                    <a:pt x="351" y="680"/>
                  </a:lnTo>
                  <a:lnTo>
                    <a:pt x="364" y="683"/>
                  </a:lnTo>
                  <a:lnTo>
                    <a:pt x="377" y="717"/>
                  </a:lnTo>
                  <a:lnTo>
                    <a:pt x="390" y="698"/>
                  </a:lnTo>
                  <a:lnTo>
                    <a:pt x="403" y="742"/>
                  </a:lnTo>
                  <a:lnTo>
                    <a:pt x="415" y="705"/>
                  </a:lnTo>
                  <a:lnTo>
                    <a:pt x="428" y="714"/>
                  </a:lnTo>
                  <a:lnTo>
                    <a:pt x="441" y="741"/>
                  </a:lnTo>
                  <a:lnTo>
                    <a:pt x="454" y="786"/>
                  </a:lnTo>
                  <a:lnTo>
                    <a:pt x="467" y="825"/>
                  </a:lnTo>
                  <a:lnTo>
                    <a:pt x="480" y="807"/>
                  </a:lnTo>
                  <a:lnTo>
                    <a:pt x="493" y="795"/>
                  </a:lnTo>
                  <a:lnTo>
                    <a:pt x="506" y="738"/>
                  </a:lnTo>
                  <a:lnTo>
                    <a:pt x="519" y="676"/>
                  </a:lnTo>
                  <a:lnTo>
                    <a:pt x="532" y="660"/>
                  </a:lnTo>
                  <a:lnTo>
                    <a:pt x="545" y="624"/>
                  </a:lnTo>
                  <a:lnTo>
                    <a:pt x="557" y="636"/>
                  </a:lnTo>
                  <a:lnTo>
                    <a:pt x="570" y="627"/>
                  </a:lnTo>
                  <a:lnTo>
                    <a:pt x="583" y="665"/>
                  </a:lnTo>
                  <a:lnTo>
                    <a:pt x="596" y="655"/>
                  </a:lnTo>
                  <a:lnTo>
                    <a:pt x="609" y="683"/>
                  </a:lnTo>
                  <a:lnTo>
                    <a:pt x="622" y="719"/>
                  </a:lnTo>
                  <a:lnTo>
                    <a:pt x="635" y="675"/>
                  </a:lnTo>
                  <a:lnTo>
                    <a:pt x="648" y="665"/>
                  </a:lnTo>
                  <a:lnTo>
                    <a:pt x="661" y="648"/>
                  </a:lnTo>
                  <a:lnTo>
                    <a:pt x="674" y="605"/>
                  </a:lnTo>
                  <a:lnTo>
                    <a:pt x="687" y="586"/>
                  </a:lnTo>
                  <a:lnTo>
                    <a:pt x="699" y="603"/>
                  </a:lnTo>
                  <a:lnTo>
                    <a:pt x="712" y="604"/>
                  </a:lnTo>
                  <a:lnTo>
                    <a:pt x="725" y="573"/>
                  </a:lnTo>
                  <a:lnTo>
                    <a:pt x="738" y="603"/>
                  </a:lnTo>
                  <a:lnTo>
                    <a:pt x="751" y="593"/>
                  </a:lnTo>
                  <a:lnTo>
                    <a:pt x="764" y="594"/>
                  </a:lnTo>
                  <a:lnTo>
                    <a:pt x="777" y="569"/>
                  </a:lnTo>
                  <a:lnTo>
                    <a:pt x="790" y="616"/>
                  </a:lnTo>
                  <a:lnTo>
                    <a:pt x="803" y="620"/>
                  </a:lnTo>
                  <a:lnTo>
                    <a:pt x="816" y="642"/>
                  </a:lnTo>
                  <a:lnTo>
                    <a:pt x="829" y="646"/>
                  </a:lnTo>
                  <a:lnTo>
                    <a:pt x="841" y="670"/>
                  </a:lnTo>
                  <a:lnTo>
                    <a:pt x="854" y="643"/>
                  </a:lnTo>
                  <a:lnTo>
                    <a:pt x="867" y="656"/>
                  </a:lnTo>
                  <a:lnTo>
                    <a:pt x="880" y="688"/>
                  </a:lnTo>
                  <a:lnTo>
                    <a:pt x="893" y="692"/>
                  </a:lnTo>
                  <a:lnTo>
                    <a:pt x="906" y="722"/>
                  </a:lnTo>
                  <a:lnTo>
                    <a:pt x="919" y="740"/>
                  </a:lnTo>
                  <a:lnTo>
                    <a:pt x="932" y="757"/>
                  </a:lnTo>
                  <a:lnTo>
                    <a:pt x="945" y="812"/>
                  </a:lnTo>
                  <a:lnTo>
                    <a:pt x="958" y="799"/>
                  </a:lnTo>
                  <a:lnTo>
                    <a:pt x="971" y="784"/>
                  </a:lnTo>
                  <a:lnTo>
                    <a:pt x="983" y="762"/>
                  </a:lnTo>
                  <a:lnTo>
                    <a:pt x="996" y="740"/>
                  </a:lnTo>
                  <a:lnTo>
                    <a:pt x="1009" y="687"/>
                  </a:lnTo>
                  <a:lnTo>
                    <a:pt x="1022" y="676"/>
                  </a:lnTo>
                  <a:lnTo>
                    <a:pt x="1035" y="666"/>
                  </a:lnTo>
                  <a:lnTo>
                    <a:pt x="1048" y="629"/>
                  </a:lnTo>
                  <a:lnTo>
                    <a:pt x="1061" y="689"/>
                  </a:lnTo>
                  <a:lnTo>
                    <a:pt x="1074" y="688"/>
                  </a:lnTo>
                  <a:lnTo>
                    <a:pt x="1087" y="679"/>
                  </a:lnTo>
                  <a:lnTo>
                    <a:pt x="1100" y="673"/>
                  </a:lnTo>
                  <a:lnTo>
                    <a:pt x="1113" y="666"/>
                  </a:lnTo>
                  <a:lnTo>
                    <a:pt x="1125" y="639"/>
                  </a:lnTo>
                  <a:lnTo>
                    <a:pt x="1138" y="622"/>
                  </a:lnTo>
                  <a:lnTo>
                    <a:pt x="1151" y="600"/>
                  </a:lnTo>
                  <a:lnTo>
                    <a:pt x="1164" y="607"/>
                  </a:lnTo>
                  <a:lnTo>
                    <a:pt x="1177" y="604"/>
                  </a:lnTo>
                  <a:lnTo>
                    <a:pt x="1190" y="614"/>
                  </a:lnTo>
                  <a:lnTo>
                    <a:pt x="1203" y="638"/>
                  </a:lnTo>
                  <a:lnTo>
                    <a:pt x="1216" y="663"/>
                  </a:lnTo>
                  <a:lnTo>
                    <a:pt x="1229" y="699"/>
                  </a:lnTo>
                  <a:lnTo>
                    <a:pt x="1242" y="691"/>
                  </a:lnTo>
                  <a:lnTo>
                    <a:pt x="1255" y="723"/>
                  </a:lnTo>
                  <a:lnTo>
                    <a:pt x="1267" y="669"/>
                  </a:lnTo>
                  <a:lnTo>
                    <a:pt x="1280" y="700"/>
                  </a:lnTo>
                  <a:lnTo>
                    <a:pt x="1293" y="712"/>
                  </a:lnTo>
                  <a:lnTo>
                    <a:pt x="1306" y="678"/>
                  </a:lnTo>
                  <a:lnTo>
                    <a:pt x="1319" y="725"/>
                  </a:lnTo>
                  <a:lnTo>
                    <a:pt x="1332" y="686"/>
                  </a:lnTo>
                  <a:lnTo>
                    <a:pt x="1345" y="738"/>
                  </a:lnTo>
                  <a:lnTo>
                    <a:pt x="1358" y="936"/>
                  </a:lnTo>
                  <a:lnTo>
                    <a:pt x="1371" y="1134"/>
                  </a:lnTo>
                  <a:lnTo>
                    <a:pt x="1384" y="1417"/>
                  </a:lnTo>
                  <a:lnTo>
                    <a:pt x="1397" y="1704"/>
                  </a:lnTo>
                  <a:lnTo>
                    <a:pt x="1409" y="1841"/>
                  </a:lnTo>
                  <a:lnTo>
                    <a:pt x="1422" y="1766"/>
                  </a:lnTo>
                  <a:lnTo>
                    <a:pt x="1435" y="1518"/>
                  </a:lnTo>
                  <a:lnTo>
                    <a:pt x="1448" y="1375"/>
                  </a:lnTo>
                  <a:lnTo>
                    <a:pt x="1461" y="1181"/>
                  </a:lnTo>
                  <a:lnTo>
                    <a:pt x="1474" y="1145"/>
                  </a:lnTo>
                  <a:lnTo>
                    <a:pt x="1487" y="1115"/>
                  </a:lnTo>
                  <a:lnTo>
                    <a:pt x="1500" y="1067"/>
                  </a:lnTo>
                  <a:lnTo>
                    <a:pt x="1513" y="964"/>
                  </a:lnTo>
                  <a:lnTo>
                    <a:pt x="1526" y="910"/>
                  </a:lnTo>
                  <a:lnTo>
                    <a:pt x="1539" y="753"/>
                  </a:lnTo>
                  <a:lnTo>
                    <a:pt x="1551" y="674"/>
                  </a:lnTo>
                  <a:lnTo>
                    <a:pt x="1564" y="634"/>
                  </a:lnTo>
                  <a:lnTo>
                    <a:pt x="1577" y="630"/>
                  </a:lnTo>
                  <a:lnTo>
                    <a:pt x="1590" y="618"/>
                  </a:lnTo>
                  <a:lnTo>
                    <a:pt x="1603" y="585"/>
                  </a:lnTo>
                  <a:lnTo>
                    <a:pt x="1616" y="574"/>
                  </a:lnTo>
                  <a:lnTo>
                    <a:pt x="1629" y="568"/>
                  </a:lnTo>
                  <a:lnTo>
                    <a:pt x="1642" y="584"/>
                  </a:lnTo>
                  <a:lnTo>
                    <a:pt x="1655" y="606"/>
                  </a:lnTo>
                  <a:lnTo>
                    <a:pt x="1668" y="605"/>
                  </a:lnTo>
                  <a:lnTo>
                    <a:pt x="1681" y="659"/>
                  </a:lnTo>
                  <a:lnTo>
                    <a:pt x="1693" y="559"/>
                  </a:lnTo>
                  <a:lnTo>
                    <a:pt x="1706" y="501"/>
                  </a:lnTo>
                  <a:lnTo>
                    <a:pt x="1719" y="466"/>
                  </a:lnTo>
                  <a:lnTo>
                    <a:pt x="1732" y="438"/>
                  </a:lnTo>
                  <a:lnTo>
                    <a:pt x="1745" y="452"/>
                  </a:lnTo>
                  <a:lnTo>
                    <a:pt x="1758" y="457"/>
                  </a:lnTo>
                  <a:lnTo>
                    <a:pt x="1771" y="461"/>
                  </a:lnTo>
                  <a:lnTo>
                    <a:pt x="1784" y="437"/>
                  </a:lnTo>
                  <a:lnTo>
                    <a:pt x="1797" y="485"/>
                  </a:lnTo>
                  <a:lnTo>
                    <a:pt x="1810" y="485"/>
                  </a:lnTo>
                  <a:lnTo>
                    <a:pt x="1823" y="463"/>
                  </a:lnTo>
                  <a:lnTo>
                    <a:pt x="1835" y="497"/>
                  </a:lnTo>
                  <a:lnTo>
                    <a:pt x="1848" y="508"/>
                  </a:lnTo>
                  <a:lnTo>
                    <a:pt x="1861" y="484"/>
                  </a:lnTo>
                  <a:lnTo>
                    <a:pt x="1874" y="501"/>
                  </a:lnTo>
                  <a:lnTo>
                    <a:pt x="1887" y="484"/>
                  </a:lnTo>
                  <a:lnTo>
                    <a:pt x="1900" y="487"/>
                  </a:lnTo>
                  <a:lnTo>
                    <a:pt x="1913" y="474"/>
                  </a:lnTo>
                  <a:lnTo>
                    <a:pt x="1926" y="469"/>
                  </a:lnTo>
                  <a:lnTo>
                    <a:pt x="1939" y="464"/>
                  </a:lnTo>
                  <a:lnTo>
                    <a:pt x="1952" y="436"/>
                  </a:lnTo>
                  <a:lnTo>
                    <a:pt x="1965" y="439"/>
                  </a:lnTo>
                  <a:lnTo>
                    <a:pt x="1977" y="435"/>
                  </a:lnTo>
                  <a:lnTo>
                    <a:pt x="1990" y="446"/>
                  </a:lnTo>
                  <a:lnTo>
                    <a:pt x="2003" y="446"/>
                  </a:lnTo>
                  <a:lnTo>
                    <a:pt x="2016" y="462"/>
                  </a:lnTo>
                  <a:lnTo>
                    <a:pt x="2029" y="461"/>
                  </a:lnTo>
                  <a:lnTo>
                    <a:pt x="2042" y="494"/>
                  </a:lnTo>
                  <a:lnTo>
                    <a:pt x="2055" y="541"/>
                  </a:lnTo>
                  <a:lnTo>
                    <a:pt x="2068" y="508"/>
                  </a:lnTo>
                  <a:lnTo>
                    <a:pt x="2081" y="517"/>
                  </a:lnTo>
                  <a:lnTo>
                    <a:pt x="2094" y="458"/>
                  </a:lnTo>
                  <a:lnTo>
                    <a:pt x="2107" y="411"/>
                  </a:lnTo>
                  <a:lnTo>
                    <a:pt x="2119" y="341"/>
                  </a:lnTo>
                  <a:lnTo>
                    <a:pt x="2132" y="310"/>
                  </a:lnTo>
                  <a:lnTo>
                    <a:pt x="2145" y="355"/>
                  </a:lnTo>
                  <a:lnTo>
                    <a:pt x="2158" y="319"/>
                  </a:lnTo>
                  <a:lnTo>
                    <a:pt x="2171" y="336"/>
                  </a:lnTo>
                  <a:lnTo>
                    <a:pt x="2184" y="333"/>
                  </a:lnTo>
                  <a:lnTo>
                    <a:pt x="2197" y="305"/>
                  </a:lnTo>
                  <a:lnTo>
                    <a:pt x="2210" y="342"/>
                  </a:lnTo>
                  <a:lnTo>
                    <a:pt x="2223" y="320"/>
                  </a:lnTo>
                  <a:lnTo>
                    <a:pt x="2236" y="343"/>
                  </a:lnTo>
                  <a:lnTo>
                    <a:pt x="2249" y="359"/>
                  </a:lnTo>
                  <a:lnTo>
                    <a:pt x="2261" y="320"/>
                  </a:lnTo>
                  <a:lnTo>
                    <a:pt x="2274" y="304"/>
                  </a:lnTo>
                  <a:lnTo>
                    <a:pt x="2287" y="286"/>
                  </a:lnTo>
                  <a:lnTo>
                    <a:pt x="2300" y="302"/>
                  </a:lnTo>
                  <a:lnTo>
                    <a:pt x="2313" y="286"/>
                  </a:lnTo>
                  <a:lnTo>
                    <a:pt x="2326" y="302"/>
                  </a:lnTo>
                  <a:lnTo>
                    <a:pt x="2339" y="300"/>
                  </a:lnTo>
                  <a:lnTo>
                    <a:pt x="2352" y="276"/>
                  </a:lnTo>
                  <a:lnTo>
                    <a:pt x="2365" y="299"/>
                  </a:lnTo>
                  <a:lnTo>
                    <a:pt x="2378" y="285"/>
                  </a:lnTo>
                  <a:lnTo>
                    <a:pt x="2391" y="287"/>
                  </a:lnTo>
                  <a:lnTo>
                    <a:pt x="2403" y="278"/>
                  </a:lnTo>
                  <a:lnTo>
                    <a:pt x="2416" y="272"/>
                  </a:lnTo>
                  <a:lnTo>
                    <a:pt x="2429" y="257"/>
                  </a:lnTo>
                  <a:lnTo>
                    <a:pt x="2442" y="275"/>
                  </a:lnTo>
                  <a:lnTo>
                    <a:pt x="2455" y="259"/>
                  </a:lnTo>
                  <a:lnTo>
                    <a:pt x="2468" y="278"/>
                  </a:lnTo>
                  <a:lnTo>
                    <a:pt x="2481" y="237"/>
                  </a:lnTo>
                  <a:lnTo>
                    <a:pt x="2494" y="237"/>
                  </a:lnTo>
                  <a:lnTo>
                    <a:pt x="2507" y="265"/>
                  </a:lnTo>
                  <a:lnTo>
                    <a:pt x="2520" y="260"/>
                  </a:lnTo>
                  <a:lnTo>
                    <a:pt x="2533" y="301"/>
                  </a:lnTo>
                  <a:lnTo>
                    <a:pt x="2545" y="369"/>
                  </a:lnTo>
                  <a:lnTo>
                    <a:pt x="2558" y="558"/>
                  </a:lnTo>
                  <a:lnTo>
                    <a:pt x="2571" y="921"/>
                  </a:lnTo>
                  <a:lnTo>
                    <a:pt x="2584" y="1428"/>
                  </a:lnTo>
                  <a:lnTo>
                    <a:pt x="2597" y="2100"/>
                  </a:lnTo>
                  <a:lnTo>
                    <a:pt x="2610" y="2652"/>
                  </a:lnTo>
                  <a:lnTo>
                    <a:pt x="2623" y="2813"/>
                  </a:lnTo>
                  <a:lnTo>
                    <a:pt x="2636" y="2633"/>
                  </a:lnTo>
                  <a:lnTo>
                    <a:pt x="2649" y="2191"/>
                  </a:lnTo>
                  <a:lnTo>
                    <a:pt x="2662" y="1684"/>
                  </a:lnTo>
                  <a:lnTo>
                    <a:pt x="2675" y="1333"/>
                  </a:lnTo>
                  <a:lnTo>
                    <a:pt x="2687" y="1026"/>
                  </a:lnTo>
                  <a:lnTo>
                    <a:pt x="2700" y="907"/>
                  </a:lnTo>
                  <a:lnTo>
                    <a:pt x="2713" y="851"/>
                  </a:lnTo>
                  <a:lnTo>
                    <a:pt x="2726" y="779"/>
                  </a:lnTo>
                  <a:lnTo>
                    <a:pt x="2739" y="764"/>
                  </a:lnTo>
                  <a:lnTo>
                    <a:pt x="2752" y="750"/>
                  </a:lnTo>
                  <a:lnTo>
                    <a:pt x="2765" y="724"/>
                  </a:lnTo>
                  <a:lnTo>
                    <a:pt x="2778" y="670"/>
                  </a:lnTo>
                  <a:lnTo>
                    <a:pt x="2791" y="657"/>
                  </a:lnTo>
                  <a:lnTo>
                    <a:pt x="2804" y="644"/>
                  </a:lnTo>
                  <a:lnTo>
                    <a:pt x="2817" y="647"/>
                  </a:lnTo>
                  <a:lnTo>
                    <a:pt x="2829" y="634"/>
                  </a:lnTo>
                  <a:lnTo>
                    <a:pt x="2842" y="612"/>
                  </a:lnTo>
                  <a:lnTo>
                    <a:pt x="2855" y="599"/>
                  </a:lnTo>
                  <a:lnTo>
                    <a:pt x="2868" y="560"/>
                  </a:lnTo>
                  <a:lnTo>
                    <a:pt x="2881" y="552"/>
                  </a:lnTo>
                  <a:lnTo>
                    <a:pt x="2894" y="509"/>
                  </a:lnTo>
                  <a:lnTo>
                    <a:pt x="2907" y="525"/>
                  </a:lnTo>
                  <a:lnTo>
                    <a:pt x="2920" y="508"/>
                  </a:lnTo>
                  <a:lnTo>
                    <a:pt x="2933" y="495"/>
                  </a:lnTo>
                  <a:lnTo>
                    <a:pt x="2946" y="492"/>
                  </a:lnTo>
                  <a:lnTo>
                    <a:pt x="2958" y="490"/>
                  </a:lnTo>
                  <a:lnTo>
                    <a:pt x="2971" y="470"/>
                  </a:lnTo>
                  <a:lnTo>
                    <a:pt x="2984" y="450"/>
                  </a:lnTo>
                  <a:lnTo>
                    <a:pt x="2997" y="467"/>
                  </a:lnTo>
                  <a:lnTo>
                    <a:pt x="3010" y="476"/>
                  </a:lnTo>
                  <a:lnTo>
                    <a:pt x="3023" y="494"/>
                  </a:lnTo>
                  <a:lnTo>
                    <a:pt x="3036" y="459"/>
                  </a:lnTo>
                  <a:lnTo>
                    <a:pt x="3049" y="480"/>
                  </a:lnTo>
                  <a:lnTo>
                    <a:pt x="3062" y="472"/>
                  </a:lnTo>
                  <a:lnTo>
                    <a:pt x="3075" y="501"/>
                  </a:lnTo>
                  <a:lnTo>
                    <a:pt x="3088" y="537"/>
                  </a:lnTo>
                  <a:lnTo>
                    <a:pt x="3100" y="574"/>
                  </a:lnTo>
                  <a:lnTo>
                    <a:pt x="3113" y="576"/>
                  </a:lnTo>
                  <a:lnTo>
                    <a:pt x="3126" y="618"/>
                  </a:lnTo>
                  <a:lnTo>
                    <a:pt x="3139" y="625"/>
                  </a:lnTo>
                  <a:lnTo>
                    <a:pt x="3152" y="540"/>
                  </a:lnTo>
                  <a:lnTo>
                    <a:pt x="3165" y="573"/>
                  </a:lnTo>
                  <a:lnTo>
                    <a:pt x="3178" y="525"/>
                  </a:lnTo>
                  <a:lnTo>
                    <a:pt x="3191" y="480"/>
                  </a:lnTo>
                  <a:lnTo>
                    <a:pt x="3204" y="448"/>
                  </a:lnTo>
                  <a:lnTo>
                    <a:pt x="3217" y="444"/>
                  </a:lnTo>
                  <a:lnTo>
                    <a:pt x="3230" y="463"/>
                  </a:lnTo>
                  <a:lnTo>
                    <a:pt x="3242" y="426"/>
                  </a:lnTo>
                  <a:lnTo>
                    <a:pt x="3255" y="429"/>
                  </a:lnTo>
                  <a:lnTo>
                    <a:pt x="3268" y="430"/>
                  </a:lnTo>
                  <a:lnTo>
                    <a:pt x="3281" y="405"/>
                  </a:lnTo>
                  <a:lnTo>
                    <a:pt x="3294" y="431"/>
                  </a:lnTo>
                  <a:lnTo>
                    <a:pt x="3307" y="426"/>
                  </a:lnTo>
                  <a:lnTo>
                    <a:pt x="3320" y="415"/>
                  </a:lnTo>
                  <a:lnTo>
                    <a:pt x="3333" y="414"/>
                  </a:lnTo>
                  <a:lnTo>
                    <a:pt x="3346" y="418"/>
                  </a:lnTo>
                  <a:lnTo>
                    <a:pt x="3359" y="408"/>
                  </a:lnTo>
                  <a:lnTo>
                    <a:pt x="3372" y="464"/>
                  </a:lnTo>
                  <a:lnTo>
                    <a:pt x="3384" y="564"/>
                  </a:lnTo>
                  <a:lnTo>
                    <a:pt x="3397" y="702"/>
                  </a:lnTo>
                  <a:lnTo>
                    <a:pt x="3410" y="879"/>
                  </a:lnTo>
                  <a:lnTo>
                    <a:pt x="3423" y="1015"/>
                  </a:lnTo>
                  <a:lnTo>
                    <a:pt x="3436" y="1064"/>
                  </a:lnTo>
                  <a:lnTo>
                    <a:pt x="3449" y="1016"/>
                  </a:lnTo>
                  <a:lnTo>
                    <a:pt x="3462" y="874"/>
                  </a:lnTo>
                  <a:lnTo>
                    <a:pt x="3475" y="723"/>
                  </a:lnTo>
                  <a:lnTo>
                    <a:pt x="3488" y="575"/>
                  </a:lnTo>
                  <a:lnTo>
                    <a:pt x="3501" y="513"/>
                  </a:lnTo>
                  <a:lnTo>
                    <a:pt x="3514" y="469"/>
                  </a:lnTo>
                  <a:lnTo>
                    <a:pt x="3526" y="415"/>
                  </a:lnTo>
                  <a:lnTo>
                    <a:pt x="3539" y="435"/>
                  </a:lnTo>
                  <a:lnTo>
                    <a:pt x="3552" y="433"/>
                  </a:lnTo>
                  <a:lnTo>
                    <a:pt x="3565" y="406"/>
                  </a:lnTo>
                  <a:lnTo>
                    <a:pt x="3578" y="356"/>
                  </a:lnTo>
                  <a:lnTo>
                    <a:pt x="3591" y="360"/>
                  </a:lnTo>
                  <a:lnTo>
                    <a:pt x="3604" y="365"/>
                  </a:lnTo>
                  <a:lnTo>
                    <a:pt x="3617" y="361"/>
                  </a:lnTo>
                  <a:lnTo>
                    <a:pt x="3630" y="337"/>
                  </a:lnTo>
                  <a:lnTo>
                    <a:pt x="3643" y="333"/>
                  </a:lnTo>
                  <a:lnTo>
                    <a:pt x="3656" y="316"/>
                  </a:lnTo>
                  <a:lnTo>
                    <a:pt x="3668" y="302"/>
                  </a:lnTo>
                  <a:lnTo>
                    <a:pt x="3681" y="320"/>
                  </a:lnTo>
                  <a:lnTo>
                    <a:pt x="3694" y="307"/>
                  </a:lnTo>
                  <a:lnTo>
                    <a:pt x="3707" y="296"/>
                  </a:lnTo>
                  <a:lnTo>
                    <a:pt x="3720" y="289"/>
                  </a:lnTo>
                  <a:lnTo>
                    <a:pt x="3733" y="303"/>
                  </a:lnTo>
                  <a:lnTo>
                    <a:pt x="3746" y="322"/>
                  </a:lnTo>
                  <a:lnTo>
                    <a:pt x="3759" y="309"/>
                  </a:lnTo>
                  <a:lnTo>
                    <a:pt x="3772" y="321"/>
                  </a:lnTo>
                  <a:lnTo>
                    <a:pt x="3785" y="319"/>
                  </a:lnTo>
                  <a:lnTo>
                    <a:pt x="3798" y="297"/>
                  </a:lnTo>
                  <a:lnTo>
                    <a:pt x="3810" y="300"/>
                  </a:lnTo>
                  <a:lnTo>
                    <a:pt x="3823" y="295"/>
                  </a:lnTo>
                  <a:lnTo>
                    <a:pt x="3836" y="285"/>
                  </a:lnTo>
                  <a:lnTo>
                    <a:pt x="3849" y="300"/>
                  </a:lnTo>
                  <a:lnTo>
                    <a:pt x="3862" y="310"/>
                  </a:lnTo>
                  <a:lnTo>
                    <a:pt x="3875" y="330"/>
                  </a:lnTo>
                  <a:lnTo>
                    <a:pt x="3888" y="341"/>
                  </a:lnTo>
                  <a:lnTo>
                    <a:pt x="3901" y="368"/>
                  </a:lnTo>
                  <a:lnTo>
                    <a:pt x="3914" y="328"/>
                  </a:lnTo>
                  <a:lnTo>
                    <a:pt x="3927" y="335"/>
                  </a:lnTo>
                  <a:lnTo>
                    <a:pt x="3940" y="376"/>
                  </a:lnTo>
                  <a:lnTo>
                    <a:pt x="3952" y="352"/>
                  </a:lnTo>
                  <a:lnTo>
                    <a:pt x="3965" y="354"/>
                  </a:lnTo>
                  <a:lnTo>
                    <a:pt x="3978" y="338"/>
                  </a:lnTo>
                  <a:lnTo>
                    <a:pt x="3991" y="325"/>
                  </a:lnTo>
                  <a:lnTo>
                    <a:pt x="4004" y="315"/>
                  </a:lnTo>
                  <a:lnTo>
                    <a:pt x="4017" y="333"/>
                  </a:lnTo>
                  <a:lnTo>
                    <a:pt x="4030" y="321"/>
                  </a:lnTo>
                  <a:lnTo>
                    <a:pt x="4043" y="324"/>
                  </a:lnTo>
                  <a:lnTo>
                    <a:pt x="4056" y="312"/>
                  </a:lnTo>
                  <a:lnTo>
                    <a:pt x="4069" y="326"/>
                  </a:lnTo>
                  <a:lnTo>
                    <a:pt x="4082" y="320"/>
                  </a:lnTo>
                  <a:lnTo>
                    <a:pt x="4094" y="333"/>
                  </a:lnTo>
                  <a:lnTo>
                    <a:pt x="4107" y="355"/>
                  </a:lnTo>
                  <a:lnTo>
                    <a:pt x="4120" y="386"/>
                  </a:lnTo>
                  <a:lnTo>
                    <a:pt x="4133" y="478"/>
                  </a:lnTo>
                  <a:lnTo>
                    <a:pt x="4146" y="559"/>
                  </a:lnTo>
                  <a:lnTo>
                    <a:pt x="4159" y="678"/>
                  </a:lnTo>
                  <a:lnTo>
                    <a:pt x="4172" y="735"/>
                  </a:lnTo>
                  <a:lnTo>
                    <a:pt x="4185" y="801"/>
                  </a:lnTo>
                  <a:lnTo>
                    <a:pt x="4198" y="784"/>
                  </a:lnTo>
                  <a:lnTo>
                    <a:pt x="4211" y="726"/>
                  </a:lnTo>
                  <a:lnTo>
                    <a:pt x="4224" y="631"/>
                  </a:lnTo>
                  <a:lnTo>
                    <a:pt x="4236" y="573"/>
                  </a:lnTo>
                  <a:lnTo>
                    <a:pt x="4249" y="496"/>
                  </a:lnTo>
                  <a:lnTo>
                    <a:pt x="4262" y="409"/>
                  </a:lnTo>
                  <a:lnTo>
                    <a:pt x="4275" y="373"/>
                  </a:lnTo>
                  <a:lnTo>
                    <a:pt x="4288" y="336"/>
                  </a:lnTo>
                  <a:lnTo>
                    <a:pt x="4301" y="305"/>
                  </a:lnTo>
                  <a:lnTo>
                    <a:pt x="4314" y="293"/>
                  </a:lnTo>
                  <a:lnTo>
                    <a:pt x="4327" y="243"/>
                  </a:lnTo>
                  <a:lnTo>
                    <a:pt x="4340" y="263"/>
                  </a:lnTo>
                  <a:lnTo>
                    <a:pt x="4353" y="259"/>
                  </a:lnTo>
                  <a:lnTo>
                    <a:pt x="4366" y="233"/>
                  </a:lnTo>
                  <a:lnTo>
                    <a:pt x="4378" y="231"/>
                  </a:lnTo>
                  <a:lnTo>
                    <a:pt x="4391" y="253"/>
                  </a:lnTo>
                  <a:lnTo>
                    <a:pt x="4404" y="242"/>
                  </a:lnTo>
                  <a:lnTo>
                    <a:pt x="4417" y="250"/>
                  </a:lnTo>
                  <a:lnTo>
                    <a:pt x="4430" y="248"/>
                  </a:lnTo>
                  <a:lnTo>
                    <a:pt x="4443" y="276"/>
                  </a:lnTo>
                  <a:lnTo>
                    <a:pt x="4456" y="283"/>
                  </a:lnTo>
                  <a:lnTo>
                    <a:pt x="4469" y="262"/>
                  </a:lnTo>
                  <a:lnTo>
                    <a:pt x="4482" y="297"/>
                  </a:lnTo>
                  <a:lnTo>
                    <a:pt x="4495" y="306"/>
                  </a:lnTo>
                  <a:lnTo>
                    <a:pt x="4508" y="309"/>
                  </a:lnTo>
                  <a:lnTo>
                    <a:pt x="4520" y="323"/>
                  </a:lnTo>
                  <a:lnTo>
                    <a:pt x="4533" y="328"/>
                  </a:lnTo>
                  <a:lnTo>
                    <a:pt x="4546" y="306"/>
                  </a:lnTo>
                  <a:lnTo>
                    <a:pt x="4559" y="282"/>
                  </a:lnTo>
                  <a:lnTo>
                    <a:pt x="4572" y="318"/>
                  </a:lnTo>
                  <a:lnTo>
                    <a:pt x="4585" y="316"/>
                  </a:lnTo>
                  <a:lnTo>
                    <a:pt x="4598" y="335"/>
                  </a:lnTo>
                  <a:lnTo>
                    <a:pt x="4611" y="315"/>
                  </a:lnTo>
                  <a:lnTo>
                    <a:pt x="4624" y="286"/>
                  </a:lnTo>
                  <a:lnTo>
                    <a:pt x="4637" y="307"/>
                  </a:lnTo>
                  <a:lnTo>
                    <a:pt x="4650" y="304"/>
                  </a:lnTo>
                  <a:lnTo>
                    <a:pt x="4662" y="317"/>
                  </a:lnTo>
                  <a:lnTo>
                    <a:pt x="4675" y="436"/>
                  </a:lnTo>
                  <a:lnTo>
                    <a:pt x="4688" y="572"/>
                  </a:lnTo>
                  <a:lnTo>
                    <a:pt x="4701" y="818"/>
                  </a:lnTo>
                  <a:lnTo>
                    <a:pt x="4714" y="1119"/>
                  </a:lnTo>
                  <a:lnTo>
                    <a:pt x="4727" y="1433"/>
                  </a:lnTo>
                  <a:lnTo>
                    <a:pt x="4740" y="1668"/>
                  </a:lnTo>
                  <a:lnTo>
                    <a:pt x="4753" y="1795"/>
                  </a:lnTo>
                  <a:lnTo>
                    <a:pt x="4766" y="1745"/>
                  </a:lnTo>
                  <a:lnTo>
                    <a:pt x="4779" y="1588"/>
                  </a:lnTo>
                  <a:lnTo>
                    <a:pt x="4792" y="1317"/>
                  </a:lnTo>
                  <a:lnTo>
                    <a:pt x="4804" y="1047"/>
                  </a:lnTo>
                  <a:lnTo>
                    <a:pt x="4817" y="774"/>
                  </a:lnTo>
                  <a:lnTo>
                    <a:pt x="4830" y="649"/>
                  </a:lnTo>
                  <a:lnTo>
                    <a:pt x="4843" y="538"/>
                  </a:lnTo>
                  <a:lnTo>
                    <a:pt x="4856" y="462"/>
                  </a:lnTo>
                  <a:lnTo>
                    <a:pt x="4869" y="441"/>
                  </a:lnTo>
                  <a:lnTo>
                    <a:pt x="4882" y="410"/>
                  </a:lnTo>
                  <a:lnTo>
                    <a:pt x="4895" y="375"/>
                  </a:lnTo>
                  <a:lnTo>
                    <a:pt x="4908" y="363"/>
                  </a:lnTo>
                  <a:lnTo>
                    <a:pt x="4921" y="354"/>
                  </a:lnTo>
                  <a:lnTo>
                    <a:pt x="4934" y="341"/>
                  </a:lnTo>
                  <a:lnTo>
                    <a:pt x="4946" y="320"/>
                  </a:lnTo>
                  <a:lnTo>
                    <a:pt x="4959" y="319"/>
                  </a:lnTo>
                  <a:lnTo>
                    <a:pt x="4972" y="320"/>
                  </a:lnTo>
                  <a:lnTo>
                    <a:pt x="4985" y="298"/>
                  </a:lnTo>
                  <a:lnTo>
                    <a:pt x="4998" y="337"/>
                  </a:lnTo>
                  <a:lnTo>
                    <a:pt x="5011" y="318"/>
                  </a:lnTo>
                  <a:lnTo>
                    <a:pt x="5024" y="351"/>
                  </a:lnTo>
                  <a:lnTo>
                    <a:pt x="5037" y="362"/>
                  </a:lnTo>
                  <a:lnTo>
                    <a:pt x="5050" y="333"/>
                  </a:lnTo>
                  <a:lnTo>
                    <a:pt x="5063" y="353"/>
                  </a:lnTo>
                  <a:lnTo>
                    <a:pt x="5076" y="328"/>
                  </a:lnTo>
                  <a:lnTo>
                    <a:pt x="5088" y="294"/>
                  </a:lnTo>
                  <a:lnTo>
                    <a:pt x="5101" y="262"/>
                  </a:lnTo>
                  <a:lnTo>
                    <a:pt x="5114" y="233"/>
                  </a:lnTo>
                  <a:lnTo>
                    <a:pt x="5127" y="206"/>
                  </a:lnTo>
                  <a:lnTo>
                    <a:pt x="5140" y="201"/>
                  </a:lnTo>
                  <a:lnTo>
                    <a:pt x="5153" y="164"/>
                  </a:lnTo>
                  <a:lnTo>
                    <a:pt x="5166" y="160"/>
                  </a:lnTo>
                  <a:lnTo>
                    <a:pt x="5179" y="199"/>
                  </a:lnTo>
                  <a:lnTo>
                    <a:pt x="5192" y="179"/>
                  </a:lnTo>
                  <a:lnTo>
                    <a:pt x="5205" y="186"/>
                  </a:lnTo>
                  <a:lnTo>
                    <a:pt x="5218" y="166"/>
                  </a:lnTo>
                  <a:lnTo>
                    <a:pt x="5230" y="162"/>
                  </a:lnTo>
                  <a:lnTo>
                    <a:pt x="5243" y="192"/>
                  </a:lnTo>
                  <a:lnTo>
                    <a:pt x="5256" y="174"/>
                  </a:lnTo>
                  <a:lnTo>
                    <a:pt x="5269" y="169"/>
                  </a:lnTo>
                  <a:lnTo>
                    <a:pt x="5282" y="177"/>
                  </a:lnTo>
                  <a:lnTo>
                    <a:pt x="5295" y="181"/>
                  </a:lnTo>
                  <a:lnTo>
                    <a:pt x="5308" y="194"/>
                  </a:lnTo>
                  <a:lnTo>
                    <a:pt x="5321" y="220"/>
                  </a:lnTo>
                  <a:lnTo>
                    <a:pt x="5334" y="224"/>
                  </a:lnTo>
                  <a:lnTo>
                    <a:pt x="5347" y="167"/>
                  </a:lnTo>
                  <a:lnTo>
                    <a:pt x="5360" y="198"/>
                  </a:lnTo>
                  <a:lnTo>
                    <a:pt x="5372" y="182"/>
                  </a:lnTo>
                  <a:lnTo>
                    <a:pt x="5385" y="166"/>
                  </a:lnTo>
                  <a:lnTo>
                    <a:pt x="5398" y="167"/>
                  </a:lnTo>
                  <a:lnTo>
                    <a:pt x="5411" y="162"/>
                  </a:lnTo>
                  <a:lnTo>
                    <a:pt x="5424" y="161"/>
                  </a:lnTo>
                  <a:lnTo>
                    <a:pt x="5437" y="148"/>
                  </a:lnTo>
                  <a:lnTo>
                    <a:pt x="5450" y="166"/>
                  </a:lnTo>
                  <a:lnTo>
                    <a:pt x="5463" y="163"/>
                  </a:lnTo>
                  <a:lnTo>
                    <a:pt x="5476" y="163"/>
                  </a:lnTo>
                  <a:lnTo>
                    <a:pt x="5489" y="179"/>
                  </a:lnTo>
                  <a:lnTo>
                    <a:pt x="5502" y="151"/>
                  </a:lnTo>
                  <a:lnTo>
                    <a:pt x="5514" y="142"/>
                  </a:lnTo>
                  <a:lnTo>
                    <a:pt x="5527" y="154"/>
                  </a:lnTo>
                  <a:lnTo>
                    <a:pt x="5540" y="149"/>
                  </a:lnTo>
                  <a:lnTo>
                    <a:pt x="5553" y="119"/>
                  </a:lnTo>
                  <a:lnTo>
                    <a:pt x="5566" y="152"/>
                  </a:lnTo>
                  <a:lnTo>
                    <a:pt x="5579" y="118"/>
                  </a:lnTo>
                  <a:lnTo>
                    <a:pt x="5592" y="132"/>
                  </a:lnTo>
                  <a:lnTo>
                    <a:pt x="5605" y="113"/>
                  </a:lnTo>
                  <a:lnTo>
                    <a:pt x="5618" y="101"/>
                  </a:lnTo>
                  <a:lnTo>
                    <a:pt x="5631" y="140"/>
                  </a:lnTo>
                  <a:lnTo>
                    <a:pt x="5644" y="133"/>
                  </a:lnTo>
                  <a:lnTo>
                    <a:pt x="5656" y="120"/>
                  </a:lnTo>
                  <a:lnTo>
                    <a:pt x="5669" y="121"/>
                  </a:lnTo>
                  <a:lnTo>
                    <a:pt x="5682" y="137"/>
                  </a:lnTo>
                  <a:lnTo>
                    <a:pt x="5695" y="120"/>
                  </a:lnTo>
                  <a:lnTo>
                    <a:pt x="5708" y="97"/>
                  </a:lnTo>
                  <a:lnTo>
                    <a:pt x="5721" y="101"/>
                  </a:lnTo>
                  <a:lnTo>
                    <a:pt x="5734" y="82"/>
                  </a:lnTo>
                  <a:lnTo>
                    <a:pt x="5747" y="93"/>
                  </a:lnTo>
                  <a:lnTo>
                    <a:pt x="5760" y="102"/>
                  </a:lnTo>
                  <a:lnTo>
                    <a:pt x="5773" y="61"/>
                  </a:lnTo>
                  <a:lnTo>
                    <a:pt x="5786" y="96"/>
                  </a:lnTo>
                  <a:lnTo>
                    <a:pt x="5798" y="100"/>
                  </a:lnTo>
                  <a:lnTo>
                    <a:pt x="5811" y="113"/>
                  </a:lnTo>
                  <a:lnTo>
                    <a:pt x="5824" y="122"/>
                  </a:lnTo>
                  <a:lnTo>
                    <a:pt x="5837" y="141"/>
                  </a:lnTo>
                  <a:lnTo>
                    <a:pt x="5850" y="141"/>
                  </a:lnTo>
                  <a:lnTo>
                    <a:pt x="5863" y="122"/>
                  </a:lnTo>
                  <a:lnTo>
                    <a:pt x="5876" y="136"/>
                  </a:lnTo>
                  <a:lnTo>
                    <a:pt x="5889" y="137"/>
                  </a:lnTo>
                  <a:lnTo>
                    <a:pt x="5902" y="121"/>
                  </a:lnTo>
                  <a:lnTo>
                    <a:pt x="5915" y="108"/>
                  </a:lnTo>
                  <a:lnTo>
                    <a:pt x="5927" y="107"/>
                  </a:lnTo>
                  <a:lnTo>
                    <a:pt x="5940" y="109"/>
                  </a:lnTo>
                  <a:lnTo>
                    <a:pt x="5953" y="107"/>
                  </a:lnTo>
                  <a:lnTo>
                    <a:pt x="5966" y="118"/>
                  </a:lnTo>
                  <a:lnTo>
                    <a:pt x="5979" y="100"/>
                  </a:lnTo>
                  <a:lnTo>
                    <a:pt x="5992" y="88"/>
                  </a:lnTo>
                  <a:lnTo>
                    <a:pt x="6005" y="114"/>
                  </a:lnTo>
                  <a:lnTo>
                    <a:pt x="6018" y="131"/>
                  </a:lnTo>
                  <a:lnTo>
                    <a:pt x="6031" y="119"/>
                  </a:lnTo>
                  <a:lnTo>
                    <a:pt x="6044" y="126"/>
                  </a:lnTo>
                  <a:lnTo>
                    <a:pt x="6057" y="111"/>
                  </a:lnTo>
                  <a:lnTo>
                    <a:pt x="6069" y="107"/>
                  </a:lnTo>
                  <a:lnTo>
                    <a:pt x="6082" y="99"/>
                  </a:lnTo>
                  <a:lnTo>
                    <a:pt x="6095" y="100"/>
                  </a:lnTo>
                  <a:lnTo>
                    <a:pt x="6108" y="55"/>
                  </a:lnTo>
                  <a:lnTo>
                    <a:pt x="6121" y="84"/>
                  </a:lnTo>
                  <a:lnTo>
                    <a:pt x="6134" y="89"/>
                  </a:lnTo>
                  <a:lnTo>
                    <a:pt x="6147" y="105"/>
                  </a:lnTo>
                  <a:lnTo>
                    <a:pt x="6160" y="86"/>
                  </a:lnTo>
                  <a:lnTo>
                    <a:pt x="6173" y="67"/>
                  </a:lnTo>
                  <a:lnTo>
                    <a:pt x="6186" y="91"/>
                  </a:lnTo>
                  <a:lnTo>
                    <a:pt x="6199" y="57"/>
                  </a:lnTo>
                  <a:lnTo>
                    <a:pt x="6211" y="41"/>
                  </a:lnTo>
                  <a:lnTo>
                    <a:pt x="6224" y="74"/>
                  </a:lnTo>
                  <a:lnTo>
                    <a:pt x="6237" y="70"/>
                  </a:lnTo>
                  <a:lnTo>
                    <a:pt x="6250" y="70"/>
                  </a:lnTo>
                  <a:lnTo>
                    <a:pt x="6263" y="63"/>
                  </a:lnTo>
                  <a:lnTo>
                    <a:pt x="6276" y="61"/>
                  </a:lnTo>
                  <a:lnTo>
                    <a:pt x="6289" y="73"/>
                  </a:lnTo>
                  <a:lnTo>
                    <a:pt x="6302" y="58"/>
                  </a:lnTo>
                  <a:lnTo>
                    <a:pt x="6315" y="60"/>
                  </a:lnTo>
                  <a:lnTo>
                    <a:pt x="6328" y="68"/>
                  </a:lnTo>
                  <a:lnTo>
                    <a:pt x="6341" y="38"/>
                  </a:lnTo>
                  <a:lnTo>
                    <a:pt x="6353" y="65"/>
                  </a:lnTo>
                  <a:lnTo>
                    <a:pt x="6366" y="59"/>
                  </a:lnTo>
                  <a:lnTo>
                    <a:pt x="6379" y="34"/>
                  </a:lnTo>
                  <a:lnTo>
                    <a:pt x="6392" y="42"/>
                  </a:lnTo>
                  <a:lnTo>
                    <a:pt x="6405" y="49"/>
                  </a:lnTo>
                  <a:lnTo>
                    <a:pt x="6418" y="53"/>
                  </a:lnTo>
                  <a:lnTo>
                    <a:pt x="6431" y="30"/>
                  </a:lnTo>
                  <a:lnTo>
                    <a:pt x="6444" y="22"/>
                  </a:lnTo>
                  <a:lnTo>
                    <a:pt x="6457" y="31"/>
                  </a:lnTo>
                  <a:lnTo>
                    <a:pt x="6470" y="23"/>
                  </a:lnTo>
                  <a:lnTo>
                    <a:pt x="6483" y="41"/>
                  </a:lnTo>
                  <a:lnTo>
                    <a:pt x="6495" y="33"/>
                  </a:lnTo>
                  <a:lnTo>
                    <a:pt x="6508" y="22"/>
                  </a:lnTo>
                  <a:lnTo>
                    <a:pt x="6521" y="21"/>
                  </a:lnTo>
                  <a:lnTo>
                    <a:pt x="6534" y="31"/>
                  </a:lnTo>
                  <a:lnTo>
                    <a:pt x="6547" y="34"/>
                  </a:lnTo>
                  <a:lnTo>
                    <a:pt x="6560" y="36"/>
                  </a:lnTo>
                  <a:lnTo>
                    <a:pt x="6573" y="36"/>
                  </a:lnTo>
                  <a:lnTo>
                    <a:pt x="6586" y="43"/>
                  </a:lnTo>
                  <a:lnTo>
                    <a:pt x="6599" y="34"/>
                  </a:lnTo>
                  <a:lnTo>
                    <a:pt x="6612" y="36"/>
                  </a:lnTo>
                  <a:lnTo>
                    <a:pt x="6625" y="12"/>
                  </a:lnTo>
                  <a:lnTo>
                    <a:pt x="6637" y="31"/>
                  </a:lnTo>
                  <a:lnTo>
                    <a:pt x="6650" y="30"/>
                  </a:lnTo>
                  <a:lnTo>
                    <a:pt x="6663" y="38"/>
                  </a:lnTo>
                  <a:lnTo>
                    <a:pt x="6676" y="35"/>
                  </a:lnTo>
                  <a:lnTo>
                    <a:pt x="6689" y="43"/>
                  </a:lnTo>
                  <a:lnTo>
                    <a:pt x="6702" y="35"/>
                  </a:lnTo>
                  <a:lnTo>
                    <a:pt x="6715" y="32"/>
                  </a:lnTo>
                  <a:lnTo>
                    <a:pt x="6728" y="39"/>
                  </a:lnTo>
                  <a:lnTo>
                    <a:pt x="6741" y="50"/>
                  </a:lnTo>
                  <a:lnTo>
                    <a:pt x="6754" y="61"/>
                  </a:lnTo>
                  <a:lnTo>
                    <a:pt x="6767" y="95"/>
                  </a:lnTo>
                  <a:lnTo>
                    <a:pt x="6779" y="85"/>
                  </a:lnTo>
                  <a:lnTo>
                    <a:pt x="6792" y="87"/>
                  </a:lnTo>
                  <a:lnTo>
                    <a:pt x="6805" y="155"/>
                  </a:lnTo>
                  <a:lnTo>
                    <a:pt x="6818" y="145"/>
                  </a:lnTo>
                  <a:lnTo>
                    <a:pt x="6831" y="145"/>
                  </a:lnTo>
                  <a:lnTo>
                    <a:pt x="6844" y="172"/>
                  </a:lnTo>
                  <a:lnTo>
                    <a:pt x="6857" y="168"/>
                  </a:lnTo>
                  <a:lnTo>
                    <a:pt x="6870" y="167"/>
                  </a:lnTo>
                  <a:lnTo>
                    <a:pt x="6883" y="158"/>
                  </a:lnTo>
                  <a:lnTo>
                    <a:pt x="6896" y="162"/>
                  </a:lnTo>
                  <a:lnTo>
                    <a:pt x="6909" y="160"/>
                  </a:lnTo>
                  <a:lnTo>
                    <a:pt x="6921" y="158"/>
                  </a:lnTo>
                  <a:lnTo>
                    <a:pt x="6934" y="166"/>
                  </a:lnTo>
                  <a:lnTo>
                    <a:pt x="6947" y="143"/>
                  </a:lnTo>
                  <a:lnTo>
                    <a:pt x="6960" y="141"/>
                  </a:lnTo>
                  <a:lnTo>
                    <a:pt x="6973" y="152"/>
                  </a:lnTo>
                  <a:lnTo>
                    <a:pt x="6986" y="161"/>
                  </a:lnTo>
                  <a:lnTo>
                    <a:pt x="6999" y="129"/>
                  </a:lnTo>
                  <a:lnTo>
                    <a:pt x="7012" y="135"/>
                  </a:lnTo>
                  <a:lnTo>
                    <a:pt x="7025" y="104"/>
                  </a:lnTo>
                  <a:lnTo>
                    <a:pt x="7038" y="138"/>
                  </a:lnTo>
                  <a:lnTo>
                    <a:pt x="7051" y="115"/>
                  </a:lnTo>
                  <a:lnTo>
                    <a:pt x="7063" y="112"/>
                  </a:lnTo>
                  <a:lnTo>
                    <a:pt x="7076" y="103"/>
                  </a:lnTo>
                  <a:lnTo>
                    <a:pt x="7089" y="91"/>
                  </a:lnTo>
                  <a:lnTo>
                    <a:pt x="7102" y="118"/>
                  </a:lnTo>
                  <a:lnTo>
                    <a:pt x="7115" y="104"/>
                  </a:lnTo>
                  <a:lnTo>
                    <a:pt x="7128" y="106"/>
                  </a:lnTo>
                  <a:lnTo>
                    <a:pt x="7141" y="105"/>
                  </a:lnTo>
                  <a:lnTo>
                    <a:pt x="7154" y="72"/>
                  </a:lnTo>
                  <a:lnTo>
                    <a:pt x="7167" y="79"/>
                  </a:lnTo>
                  <a:lnTo>
                    <a:pt x="7180" y="100"/>
                  </a:lnTo>
                  <a:lnTo>
                    <a:pt x="7193" y="66"/>
                  </a:lnTo>
                  <a:lnTo>
                    <a:pt x="7205" y="74"/>
                  </a:lnTo>
                  <a:lnTo>
                    <a:pt x="7218" y="61"/>
                  </a:lnTo>
                  <a:lnTo>
                    <a:pt x="7231" y="79"/>
                  </a:lnTo>
                  <a:lnTo>
                    <a:pt x="7244" y="60"/>
                  </a:lnTo>
                  <a:lnTo>
                    <a:pt x="7257" y="71"/>
                  </a:lnTo>
                  <a:lnTo>
                    <a:pt x="7270" y="76"/>
                  </a:lnTo>
                  <a:lnTo>
                    <a:pt x="7283" y="78"/>
                  </a:lnTo>
                  <a:lnTo>
                    <a:pt x="7296" y="86"/>
                  </a:lnTo>
                  <a:lnTo>
                    <a:pt x="7309" y="52"/>
                  </a:lnTo>
                  <a:lnTo>
                    <a:pt x="7322" y="76"/>
                  </a:lnTo>
                  <a:lnTo>
                    <a:pt x="7335" y="89"/>
                  </a:lnTo>
                  <a:lnTo>
                    <a:pt x="7347" y="81"/>
                  </a:lnTo>
                  <a:lnTo>
                    <a:pt x="7360" y="56"/>
                  </a:lnTo>
                  <a:lnTo>
                    <a:pt x="7373" y="77"/>
                  </a:lnTo>
                  <a:lnTo>
                    <a:pt x="7386" y="75"/>
                  </a:lnTo>
                  <a:lnTo>
                    <a:pt x="7399" y="85"/>
                  </a:lnTo>
                  <a:lnTo>
                    <a:pt x="7412" y="66"/>
                  </a:lnTo>
                  <a:lnTo>
                    <a:pt x="7425" y="70"/>
                  </a:lnTo>
                  <a:lnTo>
                    <a:pt x="7438" y="86"/>
                  </a:lnTo>
                  <a:lnTo>
                    <a:pt x="7451" y="63"/>
                  </a:lnTo>
                  <a:lnTo>
                    <a:pt x="7464" y="58"/>
                  </a:lnTo>
                  <a:lnTo>
                    <a:pt x="7477" y="61"/>
                  </a:lnTo>
                  <a:lnTo>
                    <a:pt x="7489" y="79"/>
                  </a:lnTo>
                  <a:lnTo>
                    <a:pt x="7502" y="87"/>
                  </a:lnTo>
                  <a:lnTo>
                    <a:pt x="7515" y="102"/>
                  </a:lnTo>
                  <a:lnTo>
                    <a:pt x="7528" y="144"/>
                  </a:lnTo>
                  <a:lnTo>
                    <a:pt x="7541" y="201"/>
                  </a:lnTo>
                  <a:lnTo>
                    <a:pt x="7554" y="228"/>
                  </a:lnTo>
                  <a:lnTo>
                    <a:pt x="7567" y="240"/>
                  </a:lnTo>
                  <a:lnTo>
                    <a:pt x="7580" y="258"/>
                  </a:lnTo>
                  <a:lnTo>
                    <a:pt x="7593" y="264"/>
                  </a:lnTo>
                  <a:lnTo>
                    <a:pt x="7606" y="235"/>
                  </a:lnTo>
                  <a:lnTo>
                    <a:pt x="7619" y="226"/>
                  </a:lnTo>
                  <a:lnTo>
                    <a:pt x="7631" y="194"/>
                  </a:lnTo>
                  <a:lnTo>
                    <a:pt x="7644" y="130"/>
                  </a:lnTo>
                  <a:lnTo>
                    <a:pt x="7657" y="133"/>
                  </a:lnTo>
                  <a:lnTo>
                    <a:pt x="7670" y="98"/>
                  </a:lnTo>
                  <a:lnTo>
                    <a:pt x="7683" y="53"/>
                  </a:lnTo>
                  <a:lnTo>
                    <a:pt x="7696" y="75"/>
                  </a:lnTo>
                  <a:lnTo>
                    <a:pt x="7709" y="64"/>
                  </a:lnTo>
                  <a:lnTo>
                    <a:pt x="7722" y="67"/>
                  </a:lnTo>
                  <a:lnTo>
                    <a:pt x="7735" y="63"/>
                  </a:lnTo>
                  <a:lnTo>
                    <a:pt x="7748" y="57"/>
                  </a:lnTo>
                  <a:lnTo>
                    <a:pt x="7761" y="39"/>
                  </a:lnTo>
                  <a:lnTo>
                    <a:pt x="7773" y="46"/>
                  </a:lnTo>
                  <a:lnTo>
                    <a:pt x="7786" y="40"/>
                  </a:lnTo>
                  <a:lnTo>
                    <a:pt x="7799" y="45"/>
                  </a:lnTo>
                  <a:lnTo>
                    <a:pt x="7812" y="51"/>
                  </a:lnTo>
                  <a:lnTo>
                    <a:pt x="7825" y="50"/>
                  </a:lnTo>
                  <a:lnTo>
                    <a:pt x="7838" y="47"/>
                  </a:lnTo>
                  <a:lnTo>
                    <a:pt x="7851" y="48"/>
                  </a:lnTo>
                  <a:lnTo>
                    <a:pt x="7864" y="26"/>
                  </a:lnTo>
                  <a:lnTo>
                    <a:pt x="7877" y="48"/>
                  </a:lnTo>
                  <a:lnTo>
                    <a:pt x="7890" y="56"/>
                  </a:lnTo>
                  <a:lnTo>
                    <a:pt x="7903" y="50"/>
                  </a:lnTo>
                  <a:lnTo>
                    <a:pt x="7915" y="47"/>
                  </a:lnTo>
                  <a:lnTo>
                    <a:pt x="7928" y="41"/>
                  </a:lnTo>
                  <a:lnTo>
                    <a:pt x="7941" y="42"/>
                  </a:lnTo>
                  <a:lnTo>
                    <a:pt x="7954" y="16"/>
                  </a:lnTo>
                  <a:lnTo>
                    <a:pt x="7967" y="48"/>
                  </a:lnTo>
                  <a:lnTo>
                    <a:pt x="7980" y="45"/>
                  </a:lnTo>
                  <a:lnTo>
                    <a:pt x="7993" y="21"/>
                  </a:lnTo>
                  <a:lnTo>
                    <a:pt x="8006" y="30"/>
                  </a:lnTo>
                  <a:lnTo>
                    <a:pt x="8019" y="37"/>
                  </a:lnTo>
                  <a:lnTo>
                    <a:pt x="8032" y="71"/>
                  </a:lnTo>
                  <a:lnTo>
                    <a:pt x="8045" y="32"/>
                  </a:lnTo>
                  <a:lnTo>
                    <a:pt x="8057" y="31"/>
                  </a:lnTo>
                  <a:lnTo>
                    <a:pt x="8070" y="57"/>
                  </a:lnTo>
                  <a:lnTo>
                    <a:pt x="8083" y="31"/>
                  </a:lnTo>
                  <a:lnTo>
                    <a:pt x="8096" y="39"/>
                  </a:lnTo>
                  <a:lnTo>
                    <a:pt x="8109" y="55"/>
                  </a:lnTo>
                  <a:lnTo>
                    <a:pt x="8122" y="32"/>
                  </a:lnTo>
                  <a:lnTo>
                    <a:pt x="8135" y="41"/>
                  </a:lnTo>
                  <a:lnTo>
                    <a:pt x="8148" y="52"/>
                  </a:lnTo>
                  <a:lnTo>
                    <a:pt x="8161" y="21"/>
                  </a:lnTo>
                  <a:lnTo>
                    <a:pt x="8174" y="14"/>
                  </a:lnTo>
                  <a:lnTo>
                    <a:pt x="8187" y="12"/>
                  </a:lnTo>
                  <a:lnTo>
                    <a:pt x="8199" y="36"/>
                  </a:lnTo>
                  <a:lnTo>
                    <a:pt x="8212" y="20"/>
                  </a:lnTo>
                  <a:lnTo>
                    <a:pt x="8225" y="42"/>
                  </a:lnTo>
                  <a:lnTo>
                    <a:pt x="8238" y="39"/>
                  </a:lnTo>
                  <a:lnTo>
                    <a:pt x="8251" y="18"/>
                  </a:lnTo>
                  <a:lnTo>
                    <a:pt x="8264" y="25"/>
                  </a:lnTo>
                  <a:lnTo>
                    <a:pt x="8277" y="11"/>
                  </a:lnTo>
                  <a:lnTo>
                    <a:pt x="8290" y="35"/>
                  </a:lnTo>
                  <a:lnTo>
                    <a:pt x="8303" y="0"/>
                  </a:lnTo>
                  <a:lnTo>
                    <a:pt x="8316" y="0"/>
                  </a:lnTo>
                  <a:lnTo>
                    <a:pt x="8329" y="38"/>
                  </a:lnTo>
                  <a:lnTo>
                    <a:pt x="8341" y="33"/>
                  </a:lnTo>
                  <a:lnTo>
                    <a:pt x="8354" y="44"/>
                  </a:lnTo>
                  <a:lnTo>
                    <a:pt x="8367" y="29"/>
                  </a:lnTo>
                  <a:lnTo>
                    <a:pt x="8380" y="30"/>
                  </a:lnTo>
                  <a:lnTo>
                    <a:pt x="8393" y="14"/>
                  </a:lnTo>
                  <a:lnTo>
                    <a:pt x="8406" y="36"/>
                  </a:lnTo>
                  <a:lnTo>
                    <a:pt x="8419" y="62"/>
                  </a:lnTo>
                  <a:lnTo>
                    <a:pt x="8432" y="52"/>
                  </a:lnTo>
                  <a:lnTo>
                    <a:pt x="8445" y="35"/>
                  </a:lnTo>
                  <a:lnTo>
                    <a:pt x="8458" y="37"/>
                  </a:lnTo>
                  <a:lnTo>
                    <a:pt x="8471" y="41"/>
                  </a:lnTo>
                  <a:lnTo>
                    <a:pt x="8483" y="13"/>
                  </a:lnTo>
                  <a:lnTo>
                    <a:pt x="8496" y="26"/>
                  </a:lnTo>
                  <a:lnTo>
                    <a:pt x="8509" y="34"/>
                  </a:lnTo>
                  <a:lnTo>
                    <a:pt x="8522" y="20"/>
                  </a:lnTo>
                  <a:lnTo>
                    <a:pt x="8535" y="18"/>
                  </a:lnTo>
                  <a:lnTo>
                    <a:pt x="8548" y="32"/>
                  </a:lnTo>
                  <a:lnTo>
                    <a:pt x="8561" y="35"/>
                  </a:lnTo>
                  <a:lnTo>
                    <a:pt x="8574" y="34"/>
                  </a:lnTo>
                  <a:lnTo>
                    <a:pt x="8587" y="11"/>
                  </a:lnTo>
                  <a:lnTo>
                    <a:pt x="8600" y="36"/>
                  </a:lnTo>
                  <a:lnTo>
                    <a:pt x="8613" y="21"/>
                  </a:lnTo>
                  <a:lnTo>
                    <a:pt x="8625" y="31"/>
                  </a:lnTo>
                  <a:lnTo>
                    <a:pt x="8638" y="26"/>
                  </a:lnTo>
                  <a:lnTo>
                    <a:pt x="8651" y="15"/>
                  </a:lnTo>
                  <a:lnTo>
                    <a:pt x="8664" y="9"/>
                  </a:lnTo>
                  <a:lnTo>
                    <a:pt x="8677" y="44"/>
                  </a:lnTo>
                  <a:lnTo>
                    <a:pt x="8690" y="33"/>
                  </a:lnTo>
                  <a:lnTo>
                    <a:pt x="8703" y="33"/>
                  </a:lnTo>
                  <a:lnTo>
                    <a:pt x="8716" y="34"/>
                  </a:lnTo>
                  <a:lnTo>
                    <a:pt x="8729" y="33"/>
                  </a:lnTo>
                  <a:lnTo>
                    <a:pt x="8742" y="32"/>
                  </a:lnTo>
                  <a:lnTo>
                    <a:pt x="8755" y="31"/>
                  </a:lnTo>
                  <a:lnTo>
                    <a:pt x="8767" y="39"/>
                  </a:lnTo>
                  <a:lnTo>
                    <a:pt x="8780" y="4"/>
                  </a:lnTo>
                  <a:lnTo>
                    <a:pt x="8793" y="29"/>
                  </a:lnTo>
                  <a:lnTo>
                    <a:pt x="8806" y="34"/>
                  </a:lnTo>
                  <a:lnTo>
                    <a:pt x="8819" y="8"/>
                  </a:lnTo>
                  <a:lnTo>
                    <a:pt x="8832" y="39"/>
                  </a:lnTo>
                  <a:lnTo>
                    <a:pt x="8845" y="36"/>
                  </a:lnTo>
                  <a:lnTo>
                    <a:pt x="8858" y="39"/>
                  </a:lnTo>
                  <a:lnTo>
                    <a:pt x="8871" y="38"/>
                  </a:lnTo>
                  <a:lnTo>
                    <a:pt x="8884" y="40"/>
                  </a:lnTo>
                  <a:lnTo>
                    <a:pt x="8896" y="26"/>
                  </a:lnTo>
                  <a:lnTo>
                    <a:pt x="8909" y="50"/>
                  </a:lnTo>
                  <a:lnTo>
                    <a:pt x="8922" y="48"/>
                  </a:lnTo>
                  <a:lnTo>
                    <a:pt x="8935" y="27"/>
                  </a:lnTo>
                  <a:lnTo>
                    <a:pt x="8948" y="7"/>
                  </a:lnTo>
                  <a:lnTo>
                    <a:pt x="8952" y="13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1029" name="Group 5"/>
          <p:cNvGrpSpPr>
            <a:grpSpLocks noChangeAspect="1"/>
          </p:cNvGrpSpPr>
          <p:nvPr/>
        </p:nvGrpSpPr>
        <p:grpSpPr bwMode="auto">
          <a:xfrm>
            <a:off x="539552" y="3501008"/>
            <a:ext cx="7463099" cy="2827338"/>
            <a:chOff x="204" y="2205"/>
            <a:chExt cx="5100" cy="1736"/>
          </a:xfrm>
        </p:grpSpPr>
        <p:sp>
          <p:nvSpPr>
            <p:cNvPr id="1030" name="Line 6"/>
            <p:cNvSpPr>
              <a:spLocks noChangeShapeType="1"/>
            </p:cNvSpPr>
            <p:nvPr/>
          </p:nvSpPr>
          <p:spPr bwMode="auto">
            <a:xfrm>
              <a:off x="956" y="3740"/>
              <a:ext cx="434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1" name="Line 7"/>
            <p:cNvSpPr>
              <a:spLocks noChangeShapeType="1"/>
            </p:cNvSpPr>
            <p:nvPr/>
          </p:nvSpPr>
          <p:spPr bwMode="auto">
            <a:xfrm flipV="1">
              <a:off x="982" y="3740"/>
              <a:ext cx="1" cy="1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2" name="Line 8"/>
            <p:cNvSpPr>
              <a:spLocks noChangeShapeType="1"/>
            </p:cNvSpPr>
            <p:nvPr/>
          </p:nvSpPr>
          <p:spPr bwMode="auto">
            <a:xfrm flipV="1">
              <a:off x="1050" y="3740"/>
              <a:ext cx="1" cy="1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3" name="Line 9"/>
            <p:cNvSpPr>
              <a:spLocks noChangeShapeType="1"/>
            </p:cNvSpPr>
            <p:nvPr/>
          </p:nvSpPr>
          <p:spPr bwMode="auto">
            <a:xfrm flipV="1">
              <a:off x="1118" y="3740"/>
              <a:ext cx="1" cy="1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4" name="Line 10"/>
            <p:cNvSpPr>
              <a:spLocks noChangeShapeType="1"/>
            </p:cNvSpPr>
            <p:nvPr/>
          </p:nvSpPr>
          <p:spPr bwMode="auto">
            <a:xfrm flipV="1">
              <a:off x="1186" y="3740"/>
              <a:ext cx="1" cy="1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5" name="Line 11"/>
            <p:cNvSpPr>
              <a:spLocks noChangeShapeType="1"/>
            </p:cNvSpPr>
            <p:nvPr/>
          </p:nvSpPr>
          <p:spPr bwMode="auto">
            <a:xfrm flipV="1">
              <a:off x="1255" y="3740"/>
              <a:ext cx="1" cy="1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6" name="Line 12"/>
            <p:cNvSpPr>
              <a:spLocks noChangeShapeType="1"/>
            </p:cNvSpPr>
            <p:nvPr/>
          </p:nvSpPr>
          <p:spPr bwMode="auto">
            <a:xfrm flipV="1">
              <a:off x="1323" y="3740"/>
              <a:ext cx="1" cy="1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7" name="Line 13"/>
            <p:cNvSpPr>
              <a:spLocks noChangeShapeType="1"/>
            </p:cNvSpPr>
            <p:nvPr/>
          </p:nvSpPr>
          <p:spPr bwMode="auto">
            <a:xfrm flipV="1">
              <a:off x="1391" y="3740"/>
              <a:ext cx="1" cy="1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8" name="Line 14"/>
            <p:cNvSpPr>
              <a:spLocks noChangeShapeType="1"/>
            </p:cNvSpPr>
            <p:nvPr/>
          </p:nvSpPr>
          <p:spPr bwMode="auto">
            <a:xfrm flipV="1">
              <a:off x="1459" y="3740"/>
              <a:ext cx="1" cy="1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9" name="Line 15"/>
            <p:cNvSpPr>
              <a:spLocks noChangeShapeType="1"/>
            </p:cNvSpPr>
            <p:nvPr/>
          </p:nvSpPr>
          <p:spPr bwMode="auto">
            <a:xfrm flipV="1">
              <a:off x="1528" y="3740"/>
              <a:ext cx="1" cy="1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40" name="Line 16"/>
            <p:cNvSpPr>
              <a:spLocks noChangeShapeType="1"/>
            </p:cNvSpPr>
            <p:nvPr/>
          </p:nvSpPr>
          <p:spPr bwMode="auto">
            <a:xfrm flipV="1">
              <a:off x="1596" y="3740"/>
              <a:ext cx="1" cy="1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41" name="Line 17"/>
            <p:cNvSpPr>
              <a:spLocks noChangeShapeType="1"/>
            </p:cNvSpPr>
            <p:nvPr/>
          </p:nvSpPr>
          <p:spPr bwMode="auto">
            <a:xfrm flipV="1">
              <a:off x="1664" y="3740"/>
              <a:ext cx="1" cy="1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42" name="Line 18"/>
            <p:cNvSpPr>
              <a:spLocks noChangeShapeType="1"/>
            </p:cNvSpPr>
            <p:nvPr/>
          </p:nvSpPr>
          <p:spPr bwMode="auto">
            <a:xfrm flipV="1">
              <a:off x="1733" y="3740"/>
              <a:ext cx="1" cy="1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43" name="Line 19"/>
            <p:cNvSpPr>
              <a:spLocks noChangeShapeType="1"/>
            </p:cNvSpPr>
            <p:nvPr/>
          </p:nvSpPr>
          <p:spPr bwMode="auto">
            <a:xfrm flipV="1">
              <a:off x="1801" y="3740"/>
              <a:ext cx="1" cy="1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44" name="Line 20"/>
            <p:cNvSpPr>
              <a:spLocks noChangeShapeType="1"/>
            </p:cNvSpPr>
            <p:nvPr/>
          </p:nvSpPr>
          <p:spPr bwMode="auto">
            <a:xfrm flipV="1">
              <a:off x="1869" y="3740"/>
              <a:ext cx="1" cy="1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45" name="Line 21"/>
            <p:cNvSpPr>
              <a:spLocks noChangeShapeType="1"/>
            </p:cNvSpPr>
            <p:nvPr/>
          </p:nvSpPr>
          <p:spPr bwMode="auto">
            <a:xfrm flipV="1">
              <a:off x="1937" y="3740"/>
              <a:ext cx="1" cy="1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46" name="Line 22"/>
            <p:cNvSpPr>
              <a:spLocks noChangeShapeType="1"/>
            </p:cNvSpPr>
            <p:nvPr/>
          </p:nvSpPr>
          <p:spPr bwMode="auto">
            <a:xfrm flipV="1">
              <a:off x="2006" y="3740"/>
              <a:ext cx="1" cy="1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47" name="Line 23"/>
            <p:cNvSpPr>
              <a:spLocks noChangeShapeType="1"/>
            </p:cNvSpPr>
            <p:nvPr/>
          </p:nvSpPr>
          <p:spPr bwMode="auto">
            <a:xfrm flipV="1">
              <a:off x="2074" y="3740"/>
              <a:ext cx="1" cy="1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48" name="Line 24"/>
            <p:cNvSpPr>
              <a:spLocks noChangeShapeType="1"/>
            </p:cNvSpPr>
            <p:nvPr/>
          </p:nvSpPr>
          <p:spPr bwMode="auto">
            <a:xfrm flipV="1">
              <a:off x="2142" y="3740"/>
              <a:ext cx="1" cy="1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49" name="Line 25"/>
            <p:cNvSpPr>
              <a:spLocks noChangeShapeType="1"/>
            </p:cNvSpPr>
            <p:nvPr/>
          </p:nvSpPr>
          <p:spPr bwMode="auto">
            <a:xfrm flipV="1">
              <a:off x="2210" y="3740"/>
              <a:ext cx="1" cy="1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50" name="Line 26"/>
            <p:cNvSpPr>
              <a:spLocks noChangeShapeType="1"/>
            </p:cNvSpPr>
            <p:nvPr/>
          </p:nvSpPr>
          <p:spPr bwMode="auto">
            <a:xfrm flipV="1">
              <a:off x="2279" y="3740"/>
              <a:ext cx="1" cy="1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51" name="Line 27"/>
            <p:cNvSpPr>
              <a:spLocks noChangeShapeType="1"/>
            </p:cNvSpPr>
            <p:nvPr/>
          </p:nvSpPr>
          <p:spPr bwMode="auto">
            <a:xfrm flipV="1">
              <a:off x="2347" y="3740"/>
              <a:ext cx="1" cy="1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52" name="Line 28"/>
            <p:cNvSpPr>
              <a:spLocks noChangeShapeType="1"/>
            </p:cNvSpPr>
            <p:nvPr/>
          </p:nvSpPr>
          <p:spPr bwMode="auto">
            <a:xfrm flipV="1">
              <a:off x="2415" y="3740"/>
              <a:ext cx="1" cy="1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53" name="Line 29"/>
            <p:cNvSpPr>
              <a:spLocks noChangeShapeType="1"/>
            </p:cNvSpPr>
            <p:nvPr/>
          </p:nvSpPr>
          <p:spPr bwMode="auto">
            <a:xfrm flipV="1">
              <a:off x="2483" y="3740"/>
              <a:ext cx="1" cy="1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54" name="Line 30"/>
            <p:cNvSpPr>
              <a:spLocks noChangeShapeType="1"/>
            </p:cNvSpPr>
            <p:nvPr/>
          </p:nvSpPr>
          <p:spPr bwMode="auto">
            <a:xfrm flipV="1">
              <a:off x="2552" y="3740"/>
              <a:ext cx="1" cy="1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55" name="Line 31"/>
            <p:cNvSpPr>
              <a:spLocks noChangeShapeType="1"/>
            </p:cNvSpPr>
            <p:nvPr/>
          </p:nvSpPr>
          <p:spPr bwMode="auto">
            <a:xfrm flipV="1">
              <a:off x="2620" y="3740"/>
              <a:ext cx="1" cy="1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56" name="Line 32"/>
            <p:cNvSpPr>
              <a:spLocks noChangeShapeType="1"/>
            </p:cNvSpPr>
            <p:nvPr/>
          </p:nvSpPr>
          <p:spPr bwMode="auto">
            <a:xfrm flipV="1">
              <a:off x="2688" y="3740"/>
              <a:ext cx="1" cy="1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57" name="Line 33"/>
            <p:cNvSpPr>
              <a:spLocks noChangeShapeType="1"/>
            </p:cNvSpPr>
            <p:nvPr/>
          </p:nvSpPr>
          <p:spPr bwMode="auto">
            <a:xfrm flipV="1">
              <a:off x="2756" y="3740"/>
              <a:ext cx="1" cy="1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58" name="Line 34"/>
            <p:cNvSpPr>
              <a:spLocks noChangeShapeType="1"/>
            </p:cNvSpPr>
            <p:nvPr/>
          </p:nvSpPr>
          <p:spPr bwMode="auto">
            <a:xfrm flipV="1">
              <a:off x="2825" y="3740"/>
              <a:ext cx="1" cy="1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59" name="Line 35"/>
            <p:cNvSpPr>
              <a:spLocks noChangeShapeType="1"/>
            </p:cNvSpPr>
            <p:nvPr/>
          </p:nvSpPr>
          <p:spPr bwMode="auto">
            <a:xfrm flipV="1">
              <a:off x="2893" y="3740"/>
              <a:ext cx="1" cy="1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60" name="Line 36"/>
            <p:cNvSpPr>
              <a:spLocks noChangeShapeType="1"/>
            </p:cNvSpPr>
            <p:nvPr/>
          </p:nvSpPr>
          <p:spPr bwMode="auto">
            <a:xfrm flipV="1">
              <a:off x="2961" y="3740"/>
              <a:ext cx="1" cy="1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61" name="Line 37"/>
            <p:cNvSpPr>
              <a:spLocks noChangeShapeType="1"/>
            </p:cNvSpPr>
            <p:nvPr/>
          </p:nvSpPr>
          <p:spPr bwMode="auto">
            <a:xfrm flipV="1">
              <a:off x="3030" y="3740"/>
              <a:ext cx="1" cy="1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62" name="Line 38"/>
            <p:cNvSpPr>
              <a:spLocks noChangeShapeType="1"/>
            </p:cNvSpPr>
            <p:nvPr/>
          </p:nvSpPr>
          <p:spPr bwMode="auto">
            <a:xfrm flipV="1">
              <a:off x="3098" y="3740"/>
              <a:ext cx="1" cy="1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63" name="Line 39"/>
            <p:cNvSpPr>
              <a:spLocks noChangeShapeType="1"/>
            </p:cNvSpPr>
            <p:nvPr/>
          </p:nvSpPr>
          <p:spPr bwMode="auto">
            <a:xfrm flipV="1">
              <a:off x="3166" y="3740"/>
              <a:ext cx="1" cy="1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64" name="Line 40"/>
            <p:cNvSpPr>
              <a:spLocks noChangeShapeType="1"/>
            </p:cNvSpPr>
            <p:nvPr/>
          </p:nvSpPr>
          <p:spPr bwMode="auto">
            <a:xfrm flipV="1">
              <a:off x="3234" y="3740"/>
              <a:ext cx="1" cy="1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65" name="Line 41"/>
            <p:cNvSpPr>
              <a:spLocks noChangeShapeType="1"/>
            </p:cNvSpPr>
            <p:nvPr/>
          </p:nvSpPr>
          <p:spPr bwMode="auto">
            <a:xfrm flipV="1">
              <a:off x="3303" y="3740"/>
              <a:ext cx="1" cy="1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66" name="Line 42"/>
            <p:cNvSpPr>
              <a:spLocks noChangeShapeType="1"/>
            </p:cNvSpPr>
            <p:nvPr/>
          </p:nvSpPr>
          <p:spPr bwMode="auto">
            <a:xfrm flipV="1">
              <a:off x="3371" y="3740"/>
              <a:ext cx="1" cy="1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67" name="Line 43"/>
            <p:cNvSpPr>
              <a:spLocks noChangeShapeType="1"/>
            </p:cNvSpPr>
            <p:nvPr/>
          </p:nvSpPr>
          <p:spPr bwMode="auto">
            <a:xfrm flipV="1">
              <a:off x="3439" y="3740"/>
              <a:ext cx="1" cy="1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68" name="Line 44"/>
            <p:cNvSpPr>
              <a:spLocks noChangeShapeType="1"/>
            </p:cNvSpPr>
            <p:nvPr/>
          </p:nvSpPr>
          <p:spPr bwMode="auto">
            <a:xfrm flipV="1">
              <a:off x="3507" y="3740"/>
              <a:ext cx="1" cy="1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69" name="Line 45"/>
            <p:cNvSpPr>
              <a:spLocks noChangeShapeType="1"/>
            </p:cNvSpPr>
            <p:nvPr/>
          </p:nvSpPr>
          <p:spPr bwMode="auto">
            <a:xfrm flipV="1">
              <a:off x="3576" y="3740"/>
              <a:ext cx="1" cy="1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70" name="Line 46"/>
            <p:cNvSpPr>
              <a:spLocks noChangeShapeType="1"/>
            </p:cNvSpPr>
            <p:nvPr/>
          </p:nvSpPr>
          <p:spPr bwMode="auto">
            <a:xfrm flipV="1">
              <a:off x="3644" y="3740"/>
              <a:ext cx="1" cy="1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71" name="Line 47"/>
            <p:cNvSpPr>
              <a:spLocks noChangeShapeType="1"/>
            </p:cNvSpPr>
            <p:nvPr/>
          </p:nvSpPr>
          <p:spPr bwMode="auto">
            <a:xfrm flipV="1">
              <a:off x="3712" y="3740"/>
              <a:ext cx="1" cy="1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72" name="Line 48"/>
            <p:cNvSpPr>
              <a:spLocks noChangeShapeType="1"/>
            </p:cNvSpPr>
            <p:nvPr/>
          </p:nvSpPr>
          <p:spPr bwMode="auto">
            <a:xfrm flipV="1">
              <a:off x="3780" y="3740"/>
              <a:ext cx="1" cy="1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73" name="Line 49"/>
            <p:cNvSpPr>
              <a:spLocks noChangeShapeType="1"/>
            </p:cNvSpPr>
            <p:nvPr/>
          </p:nvSpPr>
          <p:spPr bwMode="auto">
            <a:xfrm flipV="1">
              <a:off x="3849" y="3740"/>
              <a:ext cx="1" cy="1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74" name="Line 50"/>
            <p:cNvSpPr>
              <a:spLocks noChangeShapeType="1"/>
            </p:cNvSpPr>
            <p:nvPr/>
          </p:nvSpPr>
          <p:spPr bwMode="auto">
            <a:xfrm flipV="1">
              <a:off x="3917" y="3740"/>
              <a:ext cx="1" cy="1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75" name="Line 51"/>
            <p:cNvSpPr>
              <a:spLocks noChangeShapeType="1"/>
            </p:cNvSpPr>
            <p:nvPr/>
          </p:nvSpPr>
          <p:spPr bwMode="auto">
            <a:xfrm flipV="1">
              <a:off x="3985" y="3740"/>
              <a:ext cx="1" cy="1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76" name="Line 52"/>
            <p:cNvSpPr>
              <a:spLocks noChangeShapeType="1"/>
            </p:cNvSpPr>
            <p:nvPr/>
          </p:nvSpPr>
          <p:spPr bwMode="auto">
            <a:xfrm flipV="1">
              <a:off x="4053" y="3740"/>
              <a:ext cx="1" cy="1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77" name="Line 53"/>
            <p:cNvSpPr>
              <a:spLocks noChangeShapeType="1"/>
            </p:cNvSpPr>
            <p:nvPr/>
          </p:nvSpPr>
          <p:spPr bwMode="auto">
            <a:xfrm flipV="1">
              <a:off x="4122" y="3740"/>
              <a:ext cx="1" cy="1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78" name="Line 54"/>
            <p:cNvSpPr>
              <a:spLocks noChangeShapeType="1"/>
            </p:cNvSpPr>
            <p:nvPr/>
          </p:nvSpPr>
          <p:spPr bwMode="auto">
            <a:xfrm flipV="1">
              <a:off x="4190" y="3740"/>
              <a:ext cx="1" cy="1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79" name="Line 55"/>
            <p:cNvSpPr>
              <a:spLocks noChangeShapeType="1"/>
            </p:cNvSpPr>
            <p:nvPr/>
          </p:nvSpPr>
          <p:spPr bwMode="auto">
            <a:xfrm flipV="1">
              <a:off x="4258" y="3740"/>
              <a:ext cx="1" cy="1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80" name="Line 56"/>
            <p:cNvSpPr>
              <a:spLocks noChangeShapeType="1"/>
            </p:cNvSpPr>
            <p:nvPr/>
          </p:nvSpPr>
          <p:spPr bwMode="auto">
            <a:xfrm flipV="1">
              <a:off x="4326" y="3740"/>
              <a:ext cx="1" cy="1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81" name="Line 57"/>
            <p:cNvSpPr>
              <a:spLocks noChangeShapeType="1"/>
            </p:cNvSpPr>
            <p:nvPr/>
          </p:nvSpPr>
          <p:spPr bwMode="auto">
            <a:xfrm flipV="1">
              <a:off x="4395" y="3740"/>
              <a:ext cx="1" cy="1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82" name="Line 58"/>
            <p:cNvSpPr>
              <a:spLocks noChangeShapeType="1"/>
            </p:cNvSpPr>
            <p:nvPr/>
          </p:nvSpPr>
          <p:spPr bwMode="auto">
            <a:xfrm flipV="1">
              <a:off x="4463" y="3740"/>
              <a:ext cx="1" cy="1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83" name="Line 59"/>
            <p:cNvSpPr>
              <a:spLocks noChangeShapeType="1"/>
            </p:cNvSpPr>
            <p:nvPr/>
          </p:nvSpPr>
          <p:spPr bwMode="auto">
            <a:xfrm flipV="1">
              <a:off x="4531" y="3740"/>
              <a:ext cx="1" cy="1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84" name="Line 60"/>
            <p:cNvSpPr>
              <a:spLocks noChangeShapeType="1"/>
            </p:cNvSpPr>
            <p:nvPr/>
          </p:nvSpPr>
          <p:spPr bwMode="auto">
            <a:xfrm flipV="1">
              <a:off x="4599" y="3740"/>
              <a:ext cx="1" cy="1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85" name="Line 61"/>
            <p:cNvSpPr>
              <a:spLocks noChangeShapeType="1"/>
            </p:cNvSpPr>
            <p:nvPr/>
          </p:nvSpPr>
          <p:spPr bwMode="auto">
            <a:xfrm flipV="1">
              <a:off x="4668" y="3740"/>
              <a:ext cx="1" cy="1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86" name="Line 62"/>
            <p:cNvSpPr>
              <a:spLocks noChangeShapeType="1"/>
            </p:cNvSpPr>
            <p:nvPr/>
          </p:nvSpPr>
          <p:spPr bwMode="auto">
            <a:xfrm flipV="1">
              <a:off x="4736" y="3740"/>
              <a:ext cx="1" cy="1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87" name="Line 63"/>
            <p:cNvSpPr>
              <a:spLocks noChangeShapeType="1"/>
            </p:cNvSpPr>
            <p:nvPr/>
          </p:nvSpPr>
          <p:spPr bwMode="auto">
            <a:xfrm flipV="1">
              <a:off x="4804" y="3740"/>
              <a:ext cx="1" cy="1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88" name="Line 64"/>
            <p:cNvSpPr>
              <a:spLocks noChangeShapeType="1"/>
            </p:cNvSpPr>
            <p:nvPr/>
          </p:nvSpPr>
          <p:spPr bwMode="auto">
            <a:xfrm flipV="1">
              <a:off x="4872" y="3740"/>
              <a:ext cx="1" cy="1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89" name="Line 65"/>
            <p:cNvSpPr>
              <a:spLocks noChangeShapeType="1"/>
            </p:cNvSpPr>
            <p:nvPr/>
          </p:nvSpPr>
          <p:spPr bwMode="auto">
            <a:xfrm flipV="1">
              <a:off x="4941" y="3740"/>
              <a:ext cx="1" cy="1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90" name="Line 66"/>
            <p:cNvSpPr>
              <a:spLocks noChangeShapeType="1"/>
            </p:cNvSpPr>
            <p:nvPr/>
          </p:nvSpPr>
          <p:spPr bwMode="auto">
            <a:xfrm flipV="1">
              <a:off x="5009" y="3740"/>
              <a:ext cx="1" cy="1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91" name="Line 67"/>
            <p:cNvSpPr>
              <a:spLocks noChangeShapeType="1"/>
            </p:cNvSpPr>
            <p:nvPr/>
          </p:nvSpPr>
          <p:spPr bwMode="auto">
            <a:xfrm flipV="1">
              <a:off x="5077" y="3740"/>
              <a:ext cx="1" cy="1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92" name="Line 68"/>
            <p:cNvSpPr>
              <a:spLocks noChangeShapeType="1"/>
            </p:cNvSpPr>
            <p:nvPr/>
          </p:nvSpPr>
          <p:spPr bwMode="auto">
            <a:xfrm flipV="1">
              <a:off x="5145" y="3740"/>
              <a:ext cx="1" cy="1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93" name="Line 69"/>
            <p:cNvSpPr>
              <a:spLocks noChangeShapeType="1"/>
            </p:cNvSpPr>
            <p:nvPr/>
          </p:nvSpPr>
          <p:spPr bwMode="auto">
            <a:xfrm flipV="1">
              <a:off x="5214" y="3740"/>
              <a:ext cx="1" cy="1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94" name="Line 70"/>
            <p:cNvSpPr>
              <a:spLocks noChangeShapeType="1"/>
            </p:cNvSpPr>
            <p:nvPr/>
          </p:nvSpPr>
          <p:spPr bwMode="auto">
            <a:xfrm flipV="1">
              <a:off x="5282" y="3740"/>
              <a:ext cx="1" cy="1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95" name="Rectangle 71"/>
            <p:cNvSpPr>
              <a:spLocks noChangeArrowheads="1"/>
            </p:cNvSpPr>
            <p:nvPr/>
          </p:nvSpPr>
          <p:spPr bwMode="auto">
            <a:xfrm>
              <a:off x="978" y="3771"/>
              <a:ext cx="144" cy="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MS Sans Serif"/>
                  <a:cs typeface="Arial" pitchFamily="34" charset="0"/>
                </a:rPr>
                <a:t>9.50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96" name="Rectangle 72"/>
            <p:cNvSpPr>
              <a:spLocks noChangeArrowheads="1"/>
            </p:cNvSpPr>
            <p:nvPr/>
          </p:nvSpPr>
          <p:spPr bwMode="auto">
            <a:xfrm>
              <a:off x="1305" y="3771"/>
              <a:ext cx="172" cy="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MS Sans Serif"/>
                  <a:cs typeface="Arial" pitchFamily="34" charset="0"/>
                </a:rPr>
                <a:t>10.00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97" name="Rectangle 73"/>
            <p:cNvSpPr>
              <a:spLocks noChangeArrowheads="1"/>
            </p:cNvSpPr>
            <p:nvPr/>
          </p:nvSpPr>
          <p:spPr bwMode="auto">
            <a:xfrm>
              <a:off x="1647" y="3771"/>
              <a:ext cx="172" cy="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MS Sans Serif"/>
                  <a:cs typeface="Arial" pitchFamily="34" charset="0"/>
                </a:rPr>
                <a:t>10.50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98" name="Rectangle 74"/>
            <p:cNvSpPr>
              <a:spLocks noChangeArrowheads="1"/>
            </p:cNvSpPr>
            <p:nvPr/>
          </p:nvSpPr>
          <p:spPr bwMode="auto">
            <a:xfrm>
              <a:off x="1990" y="3771"/>
              <a:ext cx="168" cy="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MS Sans Serif"/>
                  <a:cs typeface="Arial" pitchFamily="34" charset="0"/>
                </a:rPr>
                <a:t>11.00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99" name="Rectangle 75"/>
            <p:cNvSpPr>
              <a:spLocks noChangeArrowheads="1"/>
            </p:cNvSpPr>
            <p:nvPr/>
          </p:nvSpPr>
          <p:spPr bwMode="auto">
            <a:xfrm>
              <a:off x="2331" y="3771"/>
              <a:ext cx="168" cy="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MS Sans Serif"/>
                  <a:cs typeface="Arial" pitchFamily="34" charset="0"/>
                </a:rPr>
                <a:t>11.50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00" name="Rectangle 76"/>
            <p:cNvSpPr>
              <a:spLocks noChangeArrowheads="1"/>
            </p:cNvSpPr>
            <p:nvPr/>
          </p:nvSpPr>
          <p:spPr bwMode="auto">
            <a:xfrm>
              <a:off x="2670" y="3771"/>
              <a:ext cx="172" cy="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MS Sans Serif"/>
                  <a:cs typeface="Arial" pitchFamily="34" charset="0"/>
                </a:rPr>
                <a:t>12.00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01" name="Rectangle 77"/>
            <p:cNvSpPr>
              <a:spLocks noChangeArrowheads="1"/>
            </p:cNvSpPr>
            <p:nvPr/>
          </p:nvSpPr>
          <p:spPr bwMode="auto">
            <a:xfrm>
              <a:off x="3012" y="3771"/>
              <a:ext cx="172" cy="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MS Sans Serif"/>
                  <a:cs typeface="Arial" pitchFamily="34" charset="0"/>
                </a:rPr>
                <a:t>12.50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02" name="Rectangle 78"/>
            <p:cNvSpPr>
              <a:spLocks noChangeArrowheads="1"/>
            </p:cNvSpPr>
            <p:nvPr/>
          </p:nvSpPr>
          <p:spPr bwMode="auto">
            <a:xfrm>
              <a:off x="3353" y="3771"/>
              <a:ext cx="172" cy="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MS Sans Serif"/>
                  <a:cs typeface="Arial" pitchFamily="34" charset="0"/>
                </a:rPr>
                <a:t>13.00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03" name="Rectangle 79"/>
            <p:cNvSpPr>
              <a:spLocks noChangeArrowheads="1"/>
            </p:cNvSpPr>
            <p:nvPr/>
          </p:nvSpPr>
          <p:spPr bwMode="auto">
            <a:xfrm>
              <a:off x="3694" y="3771"/>
              <a:ext cx="172" cy="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MS Sans Serif"/>
                  <a:cs typeface="Arial" pitchFamily="34" charset="0"/>
                </a:rPr>
                <a:t>13.50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04" name="Rectangle 80"/>
            <p:cNvSpPr>
              <a:spLocks noChangeArrowheads="1"/>
            </p:cNvSpPr>
            <p:nvPr/>
          </p:nvSpPr>
          <p:spPr bwMode="auto">
            <a:xfrm>
              <a:off x="4036" y="3771"/>
              <a:ext cx="172" cy="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MS Sans Serif"/>
                  <a:cs typeface="Arial" pitchFamily="34" charset="0"/>
                </a:rPr>
                <a:t>14.00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05" name="Rectangle 81"/>
            <p:cNvSpPr>
              <a:spLocks noChangeArrowheads="1"/>
            </p:cNvSpPr>
            <p:nvPr/>
          </p:nvSpPr>
          <p:spPr bwMode="auto">
            <a:xfrm>
              <a:off x="4377" y="3771"/>
              <a:ext cx="172" cy="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MS Sans Serif"/>
                  <a:cs typeface="Arial" pitchFamily="34" charset="0"/>
                </a:rPr>
                <a:t>14.50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06" name="Rectangle 82"/>
            <p:cNvSpPr>
              <a:spLocks noChangeArrowheads="1"/>
            </p:cNvSpPr>
            <p:nvPr/>
          </p:nvSpPr>
          <p:spPr bwMode="auto">
            <a:xfrm>
              <a:off x="4718" y="3771"/>
              <a:ext cx="172" cy="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MS Sans Serif"/>
                  <a:cs typeface="Arial" pitchFamily="34" charset="0"/>
                </a:rPr>
                <a:t>15.00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07" name="Rectangle 83"/>
            <p:cNvSpPr>
              <a:spLocks noChangeArrowheads="1"/>
            </p:cNvSpPr>
            <p:nvPr/>
          </p:nvSpPr>
          <p:spPr bwMode="auto">
            <a:xfrm>
              <a:off x="5059" y="3771"/>
              <a:ext cx="172" cy="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MS Sans Serif"/>
                  <a:cs typeface="Arial" pitchFamily="34" charset="0"/>
                </a:rPr>
                <a:t>15.50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08" name="Line 84"/>
            <p:cNvSpPr>
              <a:spLocks noChangeShapeType="1"/>
            </p:cNvSpPr>
            <p:nvPr/>
          </p:nvSpPr>
          <p:spPr bwMode="auto">
            <a:xfrm flipV="1">
              <a:off x="1050" y="3740"/>
              <a:ext cx="1" cy="3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09" name="Line 85"/>
            <p:cNvSpPr>
              <a:spLocks noChangeShapeType="1"/>
            </p:cNvSpPr>
            <p:nvPr/>
          </p:nvSpPr>
          <p:spPr bwMode="auto">
            <a:xfrm flipV="1">
              <a:off x="1391" y="3740"/>
              <a:ext cx="1" cy="3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10" name="Line 86"/>
            <p:cNvSpPr>
              <a:spLocks noChangeShapeType="1"/>
            </p:cNvSpPr>
            <p:nvPr/>
          </p:nvSpPr>
          <p:spPr bwMode="auto">
            <a:xfrm flipV="1">
              <a:off x="1733" y="3740"/>
              <a:ext cx="1" cy="3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11" name="Line 87"/>
            <p:cNvSpPr>
              <a:spLocks noChangeShapeType="1"/>
            </p:cNvSpPr>
            <p:nvPr/>
          </p:nvSpPr>
          <p:spPr bwMode="auto">
            <a:xfrm flipV="1">
              <a:off x="2074" y="3740"/>
              <a:ext cx="1" cy="3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12" name="Line 88"/>
            <p:cNvSpPr>
              <a:spLocks noChangeShapeType="1"/>
            </p:cNvSpPr>
            <p:nvPr/>
          </p:nvSpPr>
          <p:spPr bwMode="auto">
            <a:xfrm flipV="1">
              <a:off x="2415" y="3740"/>
              <a:ext cx="1" cy="3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13" name="Line 89"/>
            <p:cNvSpPr>
              <a:spLocks noChangeShapeType="1"/>
            </p:cNvSpPr>
            <p:nvPr/>
          </p:nvSpPr>
          <p:spPr bwMode="auto">
            <a:xfrm flipV="1">
              <a:off x="2756" y="3740"/>
              <a:ext cx="1" cy="3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14" name="Line 90"/>
            <p:cNvSpPr>
              <a:spLocks noChangeShapeType="1"/>
            </p:cNvSpPr>
            <p:nvPr/>
          </p:nvSpPr>
          <p:spPr bwMode="auto">
            <a:xfrm flipV="1">
              <a:off x="3098" y="3740"/>
              <a:ext cx="1" cy="3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15" name="Line 91"/>
            <p:cNvSpPr>
              <a:spLocks noChangeShapeType="1"/>
            </p:cNvSpPr>
            <p:nvPr/>
          </p:nvSpPr>
          <p:spPr bwMode="auto">
            <a:xfrm flipV="1">
              <a:off x="3439" y="3740"/>
              <a:ext cx="1" cy="3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16" name="Line 92"/>
            <p:cNvSpPr>
              <a:spLocks noChangeShapeType="1"/>
            </p:cNvSpPr>
            <p:nvPr/>
          </p:nvSpPr>
          <p:spPr bwMode="auto">
            <a:xfrm flipV="1">
              <a:off x="3780" y="3740"/>
              <a:ext cx="1" cy="3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17" name="Line 93"/>
            <p:cNvSpPr>
              <a:spLocks noChangeShapeType="1"/>
            </p:cNvSpPr>
            <p:nvPr/>
          </p:nvSpPr>
          <p:spPr bwMode="auto">
            <a:xfrm flipV="1">
              <a:off x="4122" y="3740"/>
              <a:ext cx="1" cy="3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18" name="Line 94"/>
            <p:cNvSpPr>
              <a:spLocks noChangeShapeType="1"/>
            </p:cNvSpPr>
            <p:nvPr/>
          </p:nvSpPr>
          <p:spPr bwMode="auto">
            <a:xfrm flipV="1">
              <a:off x="4463" y="3740"/>
              <a:ext cx="1" cy="3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19" name="Line 95"/>
            <p:cNvSpPr>
              <a:spLocks noChangeShapeType="1"/>
            </p:cNvSpPr>
            <p:nvPr/>
          </p:nvSpPr>
          <p:spPr bwMode="auto">
            <a:xfrm flipV="1">
              <a:off x="4804" y="3740"/>
              <a:ext cx="1" cy="3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20" name="Line 96"/>
            <p:cNvSpPr>
              <a:spLocks noChangeShapeType="1"/>
            </p:cNvSpPr>
            <p:nvPr/>
          </p:nvSpPr>
          <p:spPr bwMode="auto">
            <a:xfrm flipV="1">
              <a:off x="5145" y="3740"/>
              <a:ext cx="1" cy="3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21" name="Line 97"/>
            <p:cNvSpPr>
              <a:spLocks noChangeShapeType="1"/>
            </p:cNvSpPr>
            <p:nvPr/>
          </p:nvSpPr>
          <p:spPr bwMode="auto">
            <a:xfrm flipV="1">
              <a:off x="956" y="2457"/>
              <a:ext cx="1" cy="128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22" name="Line 98"/>
            <p:cNvSpPr>
              <a:spLocks noChangeShapeType="1"/>
            </p:cNvSpPr>
            <p:nvPr/>
          </p:nvSpPr>
          <p:spPr bwMode="auto">
            <a:xfrm>
              <a:off x="950" y="3740"/>
              <a:ext cx="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23" name="Line 99"/>
            <p:cNvSpPr>
              <a:spLocks noChangeShapeType="1"/>
            </p:cNvSpPr>
            <p:nvPr/>
          </p:nvSpPr>
          <p:spPr bwMode="auto">
            <a:xfrm>
              <a:off x="950" y="3695"/>
              <a:ext cx="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24" name="Line 100"/>
            <p:cNvSpPr>
              <a:spLocks noChangeShapeType="1"/>
            </p:cNvSpPr>
            <p:nvPr/>
          </p:nvSpPr>
          <p:spPr bwMode="auto">
            <a:xfrm>
              <a:off x="950" y="3650"/>
              <a:ext cx="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25" name="Line 101"/>
            <p:cNvSpPr>
              <a:spLocks noChangeShapeType="1"/>
            </p:cNvSpPr>
            <p:nvPr/>
          </p:nvSpPr>
          <p:spPr bwMode="auto">
            <a:xfrm>
              <a:off x="950" y="3606"/>
              <a:ext cx="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26" name="Line 102"/>
            <p:cNvSpPr>
              <a:spLocks noChangeShapeType="1"/>
            </p:cNvSpPr>
            <p:nvPr/>
          </p:nvSpPr>
          <p:spPr bwMode="auto">
            <a:xfrm>
              <a:off x="950" y="3561"/>
              <a:ext cx="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27" name="Line 103"/>
            <p:cNvSpPr>
              <a:spLocks noChangeShapeType="1"/>
            </p:cNvSpPr>
            <p:nvPr/>
          </p:nvSpPr>
          <p:spPr bwMode="auto">
            <a:xfrm>
              <a:off x="950" y="3516"/>
              <a:ext cx="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28" name="Line 104"/>
            <p:cNvSpPr>
              <a:spLocks noChangeShapeType="1"/>
            </p:cNvSpPr>
            <p:nvPr/>
          </p:nvSpPr>
          <p:spPr bwMode="auto">
            <a:xfrm>
              <a:off x="950" y="3472"/>
              <a:ext cx="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29" name="Line 105"/>
            <p:cNvSpPr>
              <a:spLocks noChangeShapeType="1"/>
            </p:cNvSpPr>
            <p:nvPr/>
          </p:nvSpPr>
          <p:spPr bwMode="auto">
            <a:xfrm>
              <a:off x="950" y="3427"/>
              <a:ext cx="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30" name="Line 106"/>
            <p:cNvSpPr>
              <a:spLocks noChangeShapeType="1"/>
            </p:cNvSpPr>
            <p:nvPr/>
          </p:nvSpPr>
          <p:spPr bwMode="auto">
            <a:xfrm>
              <a:off x="950" y="3382"/>
              <a:ext cx="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31" name="Line 107"/>
            <p:cNvSpPr>
              <a:spLocks noChangeShapeType="1"/>
            </p:cNvSpPr>
            <p:nvPr/>
          </p:nvSpPr>
          <p:spPr bwMode="auto">
            <a:xfrm>
              <a:off x="950" y="3338"/>
              <a:ext cx="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32" name="Line 108"/>
            <p:cNvSpPr>
              <a:spLocks noChangeShapeType="1"/>
            </p:cNvSpPr>
            <p:nvPr/>
          </p:nvSpPr>
          <p:spPr bwMode="auto">
            <a:xfrm>
              <a:off x="950" y="3293"/>
              <a:ext cx="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33" name="Line 109"/>
            <p:cNvSpPr>
              <a:spLocks noChangeShapeType="1"/>
            </p:cNvSpPr>
            <p:nvPr/>
          </p:nvSpPr>
          <p:spPr bwMode="auto">
            <a:xfrm>
              <a:off x="950" y="3248"/>
              <a:ext cx="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34" name="Line 110"/>
            <p:cNvSpPr>
              <a:spLocks noChangeShapeType="1"/>
            </p:cNvSpPr>
            <p:nvPr/>
          </p:nvSpPr>
          <p:spPr bwMode="auto">
            <a:xfrm>
              <a:off x="950" y="3204"/>
              <a:ext cx="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35" name="Line 111"/>
            <p:cNvSpPr>
              <a:spLocks noChangeShapeType="1"/>
            </p:cNvSpPr>
            <p:nvPr/>
          </p:nvSpPr>
          <p:spPr bwMode="auto">
            <a:xfrm>
              <a:off x="950" y="3159"/>
              <a:ext cx="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36" name="Line 112"/>
            <p:cNvSpPr>
              <a:spLocks noChangeShapeType="1"/>
            </p:cNvSpPr>
            <p:nvPr/>
          </p:nvSpPr>
          <p:spPr bwMode="auto">
            <a:xfrm>
              <a:off x="950" y="3114"/>
              <a:ext cx="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37" name="Line 113"/>
            <p:cNvSpPr>
              <a:spLocks noChangeShapeType="1"/>
            </p:cNvSpPr>
            <p:nvPr/>
          </p:nvSpPr>
          <p:spPr bwMode="auto">
            <a:xfrm>
              <a:off x="950" y="3070"/>
              <a:ext cx="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38" name="Line 114"/>
            <p:cNvSpPr>
              <a:spLocks noChangeShapeType="1"/>
            </p:cNvSpPr>
            <p:nvPr/>
          </p:nvSpPr>
          <p:spPr bwMode="auto">
            <a:xfrm>
              <a:off x="950" y="3025"/>
              <a:ext cx="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39" name="Line 115"/>
            <p:cNvSpPr>
              <a:spLocks noChangeShapeType="1"/>
            </p:cNvSpPr>
            <p:nvPr/>
          </p:nvSpPr>
          <p:spPr bwMode="auto">
            <a:xfrm>
              <a:off x="950" y="2980"/>
              <a:ext cx="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40" name="Line 116"/>
            <p:cNvSpPr>
              <a:spLocks noChangeShapeType="1"/>
            </p:cNvSpPr>
            <p:nvPr/>
          </p:nvSpPr>
          <p:spPr bwMode="auto">
            <a:xfrm>
              <a:off x="950" y="2936"/>
              <a:ext cx="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41" name="Line 117"/>
            <p:cNvSpPr>
              <a:spLocks noChangeShapeType="1"/>
            </p:cNvSpPr>
            <p:nvPr/>
          </p:nvSpPr>
          <p:spPr bwMode="auto">
            <a:xfrm>
              <a:off x="950" y="2891"/>
              <a:ext cx="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42" name="Line 118"/>
            <p:cNvSpPr>
              <a:spLocks noChangeShapeType="1"/>
            </p:cNvSpPr>
            <p:nvPr/>
          </p:nvSpPr>
          <p:spPr bwMode="auto">
            <a:xfrm>
              <a:off x="950" y="2846"/>
              <a:ext cx="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43" name="Line 119"/>
            <p:cNvSpPr>
              <a:spLocks noChangeShapeType="1"/>
            </p:cNvSpPr>
            <p:nvPr/>
          </p:nvSpPr>
          <p:spPr bwMode="auto">
            <a:xfrm>
              <a:off x="950" y="2802"/>
              <a:ext cx="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44" name="Line 120"/>
            <p:cNvSpPr>
              <a:spLocks noChangeShapeType="1"/>
            </p:cNvSpPr>
            <p:nvPr/>
          </p:nvSpPr>
          <p:spPr bwMode="auto">
            <a:xfrm>
              <a:off x="950" y="2757"/>
              <a:ext cx="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45" name="Line 121"/>
            <p:cNvSpPr>
              <a:spLocks noChangeShapeType="1"/>
            </p:cNvSpPr>
            <p:nvPr/>
          </p:nvSpPr>
          <p:spPr bwMode="auto">
            <a:xfrm>
              <a:off x="950" y="2712"/>
              <a:ext cx="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46" name="Line 122"/>
            <p:cNvSpPr>
              <a:spLocks noChangeShapeType="1"/>
            </p:cNvSpPr>
            <p:nvPr/>
          </p:nvSpPr>
          <p:spPr bwMode="auto">
            <a:xfrm>
              <a:off x="950" y="2668"/>
              <a:ext cx="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47" name="Line 123"/>
            <p:cNvSpPr>
              <a:spLocks noChangeShapeType="1"/>
            </p:cNvSpPr>
            <p:nvPr/>
          </p:nvSpPr>
          <p:spPr bwMode="auto">
            <a:xfrm>
              <a:off x="950" y="2623"/>
              <a:ext cx="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48" name="Line 124"/>
            <p:cNvSpPr>
              <a:spLocks noChangeShapeType="1"/>
            </p:cNvSpPr>
            <p:nvPr/>
          </p:nvSpPr>
          <p:spPr bwMode="auto">
            <a:xfrm>
              <a:off x="950" y="2578"/>
              <a:ext cx="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49" name="Line 125"/>
            <p:cNvSpPr>
              <a:spLocks noChangeShapeType="1"/>
            </p:cNvSpPr>
            <p:nvPr/>
          </p:nvSpPr>
          <p:spPr bwMode="auto">
            <a:xfrm>
              <a:off x="950" y="2534"/>
              <a:ext cx="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50" name="Line 126"/>
            <p:cNvSpPr>
              <a:spLocks noChangeShapeType="1"/>
            </p:cNvSpPr>
            <p:nvPr/>
          </p:nvSpPr>
          <p:spPr bwMode="auto">
            <a:xfrm>
              <a:off x="950" y="2489"/>
              <a:ext cx="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51" name="Line 127"/>
            <p:cNvSpPr>
              <a:spLocks noChangeShapeType="1"/>
            </p:cNvSpPr>
            <p:nvPr/>
          </p:nvSpPr>
          <p:spPr bwMode="auto">
            <a:xfrm>
              <a:off x="942" y="3740"/>
              <a:ext cx="1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52" name="Rectangle 128"/>
            <p:cNvSpPr>
              <a:spLocks noChangeArrowheads="1"/>
            </p:cNvSpPr>
            <p:nvPr/>
          </p:nvSpPr>
          <p:spPr bwMode="auto">
            <a:xfrm>
              <a:off x="866" y="3708"/>
              <a:ext cx="62" cy="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MS Sans Serif"/>
                  <a:cs typeface="Arial" pitchFamily="34" charset="0"/>
                </a:rPr>
                <a:t>0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53" name="Line 129"/>
            <p:cNvSpPr>
              <a:spLocks noChangeShapeType="1"/>
            </p:cNvSpPr>
            <p:nvPr/>
          </p:nvSpPr>
          <p:spPr bwMode="auto">
            <a:xfrm>
              <a:off x="942" y="3516"/>
              <a:ext cx="1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54" name="Rectangle 130"/>
            <p:cNvSpPr>
              <a:spLocks noChangeArrowheads="1"/>
            </p:cNvSpPr>
            <p:nvPr/>
          </p:nvSpPr>
          <p:spPr bwMode="auto">
            <a:xfrm>
              <a:off x="768" y="3485"/>
              <a:ext cx="160" cy="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MS Sans Serif"/>
                  <a:cs typeface="Arial" pitchFamily="34" charset="0"/>
                </a:rPr>
                <a:t>5000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55" name="Line 131"/>
            <p:cNvSpPr>
              <a:spLocks noChangeShapeType="1"/>
            </p:cNvSpPr>
            <p:nvPr/>
          </p:nvSpPr>
          <p:spPr bwMode="auto">
            <a:xfrm>
              <a:off x="942" y="3293"/>
              <a:ext cx="1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56" name="Rectangle 132"/>
            <p:cNvSpPr>
              <a:spLocks noChangeArrowheads="1"/>
            </p:cNvSpPr>
            <p:nvPr/>
          </p:nvSpPr>
          <p:spPr bwMode="auto">
            <a:xfrm>
              <a:off x="739" y="3262"/>
              <a:ext cx="189" cy="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MS Sans Serif"/>
                  <a:cs typeface="Arial" pitchFamily="34" charset="0"/>
                </a:rPr>
                <a:t>10000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57" name="Line 133"/>
            <p:cNvSpPr>
              <a:spLocks noChangeShapeType="1"/>
            </p:cNvSpPr>
            <p:nvPr/>
          </p:nvSpPr>
          <p:spPr bwMode="auto">
            <a:xfrm>
              <a:off x="942" y="3070"/>
              <a:ext cx="1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58" name="Rectangle 134"/>
            <p:cNvSpPr>
              <a:spLocks noChangeArrowheads="1"/>
            </p:cNvSpPr>
            <p:nvPr/>
          </p:nvSpPr>
          <p:spPr bwMode="auto">
            <a:xfrm>
              <a:off x="739" y="3038"/>
              <a:ext cx="189" cy="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MS Sans Serif"/>
                  <a:cs typeface="Arial" pitchFamily="34" charset="0"/>
                </a:rPr>
                <a:t>15000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59" name="Line 135"/>
            <p:cNvSpPr>
              <a:spLocks noChangeShapeType="1"/>
            </p:cNvSpPr>
            <p:nvPr/>
          </p:nvSpPr>
          <p:spPr bwMode="auto">
            <a:xfrm>
              <a:off x="942" y="2846"/>
              <a:ext cx="1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60" name="Rectangle 136"/>
            <p:cNvSpPr>
              <a:spLocks noChangeArrowheads="1"/>
            </p:cNvSpPr>
            <p:nvPr/>
          </p:nvSpPr>
          <p:spPr bwMode="auto">
            <a:xfrm>
              <a:off x="735" y="2815"/>
              <a:ext cx="193" cy="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MS Sans Serif"/>
                  <a:cs typeface="Arial" pitchFamily="34" charset="0"/>
                </a:rPr>
                <a:t>20000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61" name="Line 137"/>
            <p:cNvSpPr>
              <a:spLocks noChangeShapeType="1"/>
            </p:cNvSpPr>
            <p:nvPr/>
          </p:nvSpPr>
          <p:spPr bwMode="auto">
            <a:xfrm>
              <a:off x="942" y="2623"/>
              <a:ext cx="1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62" name="Rectangle 138"/>
            <p:cNvSpPr>
              <a:spLocks noChangeArrowheads="1"/>
            </p:cNvSpPr>
            <p:nvPr/>
          </p:nvSpPr>
          <p:spPr bwMode="auto">
            <a:xfrm>
              <a:off x="735" y="2592"/>
              <a:ext cx="193" cy="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MS Sans Serif"/>
                  <a:cs typeface="Arial" pitchFamily="34" charset="0"/>
                </a:rPr>
                <a:t>25000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63" name="Rectangle 139"/>
            <p:cNvSpPr>
              <a:spLocks noChangeArrowheads="1"/>
            </p:cNvSpPr>
            <p:nvPr/>
          </p:nvSpPr>
          <p:spPr bwMode="auto">
            <a:xfrm>
              <a:off x="204" y="3877"/>
              <a:ext cx="229" cy="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800" b="0" i="0" u="none" strike="noStrike" cap="none" normalizeH="0" baseline="0" smtClean="0">
                  <a:ln>
                    <a:noFill/>
                  </a:ln>
                  <a:solidFill>
                    <a:srgbClr val="00007F"/>
                  </a:solidFill>
                  <a:effectLst/>
                  <a:latin typeface="MS Sans Serif"/>
                  <a:cs typeface="Arial" pitchFamily="34" charset="0"/>
                </a:rPr>
                <a:t>Time--&gt;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64" name="Rectangle 140"/>
            <p:cNvSpPr>
              <a:spLocks noChangeArrowheads="1"/>
            </p:cNvSpPr>
            <p:nvPr/>
          </p:nvSpPr>
          <p:spPr bwMode="auto">
            <a:xfrm>
              <a:off x="204" y="2205"/>
              <a:ext cx="326" cy="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800" b="0" i="0" u="none" strike="noStrike" cap="none" normalizeH="0" baseline="0" smtClean="0">
                  <a:ln>
                    <a:noFill/>
                  </a:ln>
                  <a:solidFill>
                    <a:srgbClr val="00007F"/>
                  </a:solidFill>
                  <a:effectLst/>
                  <a:latin typeface="MS Sans Serif"/>
                  <a:cs typeface="Arial" pitchFamily="34" charset="0"/>
                </a:rPr>
                <a:t>Abundance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65" name="Rectangle 141"/>
            <p:cNvSpPr>
              <a:spLocks noChangeArrowheads="1"/>
            </p:cNvSpPr>
            <p:nvPr/>
          </p:nvSpPr>
          <p:spPr bwMode="auto">
            <a:xfrm>
              <a:off x="1237" y="2251"/>
              <a:ext cx="3593" cy="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MS Sans Serif"/>
                  <a:cs typeface="Arial" pitchFamily="34" charset="0"/>
                </a:rPr>
                <a:t>Ion</a:t>
              </a: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MS Sans Serif"/>
                  <a:cs typeface="Arial" pitchFamily="34" charset="0"/>
                </a:rPr>
                <a:t> 253.00 (252.70 </a:t>
              </a:r>
              <a:r>
                <a:rPr kumimoji="0" lang="ru-RU" sz="1400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MS Sans Serif"/>
                  <a:cs typeface="Arial" pitchFamily="34" charset="0"/>
                </a:rPr>
                <a:t>to</a:t>
              </a: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MS Sans Serif"/>
                  <a:cs typeface="Arial" pitchFamily="34" charset="0"/>
                </a:rPr>
                <a:t> 253.70): </a:t>
              </a:r>
              <a:r>
                <a:rPr lang="ru-RU" sz="1400" dirty="0" smtClean="0">
                  <a:solidFill>
                    <a:srgbClr val="000000"/>
                  </a:solidFill>
                  <a:latin typeface="MS Sans Serif"/>
                  <a:cs typeface="Arial" pitchFamily="34" charset="0"/>
                </a:rPr>
                <a:t>*********</a:t>
              </a:r>
              <a:r>
                <a:rPr kumimoji="0" lang="ru-RU" sz="1400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MS Sans Serif"/>
                  <a:cs typeface="Arial" pitchFamily="34" charset="0"/>
                </a:rPr>
                <a:t>_NATIV.D\data.ms</a:t>
              </a:r>
              <a:endPara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66" name="Freeform 142"/>
            <p:cNvSpPr>
              <a:spLocks/>
            </p:cNvSpPr>
            <p:nvPr/>
          </p:nvSpPr>
          <p:spPr bwMode="auto">
            <a:xfrm flipV="1">
              <a:off x="956" y="2596"/>
              <a:ext cx="4348" cy="1029"/>
            </a:xfrm>
            <a:custGeom>
              <a:avLst/>
              <a:gdLst/>
              <a:ahLst/>
              <a:cxnLst>
                <a:cxn ang="0">
                  <a:pos x="174" y="182"/>
                </a:cxn>
                <a:cxn ang="0">
                  <a:pos x="368" y="324"/>
                </a:cxn>
                <a:cxn ang="0">
                  <a:pos x="561" y="174"/>
                </a:cxn>
                <a:cxn ang="0">
                  <a:pos x="755" y="294"/>
                </a:cxn>
                <a:cxn ang="0">
                  <a:pos x="949" y="67"/>
                </a:cxn>
                <a:cxn ang="0">
                  <a:pos x="1142" y="425"/>
                </a:cxn>
                <a:cxn ang="0">
                  <a:pos x="1336" y="530"/>
                </a:cxn>
                <a:cxn ang="0">
                  <a:pos x="1530" y="194"/>
                </a:cxn>
                <a:cxn ang="0">
                  <a:pos x="1723" y="158"/>
                </a:cxn>
                <a:cxn ang="0">
                  <a:pos x="1917" y="185"/>
                </a:cxn>
                <a:cxn ang="0">
                  <a:pos x="2110" y="103"/>
                </a:cxn>
                <a:cxn ang="0">
                  <a:pos x="2304" y="177"/>
                </a:cxn>
                <a:cxn ang="0">
                  <a:pos x="2498" y="150"/>
                </a:cxn>
                <a:cxn ang="0">
                  <a:pos x="2691" y="195"/>
                </a:cxn>
                <a:cxn ang="0">
                  <a:pos x="2885" y="222"/>
                </a:cxn>
                <a:cxn ang="0">
                  <a:pos x="3079" y="135"/>
                </a:cxn>
                <a:cxn ang="0">
                  <a:pos x="3272" y="203"/>
                </a:cxn>
                <a:cxn ang="0">
                  <a:pos x="3466" y="237"/>
                </a:cxn>
                <a:cxn ang="0">
                  <a:pos x="3660" y="168"/>
                </a:cxn>
                <a:cxn ang="0">
                  <a:pos x="3853" y="267"/>
                </a:cxn>
                <a:cxn ang="0">
                  <a:pos x="4047" y="219"/>
                </a:cxn>
                <a:cxn ang="0">
                  <a:pos x="4240" y="184"/>
                </a:cxn>
                <a:cxn ang="0">
                  <a:pos x="4434" y="76"/>
                </a:cxn>
                <a:cxn ang="0">
                  <a:pos x="4628" y="183"/>
                </a:cxn>
                <a:cxn ang="0">
                  <a:pos x="4821" y="153"/>
                </a:cxn>
                <a:cxn ang="0">
                  <a:pos x="5015" y="4881"/>
                </a:cxn>
                <a:cxn ang="0">
                  <a:pos x="5209" y="440"/>
                </a:cxn>
                <a:cxn ang="0">
                  <a:pos x="5402" y="373"/>
                </a:cxn>
                <a:cxn ang="0">
                  <a:pos x="5596" y="260"/>
                </a:cxn>
                <a:cxn ang="0">
                  <a:pos x="5789" y="207"/>
                </a:cxn>
                <a:cxn ang="0">
                  <a:pos x="5983" y="254"/>
                </a:cxn>
                <a:cxn ang="0">
                  <a:pos x="6177" y="208"/>
                </a:cxn>
                <a:cxn ang="0">
                  <a:pos x="6370" y="196"/>
                </a:cxn>
                <a:cxn ang="0">
                  <a:pos x="6564" y="185"/>
                </a:cxn>
                <a:cxn ang="0">
                  <a:pos x="6758" y="262"/>
                </a:cxn>
                <a:cxn ang="0">
                  <a:pos x="6951" y="212"/>
                </a:cxn>
                <a:cxn ang="0">
                  <a:pos x="7145" y="66"/>
                </a:cxn>
                <a:cxn ang="0">
                  <a:pos x="7338" y="166"/>
                </a:cxn>
                <a:cxn ang="0">
                  <a:pos x="7532" y="210"/>
                </a:cxn>
                <a:cxn ang="0">
                  <a:pos x="7726" y="296"/>
                </a:cxn>
                <a:cxn ang="0">
                  <a:pos x="7919" y="169"/>
                </a:cxn>
                <a:cxn ang="0">
                  <a:pos x="8113" y="164"/>
                </a:cxn>
                <a:cxn ang="0">
                  <a:pos x="8307" y="269"/>
                </a:cxn>
                <a:cxn ang="0">
                  <a:pos x="8500" y="128"/>
                </a:cxn>
                <a:cxn ang="0">
                  <a:pos x="8694" y="100"/>
                </a:cxn>
                <a:cxn ang="0">
                  <a:pos x="8888" y="152"/>
                </a:cxn>
                <a:cxn ang="0">
                  <a:pos x="9081" y="133"/>
                </a:cxn>
                <a:cxn ang="0">
                  <a:pos x="9275" y="310"/>
                </a:cxn>
                <a:cxn ang="0">
                  <a:pos x="9468" y="198"/>
                </a:cxn>
                <a:cxn ang="0">
                  <a:pos x="9662" y="197"/>
                </a:cxn>
                <a:cxn ang="0">
                  <a:pos x="9856" y="147"/>
                </a:cxn>
                <a:cxn ang="0">
                  <a:pos x="10049" y="132"/>
                </a:cxn>
                <a:cxn ang="0">
                  <a:pos x="10243" y="279"/>
                </a:cxn>
                <a:cxn ang="0">
                  <a:pos x="10437" y="148"/>
                </a:cxn>
                <a:cxn ang="0">
                  <a:pos x="10630" y="271"/>
                </a:cxn>
                <a:cxn ang="0">
                  <a:pos x="10824" y="181"/>
                </a:cxn>
                <a:cxn ang="0">
                  <a:pos x="11017" y="315"/>
                </a:cxn>
                <a:cxn ang="0">
                  <a:pos x="11211" y="208"/>
                </a:cxn>
                <a:cxn ang="0">
                  <a:pos x="11405" y="178"/>
                </a:cxn>
                <a:cxn ang="0">
                  <a:pos x="11598" y="62"/>
                </a:cxn>
                <a:cxn ang="0">
                  <a:pos x="11792" y="288"/>
                </a:cxn>
              </a:cxnLst>
              <a:rect l="0" t="0" r="r" b="b"/>
              <a:pathLst>
                <a:path w="11945" h="5759">
                  <a:moveTo>
                    <a:pt x="0" y="307"/>
                  </a:moveTo>
                  <a:lnTo>
                    <a:pt x="6" y="299"/>
                  </a:lnTo>
                  <a:lnTo>
                    <a:pt x="19" y="385"/>
                  </a:lnTo>
                  <a:lnTo>
                    <a:pt x="32" y="389"/>
                  </a:lnTo>
                  <a:lnTo>
                    <a:pt x="45" y="207"/>
                  </a:lnTo>
                  <a:lnTo>
                    <a:pt x="58" y="224"/>
                  </a:lnTo>
                  <a:lnTo>
                    <a:pt x="71" y="200"/>
                  </a:lnTo>
                  <a:lnTo>
                    <a:pt x="84" y="246"/>
                  </a:lnTo>
                  <a:lnTo>
                    <a:pt x="97" y="128"/>
                  </a:lnTo>
                  <a:lnTo>
                    <a:pt x="110" y="305"/>
                  </a:lnTo>
                  <a:lnTo>
                    <a:pt x="123" y="146"/>
                  </a:lnTo>
                  <a:lnTo>
                    <a:pt x="135" y="152"/>
                  </a:lnTo>
                  <a:lnTo>
                    <a:pt x="148" y="175"/>
                  </a:lnTo>
                  <a:lnTo>
                    <a:pt x="161" y="64"/>
                  </a:lnTo>
                  <a:lnTo>
                    <a:pt x="174" y="182"/>
                  </a:lnTo>
                  <a:lnTo>
                    <a:pt x="187" y="260"/>
                  </a:lnTo>
                  <a:lnTo>
                    <a:pt x="200" y="159"/>
                  </a:lnTo>
                  <a:lnTo>
                    <a:pt x="213" y="211"/>
                  </a:lnTo>
                  <a:lnTo>
                    <a:pt x="226" y="273"/>
                  </a:lnTo>
                  <a:lnTo>
                    <a:pt x="239" y="202"/>
                  </a:lnTo>
                  <a:lnTo>
                    <a:pt x="252" y="260"/>
                  </a:lnTo>
                  <a:lnTo>
                    <a:pt x="265" y="179"/>
                  </a:lnTo>
                  <a:lnTo>
                    <a:pt x="277" y="238"/>
                  </a:lnTo>
                  <a:lnTo>
                    <a:pt x="290" y="302"/>
                  </a:lnTo>
                  <a:lnTo>
                    <a:pt x="303" y="313"/>
                  </a:lnTo>
                  <a:lnTo>
                    <a:pt x="316" y="298"/>
                  </a:lnTo>
                  <a:lnTo>
                    <a:pt x="329" y="346"/>
                  </a:lnTo>
                  <a:lnTo>
                    <a:pt x="342" y="336"/>
                  </a:lnTo>
                  <a:lnTo>
                    <a:pt x="355" y="101"/>
                  </a:lnTo>
                  <a:lnTo>
                    <a:pt x="368" y="324"/>
                  </a:lnTo>
                  <a:lnTo>
                    <a:pt x="381" y="193"/>
                  </a:lnTo>
                  <a:lnTo>
                    <a:pt x="394" y="249"/>
                  </a:lnTo>
                  <a:lnTo>
                    <a:pt x="407" y="233"/>
                  </a:lnTo>
                  <a:lnTo>
                    <a:pt x="419" y="192"/>
                  </a:lnTo>
                  <a:lnTo>
                    <a:pt x="432" y="204"/>
                  </a:lnTo>
                  <a:lnTo>
                    <a:pt x="445" y="167"/>
                  </a:lnTo>
                  <a:lnTo>
                    <a:pt x="458" y="249"/>
                  </a:lnTo>
                  <a:lnTo>
                    <a:pt x="471" y="223"/>
                  </a:lnTo>
                  <a:lnTo>
                    <a:pt x="484" y="96"/>
                  </a:lnTo>
                  <a:lnTo>
                    <a:pt x="497" y="130"/>
                  </a:lnTo>
                  <a:lnTo>
                    <a:pt x="510" y="180"/>
                  </a:lnTo>
                  <a:lnTo>
                    <a:pt x="523" y="59"/>
                  </a:lnTo>
                  <a:lnTo>
                    <a:pt x="536" y="121"/>
                  </a:lnTo>
                  <a:lnTo>
                    <a:pt x="549" y="126"/>
                  </a:lnTo>
                  <a:lnTo>
                    <a:pt x="561" y="174"/>
                  </a:lnTo>
                  <a:lnTo>
                    <a:pt x="574" y="120"/>
                  </a:lnTo>
                  <a:lnTo>
                    <a:pt x="587" y="199"/>
                  </a:lnTo>
                  <a:lnTo>
                    <a:pt x="600" y="131"/>
                  </a:lnTo>
                  <a:lnTo>
                    <a:pt x="613" y="131"/>
                  </a:lnTo>
                  <a:lnTo>
                    <a:pt x="626" y="216"/>
                  </a:lnTo>
                  <a:lnTo>
                    <a:pt x="639" y="146"/>
                  </a:lnTo>
                  <a:lnTo>
                    <a:pt x="652" y="96"/>
                  </a:lnTo>
                  <a:lnTo>
                    <a:pt x="665" y="143"/>
                  </a:lnTo>
                  <a:lnTo>
                    <a:pt x="678" y="282"/>
                  </a:lnTo>
                  <a:lnTo>
                    <a:pt x="691" y="165"/>
                  </a:lnTo>
                  <a:lnTo>
                    <a:pt x="703" y="242"/>
                  </a:lnTo>
                  <a:lnTo>
                    <a:pt x="716" y="122"/>
                  </a:lnTo>
                  <a:lnTo>
                    <a:pt x="729" y="317"/>
                  </a:lnTo>
                  <a:lnTo>
                    <a:pt x="742" y="254"/>
                  </a:lnTo>
                  <a:lnTo>
                    <a:pt x="755" y="294"/>
                  </a:lnTo>
                  <a:lnTo>
                    <a:pt x="768" y="138"/>
                  </a:lnTo>
                  <a:lnTo>
                    <a:pt x="781" y="193"/>
                  </a:lnTo>
                  <a:lnTo>
                    <a:pt x="794" y="163"/>
                  </a:lnTo>
                  <a:lnTo>
                    <a:pt x="807" y="211"/>
                  </a:lnTo>
                  <a:lnTo>
                    <a:pt x="820" y="107"/>
                  </a:lnTo>
                  <a:lnTo>
                    <a:pt x="832" y="114"/>
                  </a:lnTo>
                  <a:lnTo>
                    <a:pt x="845" y="179"/>
                  </a:lnTo>
                  <a:lnTo>
                    <a:pt x="858" y="114"/>
                  </a:lnTo>
                  <a:lnTo>
                    <a:pt x="871" y="114"/>
                  </a:lnTo>
                  <a:lnTo>
                    <a:pt x="884" y="152"/>
                  </a:lnTo>
                  <a:lnTo>
                    <a:pt x="897" y="138"/>
                  </a:lnTo>
                  <a:lnTo>
                    <a:pt x="910" y="137"/>
                  </a:lnTo>
                  <a:lnTo>
                    <a:pt x="923" y="112"/>
                  </a:lnTo>
                  <a:lnTo>
                    <a:pt x="936" y="155"/>
                  </a:lnTo>
                  <a:lnTo>
                    <a:pt x="949" y="67"/>
                  </a:lnTo>
                  <a:lnTo>
                    <a:pt x="962" y="201"/>
                  </a:lnTo>
                  <a:lnTo>
                    <a:pt x="974" y="281"/>
                  </a:lnTo>
                  <a:lnTo>
                    <a:pt x="987" y="139"/>
                  </a:lnTo>
                  <a:lnTo>
                    <a:pt x="1000" y="124"/>
                  </a:lnTo>
                  <a:lnTo>
                    <a:pt x="1013" y="163"/>
                  </a:lnTo>
                  <a:lnTo>
                    <a:pt x="1026" y="76"/>
                  </a:lnTo>
                  <a:lnTo>
                    <a:pt x="1039" y="243"/>
                  </a:lnTo>
                  <a:lnTo>
                    <a:pt x="1052" y="166"/>
                  </a:lnTo>
                  <a:lnTo>
                    <a:pt x="1065" y="158"/>
                  </a:lnTo>
                  <a:lnTo>
                    <a:pt x="1078" y="169"/>
                  </a:lnTo>
                  <a:lnTo>
                    <a:pt x="1091" y="269"/>
                  </a:lnTo>
                  <a:lnTo>
                    <a:pt x="1104" y="282"/>
                  </a:lnTo>
                  <a:lnTo>
                    <a:pt x="1116" y="355"/>
                  </a:lnTo>
                  <a:lnTo>
                    <a:pt x="1129" y="313"/>
                  </a:lnTo>
                  <a:lnTo>
                    <a:pt x="1142" y="425"/>
                  </a:lnTo>
                  <a:lnTo>
                    <a:pt x="1155" y="248"/>
                  </a:lnTo>
                  <a:lnTo>
                    <a:pt x="1168" y="287"/>
                  </a:lnTo>
                  <a:lnTo>
                    <a:pt x="1181" y="382"/>
                  </a:lnTo>
                  <a:lnTo>
                    <a:pt x="1194" y="393"/>
                  </a:lnTo>
                  <a:lnTo>
                    <a:pt x="1207" y="477"/>
                  </a:lnTo>
                  <a:lnTo>
                    <a:pt x="1220" y="415"/>
                  </a:lnTo>
                  <a:lnTo>
                    <a:pt x="1233" y="387"/>
                  </a:lnTo>
                  <a:lnTo>
                    <a:pt x="1246" y="402"/>
                  </a:lnTo>
                  <a:lnTo>
                    <a:pt x="1258" y="333"/>
                  </a:lnTo>
                  <a:lnTo>
                    <a:pt x="1271" y="362"/>
                  </a:lnTo>
                  <a:lnTo>
                    <a:pt x="1284" y="396"/>
                  </a:lnTo>
                  <a:lnTo>
                    <a:pt x="1297" y="295"/>
                  </a:lnTo>
                  <a:lnTo>
                    <a:pt x="1310" y="556"/>
                  </a:lnTo>
                  <a:lnTo>
                    <a:pt x="1323" y="234"/>
                  </a:lnTo>
                  <a:lnTo>
                    <a:pt x="1336" y="530"/>
                  </a:lnTo>
                  <a:lnTo>
                    <a:pt x="1349" y="350"/>
                  </a:lnTo>
                  <a:lnTo>
                    <a:pt x="1362" y="171"/>
                  </a:lnTo>
                  <a:lnTo>
                    <a:pt x="1375" y="345"/>
                  </a:lnTo>
                  <a:lnTo>
                    <a:pt x="1388" y="313"/>
                  </a:lnTo>
                  <a:lnTo>
                    <a:pt x="1400" y="335"/>
                  </a:lnTo>
                  <a:lnTo>
                    <a:pt x="1413" y="237"/>
                  </a:lnTo>
                  <a:lnTo>
                    <a:pt x="1426" y="285"/>
                  </a:lnTo>
                  <a:lnTo>
                    <a:pt x="1439" y="205"/>
                  </a:lnTo>
                  <a:lnTo>
                    <a:pt x="1452" y="317"/>
                  </a:lnTo>
                  <a:lnTo>
                    <a:pt x="1465" y="431"/>
                  </a:lnTo>
                  <a:lnTo>
                    <a:pt x="1478" y="171"/>
                  </a:lnTo>
                  <a:lnTo>
                    <a:pt x="1491" y="263"/>
                  </a:lnTo>
                  <a:lnTo>
                    <a:pt x="1504" y="256"/>
                  </a:lnTo>
                  <a:lnTo>
                    <a:pt x="1517" y="233"/>
                  </a:lnTo>
                  <a:lnTo>
                    <a:pt x="1530" y="194"/>
                  </a:lnTo>
                  <a:lnTo>
                    <a:pt x="1542" y="132"/>
                  </a:lnTo>
                  <a:lnTo>
                    <a:pt x="1555" y="173"/>
                  </a:lnTo>
                  <a:lnTo>
                    <a:pt x="1568" y="132"/>
                  </a:lnTo>
                  <a:lnTo>
                    <a:pt x="1581" y="154"/>
                  </a:lnTo>
                  <a:lnTo>
                    <a:pt x="1594" y="283"/>
                  </a:lnTo>
                  <a:lnTo>
                    <a:pt x="1607" y="145"/>
                  </a:lnTo>
                  <a:lnTo>
                    <a:pt x="1620" y="205"/>
                  </a:lnTo>
                  <a:lnTo>
                    <a:pt x="1633" y="156"/>
                  </a:lnTo>
                  <a:lnTo>
                    <a:pt x="1646" y="243"/>
                  </a:lnTo>
                  <a:lnTo>
                    <a:pt x="1659" y="190"/>
                  </a:lnTo>
                  <a:lnTo>
                    <a:pt x="1672" y="153"/>
                  </a:lnTo>
                  <a:lnTo>
                    <a:pt x="1684" y="171"/>
                  </a:lnTo>
                  <a:lnTo>
                    <a:pt x="1697" y="176"/>
                  </a:lnTo>
                  <a:lnTo>
                    <a:pt x="1710" y="179"/>
                  </a:lnTo>
                  <a:lnTo>
                    <a:pt x="1723" y="158"/>
                  </a:lnTo>
                  <a:lnTo>
                    <a:pt x="1736" y="198"/>
                  </a:lnTo>
                  <a:lnTo>
                    <a:pt x="1749" y="198"/>
                  </a:lnTo>
                  <a:lnTo>
                    <a:pt x="1762" y="192"/>
                  </a:lnTo>
                  <a:lnTo>
                    <a:pt x="1775" y="427"/>
                  </a:lnTo>
                  <a:lnTo>
                    <a:pt x="1788" y="426"/>
                  </a:lnTo>
                  <a:lnTo>
                    <a:pt x="1801" y="594"/>
                  </a:lnTo>
                  <a:lnTo>
                    <a:pt x="1814" y="708"/>
                  </a:lnTo>
                  <a:lnTo>
                    <a:pt x="1826" y="814"/>
                  </a:lnTo>
                  <a:lnTo>
                    <a:pt x="1839" y="707"/>
                  </a:lnTo>
                  <a:lnTo>
                    <a:pt x="1852" y="525"/>
                  </a:lnTo>
                  <a:lnTo>
                    <a:pt x="1865" y="397"/>
                  </a:lnTo>
                  <a:lnTo>
                    <a:pt x="1878" y="324"/>
                  </a:lnTo>
                  <a:lnTo>
                    <a:pt x="1891" y="244"/>
                  </a:lnTo>
                  <a:lnTo>
                    <a:pt x="1904" y="262"/>
                  </a:lnTo>
                  <a:lnTo>
                    <a:pt x="1917" y="185"/>
                  </a:lnTo>
                  <a:lnTo>
                    <a:pt x="1930" y="259"/>
                  </a:lnTo>
                  <a:lnTo>
                    <a:pt x="1943" y="293"/>
                  </a:lnTo>
                  <a:lnTo>
                    <a:pt x="1956" y="231"/>
                  </a:lnTo>
                  <a:lnTo>
                    <a:pt x="1968" y="203"/>
                  </a:lnTo>
                  <a:lnTo>
                    <a:pt x="1981" y="138"/>
                  </a:lnTo>
                  <a:lnTo>
                    <a:pt x="1994" y="171"/>
                  </a:lnTo>
                  <a:lnTo>
                    <a:pt x="2007" y="231"/>
                  </a:lnTo>
                  <a:lnTo>
                    <a:pt x="2020" y="220"/>
                  </a:lnTo>
                  <a:lnTo>
                    <a:pt x="2033" y="216"/>
                  </a:lnTo>
                  <a:lnTo>
                    <a:pt x="2046" y="120"/>
                  </a:lnTo>
                  <a:lnTo>
                    <a:pt x="2059" y="186"/>
                  </a:lnTo>
                  <a:lnTo>
                    <a:pt x="2072" y="197"/>
                  </a:lnTo>
                  <a:lnTo>
                    <a:pt x="2085" y="172"/>
                  </a:lnTo>
                  <a:lnTo>
                    <a:pt x="2098" y="182"/>
                  </a:lnTo>
                  <a:lnTo>
                    <a:pt x="2110" y="103"/>
                  </a:lnTo>
                  <a:lnTo>
                    <a:pt x="2123" y="186"/>
                  </a:lnTo>
                  <a:lnTo>
                    <a:pt x="2136" y="183"/>
                  </a:lnTo>
                  <a:lnTo>
                    <a:pt x="2149" y="169"/>
                  </a:lnTo>
                  <a:lnTo>
                    <a:pt x="2162" y="151"/>
                  </a:lnTo>
                  <a:lnTo>
                    <a:pt x="2175" y="243"/>
                  </a:lnTo>
                  <a:lnTo>
                    <a:pt x="2188" y="140"/>
                  </a:lnTo>
                  <a:lnTo>
                    <a:pt x="2201" y="211"/>
                  </a:lnTo>
                  <a:lnTo>
                    <a:pt x="2214" y="241"/>
                  </a:lnTo>
                  <a:lnTo>
                    <a:pt x="2227" y="178"/>
                  </a:lnTo>
                  <a:lnTo>
                    <a:pt x="2240" y="216"/>
                  </a:lnTo>
                  <a:lnTo>
                    <a:pt x="2252" y="213"/>
                  </a:lnTo>
                  <a:lnTo>
                    <a:pt x="2265" y="233"/>
                  </a:lnTo>
                  <a:lnTo>
                    <a:pt x="2278" y="126"/>
                  </a:lnTo>
                  <a:lnTo>
                    <a:pt x="2291" y="162"/>
                  </a:lnTo>
                  <a:lnTo>
                    <a:pt x="2304" y="177"/>
                  </a:lnTo>
                  <a:lnTo>
                    <a:pt x="2317" y="272"/>
                  </a:lnTo>
                  <a:lnTo>
                    <a:pt x="2330" y="179"/>
                  </a:lnTo>
                  <a:lnTo>
                    <a:pt x="2343" y="282"/>
                  </a:lnTo>
                  <a:lnTo>
                    <a:pt x="2356" y="254"/>
                  </a:lnTo>
                  <a:lnTo>
                    <a:pt x="2369" y="284"/>
                  </a:lnTo>
                  <a:lnTo>
                    <a:pt x="2382" y="153"/>
                  </a:lnTo>
                  <a:lnTo>
                    <a:pt x="2394" y="161"/>
                  </a:lnTo>
                  <a:lnTo>
                    <a:pt x="2407" y="32"/>
                  </a:lnTo>
                  <a:lnTo>
                    <a:pt x="2420" y="108"/>
                  </a:lnTo>
                  <a:lnTo>
                    <a:pt x="2433" y="314"/>
                  </a:lnTo>
                  <a:lnTo>
                    <a:pt x="2446" y="106"/>
                  </a:lnTo>
                  <a:lnTo>
                    <a:pt x="2459" y="186"/>
                  </a:lnTo>
                  <a:lnTo>
                    <a:pt x="2472" y="238"/>
                  </a:lnTo>
                  <a:lnTo>
                    <a:pt x="2485" y="211"/>
                  </a:lnTo>
                  <a:lnTo>
                    <a:pt x="2498" y="150"/>
                  </a:lnTo>
                  <a:lnTo>
                    <a:pt x="2511" y="108"/>
                  </a:lnTo>
                  <a:lnTo>
                    <a:pt x="2524" y="178"/>
                  </a:lnTo>
                  <a:lnTo>
                    <a:pt x="2536" y="208"/>
                  </a:lnTo>
                  <a:lnTo>
                    <a:pt x="2549" y="208"/>
                  </a:lnTo>
                  <a:lnTo>
                    <a:pt x="2562" y="200"/>
                  </a:lnTo>
                  <a:lnTo>
                    <a:pt x="2575" y="194"/>
                  </a:lnTo>
                  <a:lnTo>
                    <a:pt x="2588" y="49"/>
                  </a:lnTo>
                  <a:lnTo>
                    <a:pt x="2601" y="110"/>
                  </a:lnTo>
                  <a:lnTo>
                    <a:pt x="2614" y="127"/>
                  </a:lnTo>
                  <a:lnTo>
                    <a:pt x="2627" y="203"/>
                  </a:lnTo>
                  <a:lnTo>
                    <a:pt x="2640" y="219"/>
                  </a:lnTo>
                  <a:lnTo>
                    <a:pt x="2653" y="227"/>
                  </a:lnTo>
                  <a:lnTo>
                    <a:pt x="2666" y="157"/>
                  </a:lnTo>
                  <a:lnTo>
                    <a:pt x="2678" y="229"/>
                  </a:lnTo>
                  <a:lnTo>
                    <a:pt x="2691" y="195"/>
                  </a:lnTo>
                  <a:lnTo>
                    <a:pt x="2704" y="229"/>
                  </a:lnTo>
                  <a:lnTo>
                    <a:pt x="2717" y="203"/>
                  </a:lnTo>
                  <a:lnTo>
                    <a:pt x="2730" y="216"/>
                  </a:lnTo>
                  <a:lnTo>
                    <a:pt x="2743" y="219"/>
                  </a:lnTo>
                  <a:lnTo>
                    <a:pt x="2756" y="112"/>
                  </a:lnTo>
                  <a:lnTo>
                    <a:pt x="2769" y="181"/>
                  </a:lnTo>
                  <a:lnTo>
                    <a:pt x="2782" y="104"/>
                  </a:lnTo>
                  <a:lnTo>
                    <a:pt x="2795" y="153"/>
                  </a:lnTo>
                  <a:lnTo>
                    <a:pt x="2808" y="270"/>
                  </a:lnTo>
                  <a:lnTo>
                    <a:pt x="2820" y="49"/>
                  </a:lnTo>
                  <a:lnTo>
                    <a:pt x="2833" y="238"/>
                  </a:lnTo>
                  <a:lnTo>
                    <a:pt x="2846" y="183"/>
                  </a:lnTo>
                  <a:lnTo>
                    <a:pt x="2859" y="234"/>
                  </a:lnTo>
                  <a:lnTo>
                    <a:pt x="2872" y="254"/>
                  </a:lnTo>
                  <a:lnTo>
                    <a:pt x="2885" y="222"/>
                  </a:lnTo>
                  <a:lnTo>
                    <a:pt x="2898" y="230"/>
                  </a:lnTo>
                  <a:lnTo>
                    <a:pt x="2911" y="117"/>
                  </a:lnTo>
                  <a:lnTo>
                    <a:pt x="2924" y="202"/>
                  </a:lnTo>
                  <a:lnTo>
                    <a:pt x="2937" y="107"/>
                  </a:lnTo>
                  <a:lnTo>
                    <a:pt x="2950" y="139"/>
                  </a:lnTo>
                  <a:lnTo>
                    <a:pt x="2962" y="141"/>
                  </a:lnTo>
                  <a:lnTo>
                    <a:pt x="2975" y="100"/>
                  </a:lnTo>
                  <a:lnTo>
                    <a:pt x="2988" y="150"/>
                  </a:lnTo>
                  <a:lnTo>
                    <a:pt x="3001" y="162"/>
                  </a:lnTo>
                  <a:lnTo>
                    <a:pt x="3014" y="213"/>
                  </a:lnTo>
                  <a:lnTo>
                    <a:pt x="3027" y="149"/>
                  </a:lnTo>
                  <a:lnTo>
                    <a:pt x="3040" y="84"/>
                  </a:lnTo>
                  <a:lnTo>
                    <a:pt x="3053" y="100"/>
                  </a:lnTo>
                  <a:lnTo>
                    <a:pt x="3066" y="124"/>
                  </a:lnTo>
                  <a:lnTo>
                    <a:pt x="3079" y="135"/>
                  </a:lnTo>
                  <a:lnTo>
                    <a:pt x="3092" y="64"/>
                  </a:lnTo>
                  <a:lnTo>
                    <a:pt x="3104" y="243"/>
                  </a:lnTo>
                  <a:lnTo>
                    <a:pt x="3117" y="60"/>
                  </a:lnTo>
                  <a:lnTo>
                    <a:pt x="3130" y="260"/>
                  </a:lnTo>
                  <a:lnTo>
                    <a:pt x="3143" y="124"/>
                  </a:lnTo>
                  <a:lnTo>
                    <a:pt x="3156" y="237"/>
                  </a:lnTo>
                  <a:lnTo>
                    <a:pt x="3169" y="198"/>
                  </a:lnTo>
                  <a:lnTo>
                    <a:pt x="3182" y="233"/>
                  </a:lnTo>
                  <a:lnTo>
                    <a:pt x="3195" y="306"/>
                  </a:lnTo>
                  <a:lnTo>
                    <a:pt x="3208" y="149"/>
                  </a:lnTo>
                  <a:lnTo>
                    <a:pt x="3221" y="144"/>
                  </a:lnTo>
                  <a:lnTo>
                    <a:pt x="3234" y="176"/>
                  </a:lnTo>
                  <a:lnTo>
                    <a:pt x="3246" y="152"/>
                  </a:lnTo>
                  <a:lnTo>
                    <a:pt x="3259" y="237"/>
                  </a:lnTo>
                  <a:lnTo>
                    <a:pt x="3272" y="203"/>
                  </a:lnTo>
                  <a:lnTo>
                    <a:pt x="3285" y="47"/>
                  </a:lnTo>
                  <a:lnTo>
                    <a:pt x="3298" y="161"/>
                  </a:lnTo>
                  <a:lnTo>
                    <a:pt x="3311" y="164"/>
                  </a:lnTo>
                  <a:lnTo>
                    <a:pt x="3324" y="104"/>
                  </a:lnTo>
                  <a:lnTo>
                    <a:pt x="3337" y="267"/>
                  </a:lnTo>
                  <a:lnTo>
                    <a:pt x="3350" y="119"/>
                  </a:lnTo>
                  <a:lnTo>
                    <a:pt x="3363" y="145"/>
                  </a:lnTo>
                  <a:lnTo>
                    <a:pt x="3376" y="234"/>
                  </a:lnTo>
                  <a:lnTo>
                    <a:pt x="3388" y="113"/>
                  </a:lnTo>
                  <a:lnTo>
                    <a:pt x="3401" y="267"/>
                  </a:lnTo>
                  <a:lnTo>
                    <a:pt x="3414" y="187"/>
                  </a:lnTo>
                  <a:lnTo>
                    <a:pt x="3427" y="118"/>
                  </a:lnTo>
                  <a:lnTo>
                    <a:pt x="3440" y="157"/>
                  </a:lnTo>
                  <a:lnTo>
                    <a:pt x="3453" y="235"/>
                  </a:lnTo>
                  <a:lnTo>
                    <a:pt x="3466" y="237"/>
                  </a:lnTo>
                  <a:lnTo>
                    <a:pt x="3479" y="360"/>
                  </a:lnTo>
                  <a:lnTo>
                    <a:pt x="3492" y="179"/>
                  </a:lnTo>
                  <a:lnTo>
                    <a:pt x="3505" y="191"/>
                  </a:lnTo>
                  <a:lnTo>
                    <a:pt x="3518" y="253"/>
                  </a:lnTo>
                  <a:lnTo>
                    <a:pt x="3530" y="174"/>
                  </a:lnTo>
                  <a:lnTo>
                    <a:pt x="3543" y="91"/>
                  </a:lnTo>
                  <a:lnTo>
                    <a:pt x="3556" y="213"/>
                  </a:lnTo>
                  <a:lnTo>
                    <a:pt x="3569" y="201"/>
                  </a:lnTo>
                  <a:lnTo>
                    <a:pt x="3582" y="155"/>
                  </a:lnTo>
                  <a:lnTo>
                    <a:pt x="3595" y="183"/>
                  </a:lnTo>
                  <a:lnTo>
                    <a:pt x="3608" y="290"/>
                  </a:lnTo>
                  <a:lnTo>
                    <a:pt x="3621" y="218"/>
                  </a:lnTo>
                  <a:lnTo>
                    <a:pt x="3634" y="170"/>
                  </a:lnTo>
                  <a:lnTo>
                    <a:pt x="3647" y="236"/>
                  </a:lnTo>
                  <a:lnTo>
                    <a:pt x="3660" y="168"/>
                  </a:lnTo>
                  <a:lnTo>
                    <a:pt x="3672" y="155"/>
                  </a:lnTo>
                  <a:lnTo>
                    <a:pt x="3685" y="170"/>
                  </a:lnTo>
                  <a:lnTo>
                    <a:pt x="3698" y="204"/>
                  </a:lnTo>
                  <a:lnTo>
                    <a:pt x="3711" y="120"/>
                  </a:lnTo>
                  <a:lnTo>
                    <a:pt x="3724" y="213"/>
                  </a:lnTo>
                  <a:lnTo>
                    <a:pt x="3737" y="176"/>
                  </a:lnTo>
                  <a:lnTo>
                    <a:pt x="3750" y="152"/>
                  </a:lnTo>
                  <a:lnTo>
                    <a:pt x="3763" y="162"/>
                  </a:lnTo>
                  <a:lnTo>
                    <a:pt x="3776" y="157"/>
                  </a:lnTo>
                  <a:lnTo>
                    <a:pt x="3789" y="155"/>
                  </a:lnTo>
                  <a:lnTo>
                    <a:pt x="3801" y="144"/>
                  </a:lnTo>
                  <a:lnTo>
                    <a:pt x="3814" y="94"/>
                  </a:lnTo>
                  <a:lnTo>
                    <a:pt x="3827" y="125"/>
                  </a:lnTo>
                  <a:lnTo>
                    <a:pt x="3840" y="204"/>
                  </a:lnTo>
                  <a:lnTo>
                    <a:pt x="3853" y="267"/>
                  </a:lnTo>
                  <a:lnTo>
                    <a:pt x="3866" y="197"/>
                  </a:lnTo>
                  <a:lnTo>
                    <a:pt x="3879" y="210"/>
                  </a:lnTo>
                  <a:lnTo>
                    <a:pt x="3892" y="180"/>
                  </a:lnTo>
                  <a:lnTo>
                    <a:pt x="3905" y="130"/>
                  </a:lnTo>
                  <a:lnTo>
                    <a:pt x="3918" y="165"/>
                  </a:lnTo>
                  <a:lnTo>
                    <a:pt x="3931" y="82"/>
                  </a:lnTo>
                  <a:lnTo>
                    <a:pt x="3943" y="264"/>
                  </a:lnTo>
                  <a:lnTo>
                    <a:pt x="3956" y="159"/>
                  </a:lnTo>
                  <a:lnTo>
                    <a:pt x="3969" y="213"/>
                  </a:lnTo>
                  <a:lnTo>
                    <a:pt x="3982" y="156"/>
                  </a:lnTo>
                  <a:lnTo>
                    <a:pt x="3995" y="204"/>
                  </a:lnTo>
                  <a:lnTo>
                    <a:pt x="4008" y="219"/>
                  </a:lnTo>
                  <a:lnTo>
                    <a:pt x="4021" y="142"/>
                  </a:lnTo>
                  <a:lnTo>
                    <a:pt x="4034" y="159"/>
                  </a:lnTo>
                  <a:lnTo>
                    <a:pt x="4047" y="219"/>
                  </a:lnTo>
                  <a:lnTo>
                    <a:pt x="4060" y="149"/>
                  </a:lnTo>
                  <a:lnTo>
                    <a:pt x="4073" y="41"/>
                  </a:lnTo>
                  <a:lnTo>
                    <a:pt x="4085" y="118"/>
                  </a:lnTo>
                  <a:lnTo>
                    <a:pt x="4098" y="243"/>
                  </a:lnTo>
                  <a:lnTo>
                    <a:pt x="4111" y="151"/>
                  </a:lnTo>
                  <a:lnTo>
                    <a:pt x="4124" y="244"/>
                  </a:lnTo>
                  <a:lnTo>
                    <a:pt x="4137" y="266"/>
                  </a:lnTo>
                  <a:lnTo>
                    <a:pt x="4150" y="191"/>
                  </a:lnTo>
                  <a:lnTo>
                    <a:pt x="4163" y="214"/>
                  </a:lnTo>
                  <a:lnTo>
                    <a:pt x="4176" y="282"/>
                  </a:lnTo>
                  <a:lnTo>
                    <a:pt x="4189" y="245"/>
                  </a:lnTo>
                  <a:lnTo>
                    <a:pt x="4202" y="192"/>
                  </a:lnTo>
                  <a:lnTo>
                    <a:pt x="4215" y="261"/>
                  </a:lnTo>
                  <a:lnTo>
                    <a:pt x="4227" y="181"/>
                  </a:lnTo>
                  <a:lnTo>
                    <a:pt x="4240" y="184"/>
                  </a:lnTo>
                  <a:lnTo>
                    <a:pt x="4253" y="222"/>
                  </a:lnTo>
                  <a:lnTo>
                    <a:pt x="4266" y="180"/>
                  </a:lnTo>
                  <a:lnTo>
                    <a:pt x="4279" y="192"/>
                  </a:lnTo>
                  <a:lnTo>
                    <a:pt x="4292" y="242"/>
                  </a:lnTo>
                  <a:lnTo>
                    <a:pt x="4305" y="260"/>
                  </a:lnTo>
                  <a:lnTo>
                    <a:pt x="4318" y="128"/>
                  </a:lnTo>
                  <a:lnTo>
                    <a:pt x="4331" y="115"/>
                  </a:lnTo>
                  <a:lnTo>
                    <a:pt x="4344" y="209"/>
                  </a:lnTo>
                  <a:lnTo>
                    <a:pt x="4357" y="261"/>
                  </a:lnTo>
                  <a:lnTo>
                    <a:pt x="4369" y="240"/>
                  </a:lnTo>
                  <a:lnTo>
                    <a:pt x="4382" y="178"/>
                  </a:lnTo>
                  <a:lnTo>
                    <a:pt x="4395" y="285"/>
                  </a:lnTo>
                  <a:lnTo>
                    <a:pt x="4408" y="121"/>
                  </a:lnTo>
                  <a:lnTo>
                    <a:pt x="4421" y="228"/>
                  </a:lnTo>
                  <a:lnTo>
                    <a:pt x="4434" y="76"/>
                  </a:lnTo>
                  <a:lnTo>
                    <a:pt x="4447" y="176"/>
                  </a:lnTo>
                  <a:lnTo>
                    <a:pt x="4460" y="174"/>
                  </a:lnTo>
                  <a:lnTo>
                    <a:pt x="4473" y="137"/>
                  </a:lnTo>
                  <a:lnTo>
                    <a:pt x="4486" y="157"/>
                  </a:lnTo>
                  <a:lnTo>
                    <a:pt x="4499" y="148"/>
                  </a:lnTo>
                  <a:lnTo>
                    <a:pt x="4511" y="157"/>
                  </a:lnTo>
                  <a:lnTo>
                    <a:pt x="4524" y="146"/>
                  </a:lnTo>
                  <a:lnTo>
                    <a:pt x="4537" y="135"/>
                  </a:lnTo>
                  <a:lnTo>
                    <a:pt x="4550" y="10"/>
                  </a:lnTo>
                  <a:lnTo>
                    <a:pt x="4563" y="178"/>
                  </a:lnTo>
                  <a:lnTo>
                    <a:pt x="4576" y="161"/>
                  </a:lnTo>
                  <a:lnTo>
                    <a:pt x="4589" y="165"/>
                  </a:lnTo>
                  <a:lnTo>
                    <a:pt x="4602" y="154"/>
                  </a:lnTo>
                  <a:lnTo>
                    <a:pt x="4615" y="213"/>
                  </a:lnTo>
                  <a:lnTo>
                    <a:pt x="4628" y="183"/>
                  </a:lnTo>
                  <a:lnTo>
                    <a:pt x="4641" y="241"/>
                  </a:lnTo>
                  <a:lnTo>
                    <a:pt x="4653" y="142"/>
                  </a:lnTo>
                  <a:lnTo>
                    <a:pt x="4666" y="96"/>
                  </a:lnTo>
                  <a:lnTo>
                    <a:pt x="4679" y="257"/>
                  </a:lnTo>
                  <a:lnTo>
                    <a:pt x="4692" y="189"/>
                  </a:lnTo>
                  <a:lnTo>
                    <a:pt x="4705" y="195"/>
                  </a:lnTo>
                  <a:lnTo>
                    <a:pt x="4718" y="128"/>
                  </a:lnTo>
                  <a:lnTo>
                    <a:pt x="4731" y="92"/>
                  </a:lnTo>
                  <a:lnTo>
                    <a:pt x="4744" y="156"/>
                  </a:lnTo>
                  <a:lnTo>
                    <a:pt x="4757" y="166"/>
                  </a:lnTo>
                  <a:lnTo>
                    <a:pt x="4770" y="252"/>
                  </a:lnTo>
                  <a:lnTo>
                    <a:pt x="4783" y="203"/>
                  </a:lnTo>
                  <a:lnTo>
                    <a:pt x="4795" y="138"/>
                  </a:lnTo>
                  <a:lnTo>
                    <a:pt x="4808" y="146"/>
                  </a:lnTo>
                  <a:lnTo>
                    <a:pt x="4821" y="153"/>
                  </a:lnTo>
                  <a:lnTo>
                    <a:pt x="4834" y="270"/>
                  </a:lnTo>
                  <a:lnTo>
                    <a:pt x="4847" y="102"/>
                  </a:lnTo>
                  <a:lnTo>
                    <a:pt x="4860" y="217"/>
                  </a:lnTo>
                  <a:lnTo>
                    <a:pt x="4873" y="210"/>
                  </a:lnTo>
                  <a:lnTo>
                    <a:pt x="4886" y="135"/>
                  </a:lnTo>
                  <a:lnTo>
                    <a:pt x="4899" y="114"/>
                  </a:lnTo>
                  <a:lnTo>
                    <a:pt x="4912" y="319"/>
                  </a:lnTo>
                  <a:lnTo>
                    <a:pt x="4925" y="254"/>
                  </a:lnTo>
                  <a:lnTo>
                    <a:pt x="4937" y="451"/>
                  </a:lnTo>
                  <a:lnTo>
                    <a:pt x="4950" y="726"/>
                  </a:lnTo>
                  <a:lnTo>
                    <a:pt x="4963" y="906"/>
                  </a:lnTo>
                  <a:lnTo>
                    <a:pt x="4976" y="1771"/>
                  </a:lnTo>
                  <a:lnTo>
                    <a:pt x="4989" y="2826"/>
                  </a:lnTo>
                  <a:lnTo>
                    <a:pt x="5002" y="4035"/>
                  </a:lnTo>
                  <a:lnTo>
                    <a:pt x="5015" y="4881"/>
                  </a:lnTo>
                  <a:lnTo>
                    <a:pt x="5028" y="5759"/>
                  </a:lnTo>
                  <a:lnTo>
                    <a:pt x="5041" y="5583"/>
                  </a:lnTo>
                  <a:lnTo>
                    <a:pt x="5054" y="5005"/>
                  </a:lnTo>
                  <a:lnTo>
                    <a:pt x="5067" y="3647"/>
                  </a:lnTo>
                  <a:lnTo>
                    <a:pt x="5079" y="2911"/>
                  </a:lnTo>
                  <a:lnTo>
                    <a:pt x="5092" y="2213"/>
                  </a:lnTo>
                  <a:lnTo>
                    <a:pt x="5105" y="1508"/>
                  </a:lnTo>
                  <a:lnTo>
                    <a:pt x="5118" y="988"/>
                  </a:lnTo>
                  <a:lnTo>
                    <a:pt x="5131" y="857"/>
                  </a:lnTo>
                  <a:lnTo>
                    <a:pt x="5144" y="677"/>
                  </a:lnTo>
                  <a:lnTo>
                    <a:pt x="5157" y="768"/>
                  </a:lnTo>
                  <a:lnTo>
                    <a:pt x="5170" y="595"/>
                  </a:lnTo>
                  <a:lnTo>
                    <a:pt x="5183" y="444"/>
                  </a:lnTo>
                  <a:lnTo>
                    <a:pt x="5196" y="541"/>
                  </a:lnTo>
                  <a:lnTo>
                    <a:pt x="5209" y="440"/>
                  </a:lnTo>
                  <a:lnTo>
                    <a:pt x="5221" y="445"/>
                  </a:lnTo>
                  <a:lnTo>
                    <a:pt x="5234" y="280"/>
                  </a:lnTo>
                  <a:lnTo>
                    <a:pt x="5247" y="452"/>
                  </a:lnTo>
                  <a:lnTo>
                    <a:pt x="5260" y="286"/>
                  </a:lnTo>
                  <a:lnTo>
                    <a:pt x="5273" y="337"/>
                  </a:lnTo>
                  <a:lnTo>
                    <a:pt x="5286" y="267"/>
                  </a:lnTo>
                  <a:lnTo>
                    <a:pt x="5299" y="350"/>
                  </a:lnTo>
                  <a:lnTo>
                    <a:pt x="5312" y="554"/>
                  </a:lnTo>
                  <a:lnTo>
                    <a:pt x="5325" y="255"/>
                  </a:lnTo>
                  <a:lnTo>
                    <a:pt x="5338" y="358"/>
                  </a:lnTo>
                  <a:lnTo>
                    <a:pt x="5351" y="363"/>
                  </a:lnTo>
                  <a:lnTo>
                    <a:pt x="5363" y="331"/>
                  </a:lnTo>
                  <a:lnTo>
                    <a:pt x="5376" y="346"/>
                  </a:lnTo>
                  <a:lnTo>
                    <a:pt x="5389" y="344"/>
                  </a:lnTo>
                  <a:lnTo>
                    <a:pt x="5402" y="373"/>
                  </a:lnTo>
                  <a:lnTo>
                    <a:pt x="5415" y="356"/>
                  </a:lnTo>
                  <a:lnTo>
                    <a:pt x="5428" y="261"/>
                  </a:lnTo>
                  <a:lnTo>
                    <a:pt x="5441" y="406"/>
                  </a:lnTo>
                  <a:lnTo>
                    <a:pt x="5454" y="366"/>
                  </a:lnTo>
                  <a:lnTo>
                    <a:pt x="5467" y="268"/>
                  </a:lnTo>
                  <a:lnTo>
                    <a:pt x="5480" y="321"/>
                  </a:lnTo>
                  <a:lnTo>
                    <a:pt x="5493" y="321"/>
                  </a:lnTo>
                  <a:lnTo>
                    <a:pt x="5505" y="222"/>
                  </a:lnTo>
                  <a:lnTo>
                    <a:pt x="5518" y="268"/>
                  </a:lnTo>
                  <a:lnTo>
                    <a:pt x="5531" y="279"/>
                  </a:lnTo>
                  <a:lnTo>
                    <a:pt x="5544" y="259"/>
                  </a:lnTo>
                  <a:lnTo>
                    <a:pt x="5557" y="171"/>
                  </a:lnTo>
                  <a:lnTo>
                    <a:pt x="5570" y="245"/>
                  </a:lnTo>
                  <a:lnTo>
                    <a:pt x="5583" y="395"/>
                  </a:lnTo>
                  <a:lnTo>
                    <a:pt x="5596" y="260"/>
                  </a:lnTo>
                  <a:lnTo>
                    <a:pt x="5609" y="354"/>
                  </a:lnTo>
                  <a:lnTo>
                    <a:pt x="5622" y="294"/>
                  </a:lnTo>
                  <a:lnTo>
                    <a:pt x="5635" y="300"/>
                  </a:lnTo>
                  <a:lnTo>
                    <a:pt x="5647" y="182"/>
                  </a:lnTo>
                  <a:lnTo>
                    <a:pt x="5660" y="200"/>
                  </a:lnTo>
                  <a:lnTo>
                    <a:pt x="5673" y="346"/>
                  </a:lnTo>
                  <a:lnTo>
                    <a:pt x="5686" y="206"/>
                  </a:lnTo>
                  <a:lnTo>
                    <a:pt x="5699" y="218"/>
                  </a:lnTo>
                  <a:lnTo>
                    <a:pt x="5712" y="223"/>
                  </a:lnTo>
                  <a:lnTo>
                    <a:pt x="5725" y="308"/>
                  </a:lnTo>
                  <a:lnTo>
                    <a:pt x="5738" y="282"/>
                  </a:lnTo>
                  <a:lnTo>
                    <a:pt x="5751" y="128"/>
                  </a:lnTo>
                  <a:lnTo>
                    <a:pt x="5764" y="138"/>
                  </a:lnTo>
                  <a:lnTo>
                    <a:pt x="5777" y="210"/>
                  </a:lnTo>
                  <a:lnTo>
                    <a:pt x="5789" y="207"/>
                  </a:lnTo>
                  <a:lnTo>
                    <a:pt x="5802" y="105"/>
                  </a:lnTo>
                  <a:lnTo>
                    <a:pt x="5815" y="167"/>
                  </a:lnTo>
                  <a:lnTo>
                    <a:pt x="5828" y="235"/>
                  </a:lnTo>
                  <a:lnTo>
                    <a:pt x="5841" y="216"/>
                  </a:lnTo>
                  <a:lnTo>
                    <a:pt x="5854" y="224"/>
                  </a:lnTo>
                  <a:lnTo>
                    <a:pt x="5867" y="263"/>
                  </a:lnTo>
                  <a:lnTo>
                    <a:pt x="5880" y="184"/>
                  </a:lnTo>
                  <a:lnTo>
                    <a:pt x="5893" y="133"/>
                  </a:lnTo>
                  <a:lnTo>
                    <a:pt x="5906" y="245"/>
                  </a:lnTo>
                  <a:lnTo>
                    <a:pt x="5919" y="282"/>
                  </a:lnTo>
                  <a:lnTo>
                    <a:pt x="5931" y="313"/>
                  </a:lnTo>
                  <a:lnTo>
                    <a:pt x="5944" y="187"/>
                  </a:lnTo>
                  <a:lnTo>
                    <a:pt x="5957" y="248"/>
                  </a:lnTo>
                  <a:lnTo>
                    <a:pt x="5970" y="220"/>
                  </a:lnTo>
                  <a:lnTo>
                    <a:pt x="5983" y="254"/>
                  </a:lnTo>
                  <a:lnTo>
                    <a:pt x="5996" y="150"/>
                  </a:lnTo>
                  <a:lnTo>
                    <a:pt x="6009" y="213"/>
                  </a:lnTo>
                  <a:lnTo>
                    <a:pt x="6022" y="209"/>
                  </a:lnTo>
                  <a:lnTo>
                    <a:pt x="6035" y="156"/>
                  </a:lnTo>
                  <a:lnTo>
                    <a:pt x="6048" y="266"/>
                  </a:lnTo>
                  <a:lnTo>
                    <a:pt x="6061" y="237"/>
                  </a:lnTo>
                  <a:lnTo>
                    <a:pt x="6073" y="264"/>
                  </a:lnTo>
                  <a:lnTo>
                    <a:pt x="6086" y="327"/>
                  </a:lnTo>
                  <a:lnTo>
                    <a:pt x="6099" y="159"/>
                  </a:lnTo>
                  <a:lnTo>
                    <a:pt x="6112" y="202"/>
                  </a:lnTo>
                  <a:lnTo>
                    <a:pt x="6125" y="310"/>
                  </a:lnTo>
                  <a:lnTo>
                    <a:pt x="6138" y="141"/>
                  </a:lnTo>
                  <a:lnTo>
                    <a:pt x="6151" y="360"/>
                  </a:lnTo>
                  <a:lnTo>
                    <a:pt x="6164" y="264"/>
                  </a:lnTo>
                  <a:lnTo>
                    <a:pt x="6177" y="208"/>
                  </a:lnTo>
                  <a:lnTo>
                    <a:pt x="6190" y="219"/>
                  </a:lnTo>
                  <a:lnTo>
                    <a:pt x="6203" y="297"/>
                  </a:lnTo>
                  <a:lnTo>
                    <a:pt x="6215" y="330"/>
                  </a:lnTo>
                  <a:lnTo>
                    <a:pt x="6228" y="321"/>
                  </a:lnTo>
                  <a:lnTo>
                    <a:pt x="6241" y="127"/>
                  </a:lnTo>
                  <a:lnTo>
                    <a:pt x="6254" y="141"/>
                  </a:lnTo>
                  <a:lnTo>
                    <a:pt x="6267" y="190"/>
                  </a:lnTo>
                  <a:lnTo>
                    <a:pt x="6280" y="158"/>
                  </a:lnTo>
                  <a:lnTo>
                    <a:pt x="6293" y="133"/>
                  </a:lnTo>
                  <a:lnTo>
                    <a:pt x="6306" y="154"/>
                  </a:lnTo>
                  <a:lnTo>
                    <a:pt x="6319" y="111"/>
                  </a:lnTo>
                  <a:lnTo>
                    <a:pt x="6332" y="140"/>
                  </a:lnTo>
                  <a:lnTo>
                    <a:pt x="6345" y="244"/>
                  </a:lnTo>
                  <a:lnTo>
                    <a:pt x="6357" y="209"/>
                  </a:lnTo>
                  <a:lnTo>
                    <a:pt x="6370" y="196"/>
                  </a:lnTo>
                  <a:lnTo>
                    <a:pt x="6383" y="191"/>
                  </a:lnTo>
                  <a:lnTo>
                    <a:pt x="6396" y="242"/>
                  </a:lnTo>
                  <a:lnTo>
                    <a:pt x="6409" y="165"/>
                  </a:lnTo>
                  <a:lnTo>
                    <a:pt x="6422" y="188"/>
                  </a:lnTo>
                  <a:lnTo>
                    <a:pt x="6435" y="175"/>
                  </a:lnTo>
                  <a:lnTo>
                    <a:pt x="6448" y="250"/>
                  </a:lnTo>
                  <a:lnTo>
                    <a:pt x="6461" y="286"/>
                  </a:lnTo>
                  <a:lnTo>
                    <a:pt x="6474" y="126"/>
                  </a:lnTo>
                  <a:lnTo>
                    <a:pt x="6487" y="155"/>
                  </a:lnTo>
                  <a:lnTo>
                    <a:pt x="6499" y="130"/>
                  </a:lnTo>
                  <a:lnTo>
                    <a:pt x="6512" y="237"/>
                  </a:lnTo>
                  <a:lnTo>
                    <a:pt x="6525" y="153"/>
                  </a:lnTo>
                  <a:lnTo>
                    <a:pt x="6538" y="69"/>
                  </a:lnTo>
                  <a:lnTo>
                    <a:pt x="6551" y="198"/>
                  </a:lnTo>
                  <a:lnTo>
                    <a:pt x="6564" y="185"/>
                  </a:lnTo>
                  <a:lnTo>
                    <a:pt x="6577" y="241"/>
                  </a:lnTo>
                  <a:lnTo>
                    <a:pt x="6590" y="316"/>
                  </a:lnTo>
                  <a:lnTo>
                    <a:pt x="6603" y="142"/>
                  </a:lnTo>
                  <a:lnTo>
                    <a:pt x="6616" y="189"/>
                  </a:lnTo>
                  <a:lnTo>
                    <a:pt x="6629" y="112"/>
                  </a:lnTo>
                  <a:lnTo>
                    <a:pt x="6641" y="204"/>
                  </a:lnTo>
                  <a:lnTo>
                    <a:pt x="6654" y="257"/>
                  </a:lnTo>
                  <a:lnTo>
                    <a:pt x="6667" y="170"/>
                  </a:lnTo>
                  <a:lnTo>
                    <a:pt x="6680" y="280"/>
                  </a:lnTo>
                  <a:lnTo>
                    <a:pt x="6693" y="188"/>
                  </a:lnTo>
                  <a:lnTo>
                    <a:pt x="6706" y="222"/>
                  </a:lnTo>
                  <a:lnTo>
                    <a:pt x="6719" y="185"/>
                  </a:lnTo>
                  <a:lnTo>
                    <a:pt x="6732" y="240"/>
                  </a:lnTo>
                  <a:lnTo>
                    <a:pt x="6745" y="169"/>
                  </a:lnTo>
                  <a:lnTo>
                    <a:pt x="6758" y="262"/>
                  </a:lnTo>
                  <a:lnTo>
                    <a:pt x="6770" y="260"/>
                  </a:lnTo>
                  <a:lnTo>
                    <a:pt x="6783" y="301"/>
                  </a:lnTo>
                  <a:lnTo>
                    <a:pt x="6796" y="105"/>
                  </a:lnTo>
                  <a:lnTo>
                    <a:pt x="6809" y="118"/>
                  </a:lnTo>
                  <a:lnTo>
                    <a:pt x="6822" y="246"/>
                  </a:lnTo>
                  <a:lnTo>
                    <a:pt x="6835" y="21"/>
                  </a:lnTo>
                  <a:lnTo>
                    <a:pt x="6848" y="206"/>
                  </a:lnTo>
                  <a:lnTo>
                    <a:pt x="6861" y="73"/>
                  </a:lnTo>
                  <a:lnTo>
                    <a:pt x="6874" y="125"/>
                  </a:lnTo>
                  <a:lnTo>
                    <a:pt x="6887" y="148"/>
                  </a:lnTo>
                  <a:lnTo>
                    <a:pt x="6900" y="158"/>
                  </a:lnTo>
                  <a:lnTo>
                    <a:pt x="6912" y="152"/>
                  </a:lnTo>
                  <a:lnTo>
                    <a:pt x="6925" y="232"/>
                  </a:lnTo>
                  <a:lnTo>
                    <a:pt x="6938" y="183"/>
                  </a:lnTo>
                  <a:lnTo>
                    <a:pt x="6951" y="212"/>
                  </a:lnTo>
                  <a:lnTo>
                    <a:pt x="6964" y="256"/>
                  </a:lnTo>
                  <a:lnTo>
                    <a:pt x="6977" y="135"/>
                  </a:lnTo>
                  <a:lnTo>
                    <a:pt x="6990" y="221"/>
                  </a:lnTo>
                  <a:lnTo>
                    <a:pt x="7003" y="180"/>
                  </a:lnTo>
                  <a:lnTo>
                    <a:pt x="7016" y="193"/>
                  </a:lnTo>
                  <a:lnTo>
                    <a:pt x="7029" y="272"/>
                  </a:lnTo>
                  <a:lnTo>
                    <a:pt x="7042" y="202"/>
                  </a:lnTo>
                  <a:lnTo>
                    <a:pt x="7054" y="243"/>
                  </a:lnTo>
                  <a:lnTo>
                    <a:pt x="7067" y="101"/>
                  </a:lnTo>
                  <a:lnTo>
                    <a:pt x="7080" y="285"/>
                  </a:lnTo>
                  <a:lnTo>
                    <a:pt x="7093" y="168"/>
                  </a:lnTo>
                  <a:lnTo>
                    <a:pt x="7106" y="139"/>
                  </a:lnTo>
                  <a:lnTo>
                    <a:pt x="7119" y="197"/>
                  </a:lnTo>
                  <a:lnTo>
                    <a:pt x="7132" y="342"/>
                  </a:lnTo>
                  <a:lnTo>
                    <a:pt x="7145" y="66"/>
                  </a:lnTo>
                  <a:lnTo>
                    <a:pt x="7158" y="171"/>
                  </a:lnTo>
                  <a:lnTo>
                    <a:pt x="7171" y="40"/>
                  </a:lnTo>
                  <a:lnTo>
                    <a:pt x="7184" y="99"/>
                  </a:lnTo>
                  <a:lnTo>
                    <a:pt x="7196" y="111"/>
                  </a:lnTo>
                  <a:lnTo>
                    <a:pt x="7209" y="238"/>
                  </a:lnTo>
                  <a:lnTo>
                    <a:pt x="7222" y="96"/>
                  </a:lnTo>
                  <a:lnTo>
                    <a:pt x="7235" y="35"/>
                  </a:lnTo>
                  <a:lnTo>
                    <a:pt x="7248" y="312"/>
                  </a:lnTo>
                  <a:lnTo>
                    <a:pt x="7261" y="188"/>
                  </a:lnTo>
                  <a:lnTo>
                    <a:pt x="7274" y="170"/>
                  </a:lnTo>
                  <a:lnTo>
                    <a:pt x="7287" y="193"/>
                  </a:lnTo>
                  <a:lnTo>
                    <a:pt x="7300" y="149"/>
                  </a:lnTo>
                  <a:lnTo>
                    <a:pt x="7313" y="126"/>
                  </a:lnTo>
                  <a:lnTo>
                    <a:pt x="7326" y="261"/>
                  </a:lnTo>
                  <a:lnTo>
                    <a:pt x="7338" y="166"/>
                  </a:lnTo>
                  <a:lnTo>
                    <a:pt x="7351" y="146"/>
                  </a:lnTo>
                  <a:lnTo>
                    <a:pt x="7364" y="133"/>
                  </a:lnTo>
                  <a:lnTo>
                    <a:pt x="7377" y="55"/>
                  </a:lnTo>
                  <a:lnTo>
                    <a:pt x="7390" y="95"/>
                  </a:lnTo>
                  <a:lnTo>
                    <a:pt x="7403" y="239"/>
                  </a:lnTo>
                  <a:lnTo>
                    <a:pt x="7416" y="203"/>
                  </a:lnTo>
                  <a:lnTo>
                    <a:pt x="7429" y="171"/>
                  </a:lnTo>
                  <a:lnTo>
                    <a:pt x="7442" y="208"/>
                  </a:lnTo>
                  <a:lnTo>
                    <a:pt x="7455" y="148"/>
                  </a:lnTo>
                  <a:lnTo>
                    <a:pt x="7468" y="303"/>
                  </a:lnTo>
                  <a:lnTo>
                    <a:pt x="7480" y="162"/>
                  </a:lnTo>
                  <a:lnTo>
                    <a:pt x="7493" y="109"/>
                  </a:lnTo>
                  <a:lnTo>
                    <a:pt x="7506" y="122"/>
                  </a:lnTo>
                  <a:lnTo>
                    <a:pt x="7519" y="173"/>
                  </a:lnTo>
                  <a:lnTo>
                    <a:pt x="7532" y="210"/>
                  </a:lnTo>
                  <a:lnTo>
                    <a:pt x="7545" y="235"/>
                  </a:lnTo>
                  <a:lnTo>
                    <a:pt x="7558" y="262"/>
                  </a:lnTo>
                  <a:lnTo>
                    <a:pt x="7571" y="200"/>
                  </a:lnTo>
                  <a:lnTo>
                    <a:pt x="7584" y="141"/>
                  </a:lnTo>
                  <a:lnTo>
                    <a:pt x="7597" y="171"/>
                  </a:lnTo>
                  <a:lnTo>
                    <a:pt x="7610" y="199"/>
                  </a:lnTo>
                  <a:lnTo>
                    <a:pt x="7622" y="271"/>
                  </a:lnTo>
                  <a:lnTo>
                    <a:pt x="7635" y="218"/>
                  </a:lnTo>
                  <a:lnTo>
                    <a:pt x="7648" y="191"/>
                  </a:lnTo>
                  <a:lnTo>
                    <a:pt x="7661" y="274"/>
                  </a:lnTo>
                  <a:lnTo>
                    <a:pt x="7674" y="166"/>
                  </a:lnTo>
                  <a:lnTo>
                    <a:pt x="7687" y="254"/>
                  </a:lnTo>
                  <a:lnTo>
                    <a:pt x="7700" y="260"/>
                  </a:lnTo>
                  <a:lnTo>
                    <a:pt x="7713" y="108"/>
                  </a:lnTo>
                  <a:lnTo>
                    <a:pt x="7726" y="296"/>
                  </a:lnTo>
                  <a:lnTo>
                    <a:pt x="7739" y="177"/>
                  </a:lnTo>
                  <a:lnTo>
                    <a:pt x="7752" y="250"/>
                  </a:lnTo>
                  <a:lnTo>
                    <a:pt x="7764" y="119"/>
                  </a:lnTo>
                  <a:lnTo>
                    <a:pt x="7777" y="257"/>
                  </a:lnTo>
                  <a:lnTo>
                    <a:pt x="7790" y="112"/>
                  </a:lnTo>
                  <a:lnTo>
                    <a:pt x="7803" y="0"/>
                  </a:lnTo>
                  <a:lnTo>
                    <a:pt x="7816" y="193"/>
                  </a:lnTo>
                  <a:lnTo>
                    <a:pt x="7829" y="229"/>
                  </a:lnTo>
                  <a:lnTo>
                    <a:pt x="7842" y="166"/>
                  </a:lnTo>
                  <a:lnTo>
                    <a:pt x="7855" y="299"/>
                  </a:lnTo>
                  <a:lnTo>
                    <a:pt x="7868" y="166"/>
                  </a:lnTo>
                  <a:lnTo>
                    <a:pt x="7881" y="136"/>
                  </a:lnTo>
                  <a:lnTo>
                    <a:pt x="7894" y="172"/>
                  </a:lnTo>
                  <a:lnTo>
                    <a:pt x="7906" y="99"/>
                  </a:lnTo>
                  <a:lnTo>
                    <a:pt x="7919" y="169"/>
                  </a:lnTo>
                  <a:lnTo>
                    <a:pt x="7932" y="59"/>
                  </a:lnTo>
                  <a:lnTo>
                    <a:pt x="7945" y="170"/>
                  </a:lnTo>
                  <a:lnTo>
                    <a:pt x="7958" y="99"/>
                  </a:lnTo>
                  <a:lnTo>
                    <a:pt x="7971" y="183"/>
                  </a:lnTo>
                  <a:lnTo>
                    <a:pt x="7984" y="189"/>
                  </a:lnTo>
                  <a:lnTo>
                    <a:pt x="7997" y="221"/>
                  </a:lnTo>
                  <a:lnTo>
                    <a:pt x="8010" y="107"/>
                  </a:lnTo>
                  <a:lnTo>
                    <a:pt x="8023" y="224"/>
                  </a:lnTo>
                  <a:lnTo>
                    <a:pt x="8036" y="156"/>
                  </a:lnTo>
                  <a:lnTo>
                    <a:pt x="8048" y="228"/>
                  </a:lnTo>
                  <a:lnTo>
                    <a:pt x="8061" y="229"/>
                  </a:lnTo>
                  <a:lnTo>
                    <a:pt x="8074" y="157"/>
                  </a:lnTo>
                  <a:lnTo>
                    <a:pt x="8087" y="125"/>
                  </a:lnTo>
                  <a:lnTo>
                    <a:pt x="8100" y="149"/>
                  </a:lnTo>
                  <a:lnTo>
                    <a:pt x="8113" y="164"/>
                  </a:lnTo>
                  <a:lnTo>
                    <a:pt x="8126" y="206"/>
                  </a:lnTo>
                  <a:lnTo>
                    <a:pt x="8139" y="256"/>
                  </a:lnTo>
                  <a:lnTo>
                    <a:pt x="8152" y="188"/>
                  </a:lnTo>
                  <a:lnTo>
                    <a:pt x="8165" y="100"/>
                  </a:lnTo>
                  <a:lnTo>
                    <a:pt x="8178" y="86"/>
                  </a:lnTo>
                  <a:lnTo>
                    <a:pt x="8190" y="226"/>
                  </a:lnTo>
                  <a:lnTo>
                    <a:pt x="8203" y="255"/>
                  </a:lnTo>
                  <a:lnTo>
                    <a:pt x="8216" y="134"/>
                  </a:lnTo>
                  <a:lnTo>
                    <a:pt x="8229" y="159"/>
                  </a:lnTo>
                  <a:lnTo>
                    <a:pt x="8242" y="241"/>
                  </a:lnTo>
                  <a:lnTo>
                    <a:pt x="8255" y="228"/>
                  </a:lnTo>
                  <a:lnTo>
                    <a:pt x="8268" y="99"/>
                  </a:lnTo>
                  <a:lnTo>
                    <a:pt x="8281" y="302"/>
                  </a:lnTo>
                  <a:lnTo>
                    <a:pt x="8294" y="118"/>
                  </a:lnTo>
                  <a:lnTo>
                    <a:pt x="8307" y="269"/>
                  </a:lnTo>
                  <a:lnTo>
                    <a:pt x="8320" y="168"/>
                  </a:lnTo>
                  <a:lnTo>
                    <a:pt x="8332" y="112"/>
                  </a:lnTo>
                  <a:lnTo>
                    <a:pt x="8345" y="115"/>
                  </a:lnTo>
                  <a:lnTo>
                    <a:pt x="8358" y="234"/>
                  </a:lnTo>
                  <a:lnTo>
                    <a:pt x="8371" y="331"/>
                  </a:lnTo>
                  <a:lnTo>
                    <a:pt x="8384" y="124"/>
                  </a:lnTo>
                  <a:lnTo>
                    <a:pt x="8397" y="193"/>
                  </a:lnTo>
                  <a:lnTo>
                    <a:pt x="8410" y="254"/>
                  </a:lnTo>
                  <a:lnTo>
                    <a:pt x="8423" y="122"/>
                  </a:lnTo>
                  <a:lnTo>
                    <a:pt x="8436" y="332"/>
                  </a:lnTo>
                  <a:lnTo>
                    <a:pt x="8449" y="106"/>
                  </a:lnTo>
                  <a:lnTo>
                    <a:pt x="8462" y="204"/>
                  </a:lnTo>
                  <a:lnTo>
                    <a:pt x="8474" y="82"/>
                  </a:lnTo>
                  <a:lnTo>
                    <a:pt x="8487" y="104"/>
                  </a:lnTo>
                  <a:lnTo>
                    <a:pt x="8500" y="128"/>
                  </a:lnTo>
                  <a:lnTo>
                    <a:pt x="8513" y="154"/>
                  </a:lnTo>
                  <a:lnTo>
                    <a:pt x="8526" y="164"/>
                  </a:lnTo>
                  <a:lnTo>
                    <a:pt x="8539" y="231"/>
                  </a:lnTo>
                  <a:lnTo>
                    <a:pt x="8552" y="63"/>
                  </a:lnTo>
                  <a:lnTo>
                    <a:pt x="8565" y="156"/>
                  </a:lnTo>
                  <a:lnTo>
                    <a:pt x="8578" y="114"/>
                  </a:lnTo>
                  <a:lnTo>
                    <a:pt x="8591" y="178"/>
                  </a:lnTo>
                  <a:lnTo>
                    <a:pt x="8604" y="174"/>
                  </a:lnTo>
                  <a:lnTo>
                    <a:pt x="8616" y="250"/>
                  </a:lnTo>
                  <a:lnTo>
                    <a:pt x="8629" y="297"/>
                  </a:lnTo>
                  <a:lnTo>
                    <a:pt x="8642" y="236"/>
                  </a:lnTo>
                  <a:lnTo>
                    <a:pt x="8655" y="187"/>
                  </a:lnTo>
                  <a:lnTo>
                    <a:pt x="8668" y="235"/>
                  </a:lnTo>
                  <a:lnTo>
                    <a:pt x="8681" y="176"/>
                  </a:lnTo>
                  <a:lnTo>
                    <a:pt x="8694" y="100"/>
                  </a:lnTo>
                  <a:lnTo>
                    <a:pt x="8707" y="86"/>
                  </a:lnTo>
                  <a:lnTo>
                    <a:pt x="8720" y="155"/>
                  </a:lnTo>
                  <a:lnTo>
                    <a:pt x="8733" y="111"/>
                  </a:lnTo>
                  <a:lnTo>
                    <a:pt x="8746" y="170"/>
                  </a:lnTo>
                  <a:lnTo>
                    <a:pt x="8758" y="183"/>
                  </a:lnTo>
                  <a:lnTo>
                    <a:pt x="8771" y="172"/>
                  </a:lnTo>
                  <a:lnTo>
                    <a:pt x="8784" y="201"/>
                  </a:lnTo>
                  <a:lnTo>
                    <a:pt x="8797" y="118"/>
                  </a:lnTo>
                  <a:lnTo>
                    <a:pt x="8810" y="184"/>
                  </a:lnTo>
                  <a:lnTo>
                    <a:pt x="8823" y="135"/>
                  </a:lnTo>
                  <a:lnTo>
                    <a:pt x="8836" y="180"/>
                  </a:lnTo>
                  <a:lnTo>
                    <a:pt x="8849" y="388"/>
                  </a:lnTo>
                  <a:lnTo>
                    <a:pt x="8862" y="129"/>
                  </a:lnTo>
                  <a:lnTo>
                    <a:pt x="8875" y="184"/>
                  </a:lnTo>
                  <a:lnTo>
                    <a:pt x="8888" y="152"/>
                  </a:lnTo>
                  <a:lnTo>
                    <a:pt x="8900" y="273"/>
                  </a:lnTo>
                  <a:lnTo>
                    <a:pt x="8913" y="318"/>
                  </a:lnTo>
                  <a:lnTo>
                    <a:pt x="8926" y="129"/>
                  </a:lnTo>
                  <a:lnTo>
                    <a:pt x="8939" y="251"/>
                  </a:lnTo>
                  <a:lnTo>
                    <a:pt x="8952" y="242"/>
                  </a:lnTo>
                  <a:lnTo>
                    <a:pt x="8965" y="127"/>
                  </a:lnTo>
                  <a:lnTo>
                    <a:pt x="8978" y="120"/>
                  </a:lnTo>
                  <a:lnTo>
                    <a:pt x="8991" y="80"/>
                  </a:lnTo>
                  <a:lnTo>
                    <a:pt x="9004" y="159"/>
                  </a:lnTo>
                  <a:lnTo>
                    <a:pt x="9017" y="227"/>
                  </a:lnTo>
                  <a:lnTo>
                    <a:pt x="9030" y="225"/>
                  </a:lnTo>
                  <a:lnTo>
                    <a:pt x="9042" y="211"/>
                  </a:lnTo>
                  <a:lnTo>
                    <a:pt x="9055" y="224"/>
                  </a:lnTo>
                  <a:lnTo>
                    <a:pt x="9068" y="156"/>
                  </a:lnTo>
                  <a:lnTo>
                    <a:pt x="9081" y="133"/>
                  </a:lnTo>
                  <a:lnTo>
                    <a:pt x="9094" y="249"/>
                  </a:lnTo>
                  <a:lnTo>
                    <a:pt x="9107" y="175"/>
                  </a:lnTo>
                  <a:lnTo>
                    <a:pt x="9120" y="208"/>
                  </a:lnTo>
                  <a:lnTo>
                    <a:pt x="9133" y="200"/>
                  </a:lnTo>
                  <a:lnTo>
                    <a:pt x="9146" y="157"/>
                  </a:lnTo>
                  <a:lnTo>
                    <a:pt x="9159" y="207"/>
                  </a:lnTo>
                  <a:lnTo>
                    <a:pt x="9172" y="240"/>
                  </a:lnTo>
                  <a:lnTo>
                    <a:pt x="9184" y="151"/>
                  </a:lnTo>
                  <a:lnTo>
                    <a:pt x="9197" y="188"/>
                  </a:lnTo>
                  <a:lnTo>
                    <a:pt x="9210" y="290"/>
                  </a:lnTo>
                  <a:lnTo>
                    <a:pt x="9223" y="308"/>
                  </a:lnTo>
                  <a:lnTo>
                    <a:pt x="9236" y="185"/>
                  </a:lnTo>
                  <a:lnTo>
                    <a:pt x="9249" y="263"/>
                  </a:lnTo>
                  <a:lnTo>
                    <a:pt x="9262" y="218"/>
                  </a:lnTo>
                  <a:lnTo>
                    <a:pt x="9275" y="310"/>
                  </a:lnTo>
                  <a:lnTo>
                    <a:pt x="9288" y="180"/>
                  </a:lnTo>
                  <a:lnTo>
                    <a:pt x="9301" y="209"/>
                  </a:lnTo>
                  <a:lnTo>
                    <a:pt x="9314" y="129"/>
                  </a:lnTo>
                  <a:lnTo>
                    <a:pt x="9326" y="144"/>
                  </a:lnTo>
                  <a:lnTo>
                    <a:pt x="9339" y="275"/>
                  </a:lnTo>
                  <a:lnTo>
                    <a:pt x="9352" y="207"/>
                  </a:lnTo>
                  <a:lnTo>
                    <a:pt x="9365" y="103"/>
                  </a:lnTo>
                  <a:lnTo>
                    <a:pt x="9378" y="96"/>
                  </a:lnTo>
                  <a:lnTo>
                    <a:pt x="9391" y="95"/>
                  </a:lnTo>
                  <a:lnTo>
                    <a:pt x="9404" y="310"/>
                  </a:lnTo>
                  <a:lnTo>
                    <a:pt x="9417" y="163"/>
                  </a:lnTo>
                  <a:lnTo>
                    <a:pt x="9430" y="149"/>
                  </a:lnTo>
                  <a:lnTo>
                    <a:pt x="9443" y="230"/>
                  </a:lnTo>
                  <a:lnTo>
                    <a:pt x="9456" y="295"/>
                  </a:lnTo>
                  <a:lnTo>
                    <a:pt x="9468" y="198"/>
                  </a:lnTo>
                  <a:lnTo>
                    <a:pt x="9481" y="155"/>
                  </a:lnTo>
                  <a:lnTo>
                    <a:pt x="9494" y="222"/>
                  </a:lnTo>
                  <a:lnTo>
                    <a:pt x="9507" y="220"/>
                  </a:lnTo>
                  <a:lnTo>
                    <a:pt x="9520" y="334"/>
                  </a:lnTo>
                  <a:lnTo>
                    <a:pt x="9533" y="157"/>
                  </a:lnTo>
                  <a:lnTo>
                    <a:pt x="9546" y="177"/>
                  </a:lnTo>
                  <a:lnTo>
                    <a:pt x="9559" y="84"/>
                  </a:lnTo>
                  <a:lnTo>
                    <a:pt x="9572" y="159"/>
                  </a:lnTo>
                  <a:lnTo>
                    <a:pt x="9585" y="153"/>
                  </a:lnTo>
                  <a:lnTo>
                    <a:pt x="9598" y="102"/>
                  </a:lnTo>
                  <a:lnTo>
                    <a:pt x="9610" y="133"/>
                  </a:lnTo>
                  <a:lnTo>
                    <a:pt x="9623" y="140"/>
                  </a:lnTo>
                  <a:lnTo>
                    <a:pt x="9636" y="210"/>
                  </a:lnTo>
                  <a:lnTo>
                    <a:pt x="9649" y="153"/>
                  </a:lnTo>
                  <a:lnTo>
                    <a:pt x="9662" y="197"/>
                  </a:lnTo>
                  <a:lnTo>
                    <a:pt x="9675" y="157"/>
                  </a:lnTo>
                  <a:lnTo>
                    <a:pt x="9688" y="208"/>
                  </a:lnTo>
                  <a:lnTo>
                    <a:pt x="9701" y="135"/>
                  </a:lnTo>
                  <a:lnTo>
                    <a:pt x="9714" y="219"/>
                  </a:lnTo>
                  <a:lnTo>
                    <a:pt x="9727" y="268"/>
                  </a:lnTo>
                  <a:lnTo>
                    <a:pt x="9739" y="164"/>
                  </a:lnTo>
                  <a:lnTo>
                    <a:pt x="9752" y="238"/>
                  </a:lnTo>
                  <a:lnTo>
                    <a:pt x="9765" y="184"/>
                  </a:lnTo>
                  <a:lnTo>
                    <a:pt x="9778" y="273"/>
                  </a:lnTo>
                  <a:lnTo>
                    <a:pt x="9791" y="138"/>
                  </a:lnTo>
                  <a:lnTo>
                    <a:pt x="9804" y="142"/>
                  </a:lnTo>
                  <a:lnTo>
                    <a:pt x="9817" y="59"/>
                  </a:lnTo>
                  <a:lnTo>
                    <a:pt x="9830" y="164"/>
                  </a:lnTo>
                  <a:lnTo>
                    <a:pt x="9843" y="160"/>
                  </a:lnTo>
                  <a:lnTo>
                    <a:pt x="9856" y="147"/>
                  </a:lnTo>
                  <a:lnTo>
                    <a:pt x="9869" y="168"/>
                  </a:lnTo>
                  <a:lnTo>
                    <a:pt x="9881" y="184"/>
                  </a:lnTo>
                  <a:lnTo>
                    <a:pt x="9894" y="258"/>
                  </a:lnTo>
                  <a:lnTo>
                    <a:pt x="9907" y="167"/>
                  </a:lnTo>
                  <a:lnTo>
                    <a:pt x="9920" y="229"/>
                  </a:lnTo>
                  <a:lnTo>
                    <a:pt x="9933" y="280"/>
                  </a:lnTo>
                  <a:lnTo>
                    <a:pt x="9946" y="156"/>
                  </a:lnTo>
                  <a:lnTo>
                    <a:pt x="9959" y="179"/>
                  </a:lnTo>
                  <a:lnTo>
                    <a:pt x="9972" y="195"/>
                  </a:lnTo>
                  <a:lnTo>
                    <a:pt x="9985" y="166"/>
                  </a:lnTo>
                  <a:lnTo>
                    <a:pt x="9998" y="248"/>
                  </a:lnTo>
                  <a:lnTo>
                    <a:pt x="10011" y="150"/>
                  </a:lnTo>
                  <a:lnTo>
                    <a:pt x="10023" y="141"/>
                  </a:lnTo>
                  <a:lnTo>
                    <a:pt x="10036" y="225"/>
                  </a:lnTo>
                  <a:lnTo>
                    <a:pt x="10049" y="132"/>
                  </a:lnTo>
                  <a:lnTo>
                    <a:pt x="10062" y="184"/>
                  </a:lnTo>
                  <a:lnTo>
                    <a:pt x="10075" y="266"/>
                  </a:lnTo>
                  <a:lnTo>
                    <a:pt x="10088" y="164"/>
                  </a:lnTo>
                  <a:lnTo>
                    <a:pt x="10101" y="77"/>
                  </a:lnTo>
                  <a:lnTo>
                    <a:pt x="10114" y="229"/>
                  </a:lnTo>
                  <a:lnTo>
                    <a:pt x="10127" y="217"/>
                  </a:lnTo>
                  <a:lnTo>
                    <a:pt x="10140" y="165"/>
                  </a:lnTo>
                  <a:lnTo>
                    <a:pt x="10153" y="174"/>
                  </a:lnTo>
                  <a:lnTo>
                    <a:pt x="10165" y="91"/>
                  </a:lnTo>
                  <a:lnTo>
                    <a:pt x="10178" y="191"/>
                  </a:lnTo>
                  <a:lnTo>
                    <a:pt x="10191" y="202"/>
                  </a:lnTo>
                  <a:lnTo>
                    <a:pt x="10204" y="207"/>
                  </a:lnTo>
                  <a:lnTo>
                    <a:pt x="10217" y="121"/>
                  </a:lnTo>
                  <a:lnTo>
                    <a:pt x="10230" y="165"/>
                  </a:lnTo>
                  <a:lnTo>
                    <a:pt x="10243" y="279"/>
                  </a:lnTo>
                  <a:lnTo>
                    <a:pt x="10256" y="170"/>
                  </a:lnTo>
                  <a:lnTo>
                    <a:pt x="10269" y="92"/>
                  </a:lnTo>
                  <a:lnTo>
                    <a:pt x="10282" y="107"/>
                  </a:lnTo>
                  <a:lnTo>
                    <a:pt x="10295" y="269"/>
                  </a:lnTo>
                  <a:lnTo>
                    <a:pt x="10307" y="340"/>
                  </a:lnTo>
                  <a:lnTo>
                    <a:pt x="10320" y="102"/>
                  </a:lnTo>
                  <a:lnTo>
                    <a:pt x="10333" y="160"/>
                  </a:lnTo>
                  <a:lnTo>
                    <a:pt x="10346" y="218"/>
                  </a:lnTo>
                  <a:lnTo>
                    <a:pt x="10359" y="68"/>
                  </a:lnTo>
                  <a:lnTo>
                    <a:pt x="10372" y="204"/>
                  </a:lnTo>
                  <a:lnTo>
                    <a:pt x="10385" y="187"/>
                  </a:lnTo>
                  <a:lnTo>
                    <a:pt x="10398" y="88"/>
                  </a:lnTo>
                  <a:lnTo>
                    <a:pt x="10411" y="219"/>
                  </a:lnTo>
                  <a:lnTo>
                    <a:pt x="10424" y="224"/>
                  </a:lnTo>
                  <a:lnTo>
                    <a:pt x="10437" y="148"/>
                  </a:lnTo>
                  <a:lnTo>
                    <a:pt x="10449" y="100"/>
                  </a:lnTo>
                  <a:lnTo>
                    <a:pt x="10462" y="76"/>
                  </a:lnTo>
                  <a:lnTo>
                    <a:pt x="10475" y="263"/>
                  </a:lnTo>
                  <a:lnTo>
                    <a:pt x="10488" y="147"/>
                  </a:lnTo>
                  <a:lnTo>
                    <a:pt x="10501" y="182"/>
                  </a:lnTo>
                  <a:lnTo>
                    <a:pt x="10514" y="188"/>
                  </a:lnTo>
                  <a:lnTo>
                    <a:pt x="10527" y="78"/>
                  </a:lnTo>
                  <a:lnTo>
                    <a:pt x="10540" y="229"/>
                  </a:lnTo>
                  <a:lnTo>
                    <a:pt x="10553" y="192"/>
                  </a:lnTo>
                  <a:lnTo>
                    <a:pt x="10566" y="258"/>
                  </a:lnTo>
                  <a:lnTo>
                    <a:pt x="10579" y="134"/>
                  </a:lnTo>
                  <a:lnTo>
                    <a:pt x="10591" y="212"/>
                  </a:lnTo>
                  <a:lnTo>
                    <a:pt x="10604" y="101"/>
                  </a:lnTo>
                  <a:lnTo>
                    <a:pt x="10617" y="153"/>
                  </a:lnTo>
                  <a:lnTo>
                    <a:pt x="10630" y="271"/>
                  </a:lnTo>
                  <a:lnTo>
                    <a:pt x="10643" y="109"/>
                  </a:lnTo>
                  <a:lnTo>
                    <a:pt x="10656" y="206"/>
                  </a:lnTo>
                  <a:lnTo>
                    <a:pt x="10669" y="255"/>
                  </a:lnTo>
                  <a:lnTo>
                    <a:pt x="10682" y="171"/>
                  </a:lnTo>
                  <a:lnTo>
                    <a:pt x="10695" y="205"/>
                  </a:lnTo>
                  <a:lnTo>
                    <a:pt x="10708" y="281"/>
                  </a:lnTo>
                  <a:lnTo>
                    <a:pt x="10721" y="296"/>
                  </a:lnTo>
                  <a:lnTo>
                    <a:pt x="10733" y="232"/>
                  </a:lnTo>
                  <a:lnTo>
                    <a:pt x="10746" y="183"/>
                  </a:lnTo>
                  <a:lnTo>
                    <a:pt x="10759" y="149"/>
                  </a:lnTo>
                  <a:lnTo>
                    <a:pt x="10772" y="300"/>
                  </a:lnTo>
                  <a:lnTo>
                    <a:pt x="10785" y="154"/>
                  </a:lnTo>
                  <a:lnTo>
                    <a:pt x="10798" y="197"/>
                  </a:lnTo>
                  <a:lnTo>
                    <a:pt x="10811" y="94"/>
                  </a:lnTo>
                  <a:lnTo>
                    <a:pt x="10824" y="181"/>
                  </a:lnTo>
                  <a:lnTo>
                    <a:pt x="10837" y="149"/>
                  </a:lnTo>
                  <a:lnTo>
                    <a:pt x="10850" y="187"/>
                  </a:lnTo>
                  <a:lnTo>
                    <a:pt x="10863" y="300"/>
                  </a:lnTo>
                  <a:lnTo>
                    <a:pt x="10875" y="186"/>
                  </a:lnTo>
                  <a:lnTo>
                    <a:pt x="10888" y="244"/>
                  </a:lnTo>
                  <a:lnTo>
                    <a:pt x="10901" y="109"/>
                  </a:lnTo>
                  <a:lnTo>
                    <a:pt x="10914" y="151"/>
                  </a:lnTo>
                  <a:lnTo>
                    <a:pt x="10927" y="93"/>
                  </a:lnTo>
                  <a:lnTo>
                    <a:pt x="10940" y="138"/>
                  </a:lnTo>
                  <a:lnTo>
                    <a:pt x="10953" y="170"/>
                  </a:lnTo>
                  <a:lnTo>
                    <a:pt x="10966" y="222"/>
                  </a:lnTo>
                  <a:lnTo>
                    <a:pt x="10979" y="223"/>
                  </a:lnTo>
                  <a:lnTo>
                    <a:pt x="10992" y="155"/>
                  </a:lnTo>
                  <a:lnTo>
                    <a:pt x="11005" y="194"/>
                  </a:lnTo>
                  <a:lnTo>
                    <a:pt x="11017" y="315"/>
                  </a:lnTo>
                  <a:lnTo>
                    <a:pt x="11030" y="234"/>
                  </a:lnTo>
                  <a:lnTo>
                    <a:pt x="11043" y="231"/>
                  </a:lnTo>
                  <a:lnTo>
                    <a:pt x="11056" y="195"/>
                  </a:lnTo>
                  <a:lnTo>
                    <a:pt x="11069" y="176"/>
                  </a:lnTo>
                  <a:lnTo>
                    <a:pt x="11082" y="225"/>
                  </a:lnTo>
                  <a:lnTo>
                    <a:pt x="11095" y="203"/>
                  </a:lnTo>
                  <a:lnTo>
                    <a:pt x="11108" y="163"/>
                  </a:lnTo>
                  <a:lnTo>
                    <a:pt x="11121" y="303"/>
                  </a:lnTo>
                  <a:lnTo>
                    <a:pt x="11134" y="283"/>
                  </a:lnTo>
                  <a:lnTo>
                    <a:pt x="11147" y="261"/>
                  </a:lnTo>
                  <a:lnTo>
                    <a:pt x="11159" y="165"/>
                  </a:lnTo>
                  <a:lnTo>
                    <a:pt x="11172" y="233"/>
                  </a:lnTo>
                  <a:lnTo>
                    <a:pt x="11185" y="239"/>
                  </a:lnTo>
                  <a:lnTo>
                    <a:pt x="11198" y="79"/>
                  </a:lnTo>
                  <a:lnTo>
                    <a:pt x="11211" y="208"/>
                  </a:lnTo>
                  <a:lnTo>
                    <a:pt x="11224" y="313"/>
                  </a:lnTo>
                  <a:lnTo>
                    <a:pt x="11237" y="173"/>
                  </a:lnTo>
                  <a:lnTo>
                    <a:pt x="11250" y="136"/>
                  </a:lnTo>
                  <a:lnTo>
                    <a:pt x="11263" y="236"/>
                  </a:lnTo>
                  <a:lnTo>
                    <a:pt x="11276" y="153"/>
                  </a:lnTo>
                  <a:lnTo>
                    <a:pt x="11289" y="161"/>
                  </a:lnTo>
                  <a:lnTo>
                    <a:pt x="11301" y="159"/>
                  </a:lnTo>
                  <a:lnTo>
                    <a:pt x="11314" y="122"/>
                  </a:lnTo>
                  <a:lnTo>
                    <a:pt x="11327" y="208"/>
                  </a:lnTo>
                  <a:lnTo>
                    <a:pt x="11340" y="123"/>
                  </a:lnTo>
                  <a:lnTo>
                    <a:pt x="11353" y="206"/>
                  </a:lnTo>
                  <a:lnTo>
                    <a:pt x="11366" y="161"/>
                  </a:lnTo>
                  <a:lnTo>
                    <a:pt x="11379" y="181"/>
                  </a:lnTo>
                  <a:lnTo>
                    <a:pt x="11392" y="63"/>
                  </a:lnTo>
                  <a:lnTo>
                    <a:pt x="11405" y="178"/>
                  </a:lnTo>
                  <a:lnTo>
                    <a:pt x="11418" y="287"/>
                  </a:lnTo>
                  <a:lnTo>
                    <a:pt x="11431" y="159"/>
                  </a:lnTo>
                  <a:lnTo>
                    <a:pt x="11443" y="168"/>
                  </a:lnTo>
                  <a:lnTo>
                    <a:pt x="11456" y="93"/>
                  </a:lnTo>
                  <a:lnTo>
                    <a:pt x="11469" y="173"/>
                  </a:lnTo>
                  <a:lnTo>
                    <a:pt x="11482" y="83"/>
                  </a:lnTo>
                  <a:lnTo>
                    <a:pt x="11495" y="172"/>
                  </a:lnTo>
                  <a:lnTo>
                    <a:pt x="11508" y="233"/>
                  </a:lnTo>
                  <a:lnTo>
                    <a:pt x="11521" y="131"/>
                  </a:lnTo>
                  <a:lnTo>
                    <a:pt x="11534" y="149"/>
                  </a:lnTo>
                  <a:lnTo>
                    <a:pt x="11547" y="268"/>
                  </a:lnTo>
                  <a:lnTo>
                    <a:pt x="11560" y="184"/>
                  </a:lnTo>
                  <a:lnTo>
                    <a:pt x="11573" y="180"/>
                  </a:lnTo>
                  <a:lnTo>
                    <a:pt x="11585" y="124"/>
                  </a:lnTo>
                  <a:lnTo>
                    <a:pt x="11598" y="62"/>
                  </a:lnTo>
                  <a:lnTo>
                    <a:pt x="11611" y="178"/>
                  </a:lnTo>
                  <a:lnTo>
                    <a:pt x="11624" y="170"/>
                  </a:lnTo>
                  <a:lnTo>
                    <a:pt x="11637" y="221"/>
                  </a:lnTo>
                  <a:lnTo>
                    <a:pt x="11650" y="123"/>
                  </a:lnTo>
                  <a:lnTo>
                    <a:pt x="11663" y="114"/>
                  </a:lnTo>
                  <a:lnTo>
                    <a:pt x="11676" y="190"/>
                  </a:lnTo>
                  <a:lnTo>
                    <a:pt x="11689" y="162"/>
                  </a:lnTo>
                  <a:lnTo>
                    <a:pt x="11702" y="141"/>
                  </a:lnTo>
                  <a:lnTo>
                    <a:pt x="11715" y="125"/>
                  </a:lnTo>
                  <a:lnTo>
                    <a:pt x="11727" y="111"/>
                  </a:lnTo>
                  <a:lnTo>
                    <a:pt x="11740" y="173"/>
                  </a:lnTo>
                  <a:lnTo>
                    <a:pt x="11753" y="161"/>
                  </a:lnTo>
                  <a:lnTo>
                    <a:pt x="11766" y="154"/>
                  </a:lnTo>
                  <a:lnTo>
                    <a:pt x="11779" y="137"/>
                  </a:lnTo>
                  <a:lnTo>
                    <a:pt x="11792" y="288"/>
                  </a:lnTo>
                  <a:lnTo>
                    <a:pt x="11805" y="77"/>
                  </a:lnTo>
                  <a:lnTo>
                    <a:pt x="11818" y="197"/>
                  </a:lnTo>
                  <a:lnTo>
                    <a:pt x="11831" y="116"/>
                  </a:lnTo>
                  <a:lnTo>
                    <a:pt x="11844" y="180"/>
                  </a:lnTo>
                  <a:lnTo>
                    <a:pt x="11857" y="317"/>
                  </a:lnTo>
                  <a:lnTo>
                    <a:pt x="11869" y="336"/>
                  </a:lnTo>
                  <a:lnTo>
                    <a:pt x="11882" y="168"/>
                  </a:lnTo>
                  <a:lnTo>
                    <a:pt x="11895" y="168"/>
                  </a:lnTo>
                  <a:lnTo>
                    <a:pt x="11908" y="202"/>
                  </a:lnTo>
                  <a:lnTo>
                    <a:pt x="11921" y="218"/>
                  </a:lnTo>
                  <a:lnTo>
                    <a:pt x="11934" y="242"/>
                  </a:lnTo>
                  <a:lnTo>
                    <a:pt x="11945" y="179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014" name="Group 6"/>
          <p:cNvGrpSpPr>
            <a:grpSpLocks noChangeAspect="1"/>
          </p:cNvGrpSpPr>
          <p:nvPr/>
        </p:nvGrpSpPr>
        <p:grpSpPr bwMode="auto">
          <a:xfrm>
            <a:off x="611188" y="765175"/>
            <a:ext cx="7829550" cy="4851401"/>
            <a:chOff x="385" y="482"/>
            <a:chExt cx="4932" cy="3056"/>
          </a:xfrm>
        </p:grpSpPr>
        <p:sp>
          <p:nvSpPr>
            <p:cNvPr id="43013" name="AutoShape 5"/>
            <p:cNvSpPr>
              <a:spLocks noChangeAspect="1" noChangeArrowheads="1" noTextEdit="1"/>
            </p:cNvSpPr>
            <p:nvPr/>
          </p:nvSpPr>
          <p:spPr bwMode="auto">
            <a:xfrm>
              <a:off x="385" y="482"/>
              <a:ext cx="4854" cy="30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43215" name="Group 207"/>
            <p:cNvGrpSpPr>
              <a:grpSpLocks/>
            </p:cNvGrpSpPr>
            <p:nvPr/>
          </p:nvGrpSpPr>
          <p:grpSpPr bwMode="auto">
            <a:xfrm>
              <a:off x="877" y="790"/>
              <a:ext cx="4255" cy="2633"/>
              <a:chOff x="877" y="790"/>
              <a:chExt cx="4255" cy="2633"/>
            </a:xfrm>
          </p:grpSpPr>
          <p:sp>
            <p:nvSpPr>
              <p:cNvPr id="43015" name="Line 7"/>
              <p:cNvSpPr>
                <a:spLocks noChangeShapeType="1"/>
              </p:cNvSpPr>
              <p:nvPr/>
            </p:nvSpPr>
            <p:spPr bwMode="auto">
              <a:xfrm>
                <a:off x="1083" y="3290"/>
                <a:ext cx="4049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016" name="Line 8"/>
              <p:cNvSpPr>
                <a:spLocks noChangeShapeType="1"/>
              </p:cNvSpPr>
              <p:nvPr/>
            </p:nvSpPr>
            <p:spPr bwMode="auto">
              <a:xfrm flipV="1">
                <a:off x="1119" y="3290"/>
                <a:ext cx="1" cy="1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017" name="Line 9"/>
              <p:cNvSpPr>
                <a:spLocks noChangeShapeType="1"/>
              </p:cNvSpPr>
              <p:nvPr/>
            </p:nvSpPr>
            <p:spPr bwMode="auto">
              <a:xfrm flipV="1">
                <a:off x="1201" y="3290"/>
                <a:ext cx="1" cy="1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018" name="Line 10"/>
              <p:cNvSpPr>
                <a:spLocks noChangeShapeType="1"/>
              </p:cNvSpPr>
              <p:nvPr/>
            </p:nvSpPr>
            <p:spPr bwMode="auto">
              <a:xfrm flipV="1">
                <a:off x="1283" y="3290"/>
                <a:ext cx="1" cy="1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019" name="Line 11"/>
              <p:cNvSpPr>
                <a:spLocks noChangeShapeType="1"/>
              </p:cNvSpPr>
              <p:nvPr/>
            </p:nvSpPr>
            <p:spPr bwMode="auto">
              <a:xfrm flipV="1">
                <a:off x="1365" y="3290"/>
                <a:ext cx="1" cy="1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020" name="Line 12"/>
              <p:cNvSpPr>
                <a:spLocks noChangeShapeType="1"/>
              </p:cNvSpPr>
              <p:nvPr/>
            </p:nvSpPr>
            <p:spPr bwMode="auto">
              <a:xfrm flipV="1">
                <a:off x="1447" y="3290"/>
                <a:ext cx="1" cy="1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021" name="Line 13"/>
              <p:cNvSpPr>
                <a:spLocks noChangeShapeType="1"/>
              </p:cNvSpPr>
              <p:nvPr/>
            </p:nvSpPr>
            <p:spPr bwMode="auto">
              <a:xfrm flipV="1">
                <a:off x="1529" y="3290"/>
                <a:ext cx="1" cy="1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022" name="Line 14"/>
              <p:cNvSpPr>
                <a:spLocks noChangeShapeType="1"/>
              </p:cNvSpPr>
              <p:nvPr/>
            </p:nvSpPr>
            <p:spPr bwMode="auto">
              <a:xfrm flipV="1">
                <a:off x="1611" y="3290"/>
                <a:ext cx="1" cy="1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023" name="Line 15"/>
              <p:cNvSpPr>
                <a:spLocks noChangeShapeType="1"/>
              </p:cNvSpPr>
              <p:nvPr/>
            </p:nvSpPr>
            <p:spPr bwMode="auto">
              <a:xfrm flipV="1">
                <a:off x="1693" y="3290"/>
                <a:ext cx="1" cy="1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024" name="Line 16"/>
              <p:cNvSpPr>
                <a:spLocks noChangeShapeType="1"/>
              </p:cNvSpPr>
              <p:nvPr/>
            </p:nvSpPr>
            <p:spPr bwMode="auto">
              <a:xfrm flipV="1">
                <a:off x="1775" y="3290"/>
                <a:ext cx="1" cy="1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025" name="Line 17"/>
              <p:cNvSpPr>
                <a:spLocks noChangeShapeType="1"/>
              </p:cNvSpPr>
              <p:nvPr/>
            </p:nvSpPr>
            <p:spPr bwMode="auto">
              <a:xfrm flipV="1">
                <a:off x="1857" y="3290"/>
                <a:ext cx="1" cy="1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026" name="Line 18"/>
              <p:cNvSpPr>
                <a:spLocks noChangeShapeType="1"/>
              </p:cNvSpPr>
              <p:nvPr/>
            </p:nvSpPr>
            <p:spPr bwMode="auto">
              <a:xfrm flipV="1">
                <a:off x="1939" y="3290"/>
                <a:ext cx="1" cy="1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027" name="Line 19"/>
              <p:cNvSpPr>
                <a:spLocks noChangeShapeType="1"/>
              </p:cNvSpPr>
              <p:nvPr/>
            </p:nvSpPr>
            <p:spPr bwMode="auto">
              <a:xfrm flipV="1">
                <a:off x="2021" y="3290"/>
                <a:ext cx="1" cy="1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028" name="Line 20"/>
              <p:cNvSpPr>
                <a:spLocks noChangeShapeType="1"/>
              </p:cNvSpPr>
              <p:nvPr/>
            </p:nvSpPr>
            <p:spPr bwMode="auto">
              <a:xfrm flipV="1">
                <a:off x="2103" y="3290"/>
                <a:ext cx="1" cy="1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029" name="Line 21"/>
              <p:cNvSpPr>
                <a:spLocks noChangeShapeType="1"/>
              </p:cNvSpPr>
              <p:nvPr/>
            </p:nvSpPr>
            <p:spPr bwMode="auto">
              <a:xfrm flipV="1">
                <a:off x="2185" y="3290"/>
                <a:ext cx="1" cy="1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030" name="Line 22"/>
              <p:cNvSpPr>
                <a:spLocks noChangeShapeType="1"/>
              </p:cNvSpPr>
              <p:nvPr/>
            </p:nvSpPr>
            <p:spPr bwMode="auto">
              <a:xfrm flipV="1">
                <a:off x="2267" y="3290"/>
                <a:ext cx="1" cy="1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031" name="Line 23"/>
              <p:cNvSpPr>
                <a:spLocks noChangeShapeType="1"/>
              </p:cNvSpPr>
              <p:nvPr/>
            </p:nvSpPr>
            <p:spPr bwMode="auto">
              <a:xfrm flipV="1">
                <a:off x="2349" y="3290"/>
                <a:ext cx="1" cy="1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032" name="Line 24"/>
              <p:cNvSpPr>
                <a:spLocks noChangeShapeType="1"/>
              </p:cNvSpPr>
              <p:nvPr/>
            </p:nvSpPr>
            <p:spPr bwMode="auto">
              <a:xfrm flipV="1">
                <a:off x="2431" y="3290"/>
                <a:ext cx="1" cy="1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033" name="Line 25"/>
              <p:cNvSpPr>
                <a:spLocks noChangeShapeType="1"/>
              </p:cNvSpPr>
              <p:nvPr/>
            </p:nvSpPr>
            <p:spPr bwMode="auto">
              <a:xfrm flipV="1">
                <a:off x="2513" y="3290"/>
                <a:ext cx="1" cy="1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034" name="Line 26"/>
              <p:cNvSpPr>
                <a:spLocks noChangeShapeType="1"/>
              </p:cNvSpPr>
              <p:nvPr/>
            </p:nvSpPr>
            <p:spPr bwMode="auto">
              <a:xfrm flipV="1">
                <a:off x="2595" y="3290"/>
                <a:ext cx="1" cy="1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035" name="Line 27"/>
              <p:cNvSpPr>
                <a:spLocks noChangeShapeType="1"/>
              </p:cNvSpPr>
              <p:nvPr/>
            </p:nvSpPr>
            <p:spPr bwMode="auto">
              <a:xfrm flipV="1">
                <a:off x="2677" y="3290"/>
                <a:ext cx="1" cy="1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036" name="Line 28"/>
              <p:cNvSpPr>
                <a:spLocks noChangeShapeType="1"/>
              </p:cNvSpPr>
              <p:nvPr/>
            </p:nvSpPr>
            <p:spPr bwMode="auto">
              <a:xfrm flipV="1">
                <a:off x="2759" y="3290"/>
                <a:ext cx="1" cy="1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037" name="Line 29"/>
              <p:cNvSpPr>
                <a:spLocks noChangeShapeType="1"/>
              </p:cNvSpPr>
              <p:nvPr/>
            </p:nvSpPr>
            <p:spPr bwMode="auto">
              <a:xfrm flipV="1">
                <a:off x="2841" y="3290"/>
                <a:ext cx="1" cy="1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038" name="Line 30"/>
              <p:cNvSpPr>
                <a:spLocks noChangeShapeType="1"/>
              </p:cNvSpPr>
              <p:nvPr/>
            </p:nvSpPr>
            <p:spPr bwMode="auto">
              <a:xfrm flipV="1">
                <a:off x="2923" y="3290"/>
                <a:ext cx="1" cy="1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039" name="Line 31"/>
              <p:cNvSpPr>
                <a:spLocks noChangeShapeType="1"/>
              </p:cNvSpPr>
              <p:nvPr/>
            </p:nvSpPr>
            <p:spPr bwMode="auto">
              <a:xfrm flipV="1">
                <a:off x="3005" y="3290"/>
                <a:ext cx="1" cy="1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040" name="Line 32"/>
              <p:cNvSpPr>
                <a:spLocks noChangeShapeType="1"/>
              </p:cNvSpPr>
              <p:nvPr/>
            </p:nvSpPr>
            <p:spPr bwMode="auto">
              <a:xfrm flipV="1">
                <a:off x="3087" y="3290"/>
                <a:ext cx="1" cy="1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041" name="Line 33"/>
              <p:cNvSpPr>
                <a:spLocks noChangeShapeType="1"/>
              </p:cNvSpPr>
              <p:nvPr/>
            </p:nvSpPr>
            <p:spPr bwMode="auto">
              <a:xfrm flipV="1">
                <a:off x="3169" y="3290"/>
                <a:ext cx="1" cy="1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042" name="Line 34"/>
              <p:cNvSpPr>
                <a:spLocks noChangeShapeType="1"/>
              </p:cNvSpPr>
              <p:nvPr/>
            </p:nvSpPr>
            <p:spPr bwMode="auto">
              <a:xfrm flipV="1">
                <a:off x="3251" y="3290"/>
                <a:ext cx="1" cy="1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043" name="Line 35"/>
              <p:cNvSpPr>
                <a:spLocks noChangeShapeType="1"/>
              </p:cNvSpPr>
              <p:nvPr/>
            </p:nvSpPr>
            <p:spPr bwMode="auto">
              <a:xfrm flipV="1">
                <a:off x="3333" y="3290"/>
                <a:ext cx="1" cy="1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044" name="Line 36"/>
              <p:cNvSpPr>
                <a:spLocks noChangeShapeType="1"/>
              </p:cNvSpPr>
              <p:nvPr/>
            </p:nvSpPr>
            <p:spPr bwMode="auto">
              <a:xfrm flipV="1">
                <a:off x="3415" y="3290"/>
                <a:ext cx="1" cy="1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045" name="Line 37"/>
              <p:cNvSpPr>
                <a:spLocks noChangeShapeType="1"/>
              </p:cNvSpPr>
              <p:nvPr/>
            </p:nvSpPr>
            <p:spPr bwMode="auto">
              <a:xfrm flipV="1">
                <a:off x="3497" y="3290"/>
                <a:ext cx="1" cy="1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046" name="Line 38"/>
              <p:cNvSpPr>
                <a:spLocks noChangeShapeType="1"/>
              </p:cNvSpPr>
              <p:nvPr/>
            </p:nvSpPr>
            <p:spPr bwMode="auto">
              <a:xfrm flipV="1">
                <a:off x="3579" y="3290"/>
                <a:ext cx="1" cy="1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047" name="Line 39"/>
              <p:cNvSpPr>
                <a:spLocks noChangeShapeType="1"/>
              </p:cNvSpPr>
              <p:nvPr/>
            </p:nvSpPr>
            <p:spPr bwMode="auto">
              <a:xfrm flipV="1">
                <a:off x="3661" y="3290"/>
                <a:ext cx="1" cy="1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048" name="Line 40"/>
              <p:cNvSpPr>
                <a:spLocks noChangeShapeType="1"/>
              </p:cNvSpPr>
              <p:nvPr/>
            </p:nvSpPr>
            <p:spPr bwMode="auto">
              <a:xfrm flipV="1">
                <a:off x="3743" y="3290"/>
                <a:ext cx="1" cy="1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049" name="Line 41"/>
              <p:cNvSpPr>
                <a:spLocks noChangeShapeType="1"/>
              </p:cNvSpPr>
              <p:nvPr/>
            </p:nvSpPr>
            <p:spPr bwMode="auto">
              <a:xfrm flipV="1">
                <a:off x="3825" y="3290"/>
                <a:ext cx="1" cy="1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050" name="Line 42"/>
              <p:cNvSpPr>
                <a:spLocks noChangeShapeType="1"/>
              </p:cNvSpPr>
              <p:nvPr/>
            </p:nvSpPr>
            <p:spPr bwMode="auto">
              <a:xfrm flipV="1">
                <a:off x="3907" y="3290"/>
                <a:ext cx="1" cy="1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051" name="Line 43"/>
              <p:cNvSpPr>
                <a:spLocks noChangeShapeType="1"/>
              </p:cNvSpPr>
              <p:nvPr/>
            </p:nvSpPr>
            <p:spPr bwMode="auto">
              <a:xfrm flipV="1">
                <a:off x="3989" y="3290"/>
                <a:ext cx="1" cy="1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052" name="Line 44"/>
              <p:cNvSpPr>
                <a:spLocks noChangeShapeType="1"/>
              </p:cNvSpPr>
              <p:nvPr/>
            </p:nvSpPr>
            <p:spPr bwMode="auto">
              <a:xfrm flipV="1">
                <a:off x="4071" y="3290"/>
                <a:ext cx="1" cy="1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053" name="Line 45"/>
              <p:cNvSpPr>
                <a:spLocks noChangeShapeType="1"/>
              </p:cNvSpPr>
              <p:nvPr/>
            </p:nvSpPr>
            <p:spPr bwMode="auto">
              <a:xfrm flipV="1">
                <a:off x="4153" y="3290"/>
                <a:ext cx="1" cy="1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054" name="Line 46"/>
              <p:cNvSpPr>
                <a:spLocks noChangeShapeType="1"/>
              </p:cNvSpPr>
              <p:nvPr/>
            </p:nvSpPr>
            <p:spPr bwMode="auto">
              <a:xfrm flipV="1">
                <a:off x="4235" y="3290"/>
                <a:ext cx="1" cy="1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055" name="Line 47"/>
              <p:cNvSpPr>
                <a:spLocks noChangeShapeType="1"/>
              </p:cNvSpPr>
              <p:nvPr/>
            </p:nvSpPr>
            <p:spPr bwMode="auto">
              <a:xfrm flipV="1">
                <a:off x="4317" y="3290"/>
                <a:ext cx="1" cy="1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056" name="Line 48"/>
              <p:cNvSpPr>
                <a:spLocks noChangeShapeType="1"/>
              </p:cNvSpPr>
              <p:nvPr/>
            </p:nvSpPr>
            <p:spPr bwMode="auto">
              <a:xfrm flipV="1">
                <a:off x="4399" y="3290"/>
                <a:ext cx="1" cy="1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057" name="Line 49"/>
              <p:cNvSpPr>
                <a:spLocks noChangeShapeType="1"/>
              </p:cNvSpPr>
              <p:nvPr/>
            </p:nvSpPr>
            <p:spPr bwMode="auto">
              <a:xfrm flipV="1">
                <a:off x="4481" y="3290"/>
                <a:ext cx="1" cy="1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058" name="Line 50"/>
              <p:cNvSpPr>
                <a:spLocks noChangeShapeType="1"/>
              </p:cNvSpPr>
              <p:nvPr/>
            </p:nvSpPr>
            <p:spPr bwMode="auto">
              <a:xfrm flipV="1">
                <a:off x="4563" y="3290"/>
                <a:ext cx="1" cy="1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059" name="Line 51"/>
              <p:cNvSpPr>
                <a:spLocks noChangeShapeType="1"/>
              </p:cNvSpPr>
              <p:nvPr/>
            </p:nvSpPr>
            <p:spPr bwMode="auto">
              <a:xfrm flipV="1">
                <a:off x="4645" y="3290"/>
                <a:ext cx="1" cy="1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060" name="Line 52"/>
              <p:cNvSpPr>
                <a:spLocks noChangeShapeType="1"/>
              </p:cNvSpPr>
              <p:nvPr/>
            </p:nvSpPr>
            <p:spPr bwMode="auto">
              <a:xfrm flipV="1">
                <a:off x="4727" y="3290"/>
                <a:ext cx="1" cy="1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061" name="Line 53"/>
              <p:cNvSpPr>
                <a:spLocks noChangeShapeType="1"/>
              </p:cNvSpPr>
              <p:nvPr/>
            </p:nvSpPr>
            <p:spPr bwMode="auto">
              <a:xfrm flipV="1">
                <a:off x="4809" y="3290"/>
                <a:ext cx="1" cy="1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062" name="Line 54"/>
              <p:cNvSpPr>
                <a:spLocks noChangeShapeType="1"/>
              </p:cNvSpPr>
              <p:nvPr/>
            </p:nvSpPr>
            <p:spPr bwMode="auto">
              <a:xfrm flipV="1">
                <a:off x="4891" y="3290"/>
                <a:ext cx="1" cy="1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063" name="Line 55"/>
              <p:cNvSpPr>
                <a:spLocks noChangeShapeType="1"/>
              </p:cNvSpPr>
              <p:nvPr/>
            </p:nvSpPr>
            <p:spPr bwMode="auto">
              <a:xfrm flipV="1">
                <a:off x="4973" y="3290"/>
                <a:ext cx="1" cy="1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064" name="Line 56"/>
              <p:cNvSpPr>
                <a:spLocks noChangeShapeType="1"/>
              </p:cNvSpPr>
              <p:nvPr/>
            </p:nvSpPr>
            <p:spPr bwMode="auto">
              <a:xfrm flipV="1">
                <a:off x="5055" y="3290"/>
                <a:ext cx="1" cy="1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065" name="Rectangle 57"/>
              <p:cNvSpPr>
                <a:spLocks noChangeArrowheads="1"/>
              </p:cNvSpPr>
              <p:nvPr/>
            </p:nvSpPr>
            <p:spPr bwMode="auto">
              <a:xfrm>
                <a:off x="1230" y="3328"/>
                <a:ext cx="106" cy="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MS Sans Serif"/>
                    <a:cs typeface="Arial" pitchFamily="34" charset="0"/>
                  </a:rPr>
                  <a:t>50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3066" name="Rectangle 58"/>
              <p:cNvSpPr>
                <a:spLocks noChangeArrowheads="1"/>
              </p:cNvSpPr>
              <p:nvPr/>
            </p:nvSpPr>
            <p:spPr bwMode="auto">
              <a:xfrm>
                <a:off x="1624" y="3328"/>
                <a:ext cx="138" cy="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MS Sans Serif"/>
                    <a:cs typeface="Arial" pitchFamily="34" charset="0"/>
                  </a:rPr>
                  <a:t>100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3067" name="Rectangle 59"/>
              <p:cNvSpPr>
                <a:spLocks noChangeArrowheads="1"/>
              </p:cNvSpPr>
              <p:nvPr/>
            </p:nvSpPr>
            <p:spPr bwMode="auto">
              <a:xfrm>
                <a:off x="2034" y="3328"/>
                <a:ext cx="138" cy="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MS Sans Serif"/>
                    <a:cs typeface="Arial" pitchFamily="34" charset="0"/>
                  </a:rPr>
                  <a:t>150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3068" name="Rectangle 60"/>
              <p:cNvSpPr>
                <a:spLocks noChangeArrowheads="1"/>
              </p:cNvSpPr>
              <p:nvPr/>
            </p:nvSpPr>
            <p:spPr bwMode="auto">
              <a:xfrm>
                <a:off x="2442" y="3328"/>
                <a:ext cx="142" cy="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MS Sans Serif"/>
                    <a:cs typeface="Arial" pitchFamily="34" charset="0"/>
                  </a:rPr>
                  <a:t>200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3069" name="Rectangle 61"/>
              <p:cNvSpPr>
                <a:spLocks noChangeArrowheads="1"/>
              </p:cNvSpPr>
              <p:nvPr/>
            </p:nvSpPr>
            <p:spPr bwMode="auto">
              <a:xfrm>
                <a:off x="2852" y="3328"/>
                <a:ext cx="142" cy="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MS Sans Serif"/>
                    <a:cs typeface="Arial" pitchFamily="34" charset="0"/>
                  </a:rPr>
                  <a:t>250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3070" name="Rectangle 62"/>
              <p:cNvSpPr>
                <a:spLocks noChangeArrowheads="1"/>
              </p:cNvSpPr>
              <p:nvPr/>
            </p:nvSpPr>
            <p:spPr bwMode="auto">
              <a:xfrm>
                <a:off x="3262" y="3328"/>
                <a:ext cx="142" cy="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MS Sans Serif"/>
                    <a:cs typeface="Arial" pitchFamily="34" charset="0"/>
                  </a:rPr>
                  <a:t>300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3071" name="Rectangle 63"/>
              <p:cNvSpPr>
                <a:spLocks noChangeArrowheads="1"/>
              </p:cNvSpPr>
              <p:nvPr/>
            </p:nvSpPr>
            <p:spPr bwMode="auto">
              <a:xfrm>
                <a:off x="3672" y="3328"/>
                <a:ext cx="142" cy="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MS Sans Serif"/>
                    <a:cs typeface="Arial" pitchFamily="34" charset="0"/>
                  </a:rPr>
                  <a:t>350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3072" name="Rectangle 64"/>
              <p:cNvSpPr>
                <a:spLocks noChangeArrowheads="1"/>
              </p:cNvSpPr>
              <p:nvPr/>
            </p:nvSpPr>
            <p:spPr bwMode="auto">
              <a:xfrm>
                <a:off x="4082" y="3328"/>
                <a:ext cx="142" cy="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MS Sans Serif"/>
                    <a:cs typeface="Arial" pitchFamily="34" charset="0"/>
                  </a:rPr>
                  <a:t>400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3073" name="Rectangle 65"/>
              <p:cNvSpPr>
                <a:spLocks noChangeArrowheads="1"/>
              </p:cNvSpPr>
              <p:nvPr/>
            </p:nvSpPr>
            <p:spPr bwMode="auto">
              <a:xfrm>
                <a:off x="4492" y="3328"/>
                <a:ext cx="142" cy="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MS Sans Serif"/>
                    <a:cs typeface="Arial" pitchFamily="34" charset="0"/>
                  </a:rPr>
                  <a:t>450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3074" name="Rectangle 66"/>
              <p:cNvSpPr>
                <a:spLocks noChangeArrowheads="1"/>
              </p:cNvSpPr>
              <p:nvPr/>
            </p:nvSpPr>
            <p:spPr bwMode="auto">
              <a:xfrm>
                <a:off x="4902" y="3328"/>
                <a:ext cx="142" cy="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MS Sans Serif"/>
                    <a:cs typeface="Arial" pitchFamily="34" charset="0"/>
                  </a:rPr>
                  <a:t>500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3075" name="Line 67"/>
              <p:cNvSpPr>
                <a:spLocks noChangeShapeType="1"/>
              </p:cNvSpPr>
              <p:nvPr/>
            </p:nvSpPr>
            <p:spPr bwMode="auto">
              <a:xfrm flipV="1">
                <a:off x="1283" y="3290"/>
                <a:ext cx="1" cy="3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076" name="Line 68"/>
              <p:cNvSpPr>
                <a:spLocks noChangeShapeType="1"/>
              </p:cNvSpPr>
              <p:nvPr/>
            </p:nvSpPr>
            <p:spPr bwMode="auto">
              <a:xfrm flipV="1">
                <a:off x="1693" y="3290"/>
                <a:ext cx="1" cy="3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077" name="Line 69"/>
              <p:cNvSpPr>
                <a:spLocks noChangeShapeType="1"/>
              </p:cNvSpPr>
              <p:nvPr/>
            </p:nvSpPr>
            <p:spPr bwMode="auto">
              <a:xfrm flipV="1">
                <a:off x="2103" y="3290"/>
                <a:ext cx="1" cy="3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078" name="Line 70"/>
              <p:cNvSpPr>
                <a:spLocks noChangeShapeType="1"/>
              </p:cNvSpPr>
              <p:nvPr/>
            </p:nvSpPr>
            <p:spPr bwMode="auto">
              <a:xfrm flipV="1">
                <a:off x="2513" y="3290"/>
                <a:ext cx="1" cy="3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079" name="Line 71"/>
              <p:cNvSpPr>
                <a:spLocks noChangeShapeType="1"/>
              </p:cNvSpPr>
              <p:nvPr/>
            </p:nvSpPr>
            <p:spPr bwMode="auto">
              <a:xfrm flipV="1">
                <a:off x="2923" y="3290"/>
                <a:ext cx="1" cy="3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080" name="Line 72"/>
              <p:cNvSpPr>
                <a:spLocks noChangeShapeType="1"/>
              </p:cNvSpPr>
              <p:nvPr/>
            </p:nvSpPr>
            <p:spPr bwMode="auto">
              <a:xfrm flipV="1">
                <a:off x="3333" y="3290"/>
                <a:ext cx="1" cy="3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081" name="Line 73"/>
              <p:cNvSpPr>
                <a:spLocks noChangeShapeType="1"/>
              </p:cNvSpPr>
              <p:nvPr/>
            </p:nvSpPr>
            <p:spPr bwMode="auto">
              <a:xfrm flipV="1">
                <a:off x="3743" y="3290"/>
                <a:ext cx="1" cy="3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082" name="Line 74"/>
              <p:cNvSpPr>
                <a:spLocks noChangeShapeType="1"/>
              </p:cNvSpPr>
              <p:nvPr/>
            </p:nvSpPr>
            <p:spPr bwMode="auto">
              <a:xfrm flipV="1">
                <a:off x="4153" y="3290"/>
                <a:ext cx="1" cy="3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083" name="Line 75"/>
              <p:cNvSpPr>
                <a:spLocks noChangeShapeType="1"/>
              </p:cNvSpPr>
              <p:nvPr/>
            </p:nvSpPr>
            <p:spPr bwMode="auto">
              <a:xfrm flipV="1">
                <a:off x="4563" y="3290"/>
                <a:ext cx="1" cy="3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084" name="Line 76"/>
              <p:cNvSpPr>
                <a:spLocks noChangeShapeType="1"/>
              </p:cNvSpPr>
              <p:nvPr/>
            </p:nvSpPr>
            <p:spPr bwMode="auto">
              <a:xfrm flipV="1">
                <a:off x="4973" y="3290"/>
                <a:ext cx="1" cy="3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085" name="Line 77"/>
              <p:cNvSpPr>
                <a:spLocks noChangeShapeType="1"/>
              </p:cNvSpPr>
              <p:nvPr/>
            </p:nvSpPr>
            <p:spPr bwMode="auto">
              <a:xfrm flipV="1">
                <a:off x="1083" y="790"/>
                <a:ext cx="1" cy="250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086" name="Line 78"/>
              <p:cNvSpPr>
                <a:spLocks noChangeShapeType="1"/>
              </p:cNvSpPr>
              <p:nvPr/>
            </p:nvSpPr>
            <p:spPr bwMode="auto">
              <a:xfrm>
                <a:off x="1077" y="3290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087" name="Line 79"/>
              <p:cNvSpPr>
                <a:spLocks noChangeShapeType="1"/>
              </p:cNvSpPr>
              <p:nvPr/>
            </p:nvSpPr>
            <p:spPr bwMode="auto">
              <a:xfrm>
                <a:off x="1077" y="3263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088" name="Line 80"/>
              <p:cNvSpPr>
                <a:spLocks noChangeShapeType="1"/>
              </p:cNvSpPr>
              <p:nvPr/>
            </p:nvSpPr>
            <p:spPr bwMode="auto">
              <a:xfrm>
                <a:off x="1077" y="3237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089" name="Line 81"/>
              <p:cNvSpPr>
                <a:spLocks noChangeShapeType="1"/>
              </p:cNvSpPr>
              <p:nvPr/>
            </p:nvSpPr>
            <p:spPr bwMode="auto">
              <a:xfrm>
                <a:off x="1077" y="3210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090" name="Line 82"/>
              <p:cNvSpPr>
                <a:spLocks noChangeShapeType="1"/>
              </p:cNvSpPr>
              <p:nvPr/>
            </p:nvSpPr>
            <p:spPr bwMode="auto">
              <a:xfrm>
                <a:off x="1077" y="3184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091" name="Line 83"/>
              <p:cNvSpPr>
                <a:spLocks noChangeShapeType="1"/>
              </p:cNvSpPr>
              <p:nvPr/>
            </p:nvSpPr>
            <p:spPr bwMode="auto">
              <a:xfrm>
                <a:off x="1077" y="3157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092" name="Line 84"/>
              <p:cNvSpPr>
                <a:spLocks noChangeShapeType="1"/>
              </p:cNvSpPr>
              <p:nvPr/>
            </p:nvSpPr>
            <p:spPr bwMode="auto">
              <a:xfrm>
                <a:off x="1077" y="3131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093" name="Line 85"/>
              <p:cNvSpPr>
                <a:spLocks noChangeShapeType="1"/>
              </p:cNvSpPr>
              <p:nvPr/>
            </p:nvSpPr>
            <p:spPr bwMode="auto">
              <a:xfrm>
                <a:off x="1077" y="3104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094" name="Line 86"/>
              <p:cNvSpPr>
                <a:spLocks noChangeShapeType="1"/>
              </p:cNvSpPr>
              <p:nvPr/>
            </p:nvSpPr>
            <p:spPr bwMode="auto">
              <a:xfrm>
                <a:off x="1077" y="3078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095" name="Line 87"/>
              <p:cNvSpPr>
                <a:spLocks noChangeShapeType="1"/>
              </p:cNvSpPr>
              <p:nvPr/>
            </p:nvSpPr>
            <p:spPr bwMode="auto">
              <a:xfrm>
                <a:off x="1077" y="3051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096" name="Line 88"/>
              <p:cNvSpPr>
                <a:spLocks noChangeShapeType="1"/>
              </p:cNvSpPr>
              <p:nvPr/>
            </p:nvSpPr>
            <p:spPr bwMode="auto">
              <a:xfrm>
                <a:off x="1077" y="3025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097" name="Line 89"/>
              <p:cNvSpPr>
                <a:spLocks noChangeShapeType="1"/>
              </p:cNvSpPr>
              <p:nvPr/>
            </p:nvSpPr>
            <p:spPr bwMode="auto">
              <a:xfrm>
                <a:off x="1077" y="2998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098" name="Line 90"/>
              <p:cNvSpPr>
                <a:spLocks noChangeShapeType="1"/>
              </p:cNvSpPr>
              <p:nvPr/>
            </p:nvSpPr>
            <p:spPr bwMode="auto">
              <a:xfrm>
                <a:off x="1077" y="2972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099" name="Line 91"/>
              <p:cNvSpPr>
                <a:spLocks noChangeShapeType="1"/>
              </p:cNvSpPr>
              <p:nvPr/>
            </p:nvSpPr>
            <p:spPr bwMode="auto">
              <a:xfrm>
                <a:off x="1077" y="2945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100" name="Line 92"/>
              <p:cNvSpPr>
                <a:spLocks noChangeShapeType="1"/>
              </p:cNvSpPr>
              <p:nvPr/>
            </p:nvSpPr>
            <p:spPr bwMode="auto">
              <a:xfrm>
                <a:off x="1077" y="2919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101" name="Line 93"/>
              <p:cNvSpPr>
                <a:spLocks noChangeShapeType="1"/>
              </p:cNvSpPr>
              <p:nvPr/>
            </p:nvSpPr>
            <p:spPr bwMode="auto">
              <a:xfrm>
                <a:off x="1077" y="2892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102" name="Line 94"/>
              <p:cNvSpPr>
                <a:spLocks noChangeShapeType="1"/>
              </p:cNvSpPr>
              <p:nvPr/>
            </p:nvSpPr>
            <p:spPr bwMode="auto">
              <a:xfrm>
                <a:off x="1077" y="2866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103" name="Line 95"/>
              <p:cNvSpPr>
                <a:spLocks noChangeShapeType="1"/>
              </p:cNvSpPr>
              <p:nvPr/>
            </p:nvSpPr>
            <p:spPr bwMode="auto">
              <a:xfrm>
                <a:off x="1077" y="2839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104" name="Line 96"/>
              <p:cNvSpPr>
                <a:spLocks noChangeShapeType="1"/>
              </p:cNvSpPr>
              <p:nvPr/>
            </p:nvSpPr>
            <p:spPr bwMode="auto">
              <a:xfrm>
                <a:off x="1077" y="2813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105" name="Line 97"/>
              <p:cNvSpPr>
                <a:spLocks noChangeShapeType="1"/>
              </p:cNvSpPr>
              <p:nvPr/>
            </p:nvSpPr>
            <p:spPr bwMode="auto">
              <a:xfrm>
                <a:off x="1077" y="2786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106" name="Line 98"/>
              <p:cNvSpPr>
                <a:spLocks noChangeShapeType="1"/>
              </p:cNvSpPr>
              <p:nvPr/>
            </p:nvSpPr>
            <p:spPr bwMode="auto">
              <a:xfrm>
                <a:off x="1077" y="2760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107" name="Line 99"/>
              <p:cNvSpPr>
                <a:spLocks noChangeShapeType="1"/>
              </p:cNvSpPr>
              <p:nvPr/>
            </p:nvSpPr>
            <p:spPr bwMode="auto">
              <a:xfrm>
                <a:off x="1077" y="2733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108" name="Line 100"/>
              <p:cNvSpPr>
                <a:spLocks noChangeShapeType="1"/>
              </p:cNvSpPr>
              <p:nvPr/>
            </p:nvSpPr>
            <p:spPr bwMode="auto">
              <a:xfrm>
                <a:off x="1077" y="2707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109" name="Line 101"/>
              <p:cNvSpPr>
                <a:spLocks noChangeShapeType="1"/>
              </p:cNvSpPr>
              <p:nvPr/>
            </p:nvSpPr>
            <p:spPr bwMode="auto">
              <a:xfrm>
                <a:off x="1077" y="2680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110" name="Line 102"/>
              <p:cNvSpPr>
                <a:spLocks noChangeShapeType="1"/>
              </p:cNvSpPr>
              <p:nvPr/>
            </p:nvSpPr>
            <p:spPr bwMode="auto">
              <a:xfrm>
                <a:off x="1077" y="2654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111" name="Line 103"/>
              <p:cNvSpPr>
                <a:spLocks noChangeShapeType="1"/>
              </p:cNvSpPr>
              <p:nvPr/>
            </p:nvSpPr>
            <p:spPr bwMode="auto">
              <a:xfrm>
                <a:off x="1077" y="2627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112" name="Line 104"/>
              <p:cNvSpPr>
                <a:spLocks noChangeShapeType="1"/>
              </p:cNvSpPr>
              <p:nvPr/>
            </p:nvSpPr>
            <p:spPr bwMode="auto">
              <a:xfrm>
                <a:off x="1077" y="2601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113" name="Line 105"/>
              <p:cNvSpPr>
                <a:spLocks noChangeShapeType="1"/>
              </p:cNvSpPr>
              <p:nvPr/>
            </p:nvSpPr>
            <p:spPr bwMode="auto">
              <a:xfrm>
                <a:off x="1077" y="2574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114" name="Line 106"/>
              <p:cNvSpPr>
                <a:spLocks noChangeShapeType="1"/>
              </p:cNvSpPr>
              <p:nvPr/>
            </p:nvSpPr>
            <p:spPr bwMode="auto">
              <a:xfrm>
                <a:off x="1077" y="2548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115" name="Line 107"/>
              <p:cNvSpPr>
                <a:spLocks noChangeShapeType="1"/>
              </p:cNvSpPr>
              <p:nvPr/>
            </p:nvSpPr>
            <p:spPr bwMode="auto">
              <a:xfrm>
                <a:off x="1077" y="2521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116" name="Line 108"/>
              <p:cNvSpPr>
                <a:spLocks noChangeShapeType="1"/>
              </p:cNvSpPr>
              <p:nvPr/>
            </p:nvSpPr>
            <p:spPr bwMode="auto">
              <a:xfrm>
                <a:off x="1077" y="2495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117" name="Line 109"/>
              <p:cNvSpPr>
                <a:spLocks noChangeShapeType="1"/>
              </p:cNvSpPr>
              <p:nvPr/>
            </p:nvSpPr>
            <p:spPr bwMode="auto">
              <a:xfrm>
                <a:off x="1077" y="2468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118" name="Line 110"/>
              <p:cNvSpPr>
                <a:spLocks noChangeShapeType="1"/>
              </p:cNvSpPr>
              <p:nvPr/>
            </p:nvSpPr>
            <p:spPr bwMode="auto">
              <a:xfrm>
                <a:off x="1077" y="2442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119" name="Line 111"/>
              <p:cNvSpPr>
                <a:spLocks noChangeShapeType="1"/>
              </p:cNvSpPr>
              <p:nvPr/>
            </p:nvSpPr>
            <p:spPr bwMode="auto">
              <a:xfrm>
                <a:off x="1077" y="2415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120" name="Line 112"/>
              <p:cNvSpPr>
                <a:spLocks noChangeShapeType="1"/>
              </p:cNvSpPr>
              <p:nvPr/>
            </p:nvSpPr>
            <p:spPr bwMode="auto">
              <a:xfrm>
                <a:off x="1077" y="2389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121" name="Line 113"/>
              <p:cNvSpPr>
                <a:spLocks noChangeShapeType="1"/>
              </p:cNvSpPr>
              <p:nvPr/>
            </p:nvSpPr>
            <p:spPr bwMode="auto">
              <a:xfrm>
                <a:off x="1077" y="2362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122" name="Line 114"/>
              <p:cNvSpPr>
                <a:spLocks noChangeShapeType="1"/>
              </p:cNvSpPr>
              <p:nvPr/>
            </p:nvSpPr>
            <p:spPr bwMode="auto">
              <a:xfrm>
                <a:off x="1077" y="2336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123" name="Line 115"/>
              <p:cNvSpPr>
                <a:spLocks noChangeShapeType="1"/>
              </p:cNvSpPr>
              <p:nvPr/>
            </p:nvSpPr>
            <p:spPr bwMode="auto">
              <a:xfrm>
                <a:off x="1077" y="2309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124" name="Line 116"/>
              <p:cNvSpPr>
                <a:spLocks noChangeShapeType="1"/>
              </p:cNvSpPr>
              <p:nvPr/>
            </p:nvSpPr>
            <p:spPr bwMode="auto">
              <a:xfrm>
                <a:off x="1077" y="2283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125" name="Line 117"/>
              <p:cNvSpPr>
                <a:spLocks noChangeShapeType="1"/>
              </p:cNvSpPr>
              <p:nvPr/>
            </p:nvSpPr>
            <p:spPr bwMode="auto">
              <a:xfrm>
                <a:off x="1077" y="2256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126" name="Line 118"/>
              <p:cNvSpPr>
                <a:spLocks noChangeShapeType="1"/>
              </p:cNvSpPr>
              <p:nvPr/>
            </p:nvSpPr>
            <p:spPr bwMode="auto">
              <a:xfrm>
                <a:off x="1077" y="2230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127" name="Line 119"/>
              <p:cNvSpPr>
                <a:spLocks noChangeShapeType="1"/>
              </p:cNvSpPr>
              <p:nvPr/>
            </p:nvSpPr>
            <p:spPr bwMode="auto">
              <a:xfrm>
                <a:off x="1077" y="2203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128" name="Line 120"/>
              <p:cNvSpPr>
                <a:spLocks noChangeShapeType="1"/>
              </p:cNvSpPr>
              <p:nvPr/>
            </p:nvSpPr>
            <p:spPr bwMode="auto">
              <a:xfrm>
                <a:off x="1077" y="2177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129" name="Line 121"/>
              <p:cNvSpPr>
                <a:spLocks noChangeShapeType="1"/>
              </p:cNvSpPr>
              <p:nvPr/>
            </p:nvSpPr>
            <p:spPr bwMode="auto">
              <a:xfrm>
                <a:off x="1077" y="2150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130" name="Line 122"/>
              <p:cNvSpPr>
                <a:spLocks noChangeShapeType="1"/>
              </p:cNvSpPr>
              <p:nvPr/>
            </p:nvSpPr>
            <p:spPr bwMode="auto">
              <a:xfrm>
                <a:off x="1077" y="2124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131" name="Line 123"/>
              <p:cNvSpPr>
                <a:spLocks noChangeShapeType="1"/>
              </p:cNvSpPr>
              <p:nvPr/>
            </p:nvSpPr>
            <p:spPr bwMode="auto">
              <a:xfrm>
                <a:off x="1077" y="2097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132" name="Line 124"/>
              <p:cNvSpPr>
                <a:spLocks noChangeShapeType="1"/>
              </p:cNvSpPr>
              <p:nvPr/>
            </p:nvSpPr>
            <p:spPr bwMode="auto">
              <a:xfrm>
                <a:off x="1077" y="2071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133" name="Line 125"/>
              <p:cNvSpPr>
                <a:spLocks noChangeShapeType="1"/>
              </p:cNvSpPr>
              <p:nvPr/>
            </p:nvSpPr>
            <p:spPr bwMode="auto">
              <a:xfrm>
                <a:off x="1077" y="2044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134" name="Line 126"/>
              <p:cNvSpPr>
                <a:spLocks noChangeShapeType="1"/>
              </p:cNvSpPr>
              <p:nvPr/>
            </p:nvSpPr>
            <p:spPr bwMode="auto">
              <a:xfrm>
                <a:off x="1077" y="2018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135" name="Line 127"/>
              <p:cNvSpPr>
                <a:spLocks noChangeShapeType="1"/>
              </p:cNvSpPr>
              <p:nvPr/>
            </p:nvSpPr>
            <p:spPr bwMode="auto">
              <a:xfrm>
                <a:off x="1077" y="1991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136" name="Line 128"/>
              <p:cNvSpPr>
                <a:spLocks noChangeShapeType="1"/>
              </p:cNvSpPr>
              <p:nvPr/>
            </p:nvSpPr>
            <p:spPr bwMode="auto">
              <a:xfrm>
                <a:off x="1077" y="1965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137" name="Line 129"/>
              <p:cNvSpPr>
                <a:spLocks noChangeShapeType="1"/>
              </p:cNvSpPr>
              <p:nvPr/>
            </p:nvSpPr>
            <p:spPr bwMode="auto">
              <a:xfrm>
                <a:off x="1077" y="1938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138" name="Line 130"/>
              <p:cNvSpPr>
                <a:spLocks noChangeShapeType="1"/>
              </p:cNvSpPr>
              <p:nvPr/>
            </p:nvSpPr>
            <p:spPr bwMode="auto">
              <a:xfrm>
                <a:off x="1077" y="1912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139" name="Line 131"/>
              <p:cNvSpPr>
                <a:spLocks noChangeShapeType="1"/>
              </p:cNvSpPr>
              <p:nvPr/>
            </p:nvSpPr>
            <p:spPr bwMode="auto">
              <a:xfrm>
                <a:off x="1077" y="1885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140" name="Line 132"/>
              <p:cNvSpPr>
                <a:spLocks noChangeShapeType="1"/>
              </p:cNvSpPr>
              <p:nvPr/>
            </p:nvSpPr>
            <p:spPr bwMode="auto">
              <a:xfrm>
                <a:off x="1077" y="1859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141" name="Line 133"/>
              <p:cNvSpPr>
                <a:spLocks noChangeShapeType="1"/>
              </p:cNvSpPr>
              <p:nvPr/>
            </p:nvSpPr>
            <p:spPr bwMode="auto">
              <a:xfrm>
                <a:off x="1077" y="1832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142" name="Line 134"/>
              <p:cNvSpPr>
                <a:spLocks noChangeShapeType="1"/>
              </p:cNvSpPr>
              <p:nvPr/>
            </p:nvSpPr>
            <p:spPr bwMode="auto">
              <a:xfrm>
                <a:off x="1077" y="1806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143" name="Line 135"/>
              <p:cNvSpPr>
                <a:spLocks noChangeShapeType="1"/>
              </p:cNvSpPr>
              <p:nvPr/>
            </p:nvSpPr>
            <p:spPr bwMode="auto">
              <a:xfrm>
                <a:off x="1077" y="1779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144" name="Line 136"/>
              <p:cNvSpPr>
                <a:spLocks noChangeShapeType="1"/>
              </p:cNvSpPr>
              <p:nvPr/>
            </p:nvSpPr>
            <p:spPr bwMode="auto">
              <a:xfrm>
                <a:off x="1077" y="1753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145" name="Line 137"/>
              <p:cNvSpPr>
                <a:spLocks noChangeShapeType="1"/>
              </p:cNvSpPr>
              <p:nvPr/>
            </p:nvSpPr>
            <p:spPr bwMode="auto">
              <a:xfrm>
                <a:off x="1077" y="1726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146" name="Line 138"/>
              <p:cNvSpPr>
                <a:spLocks noChangeShapeType="1"/>
              </p:cNvSpPr>
              <p:nvPr/>
            </p:nvSpPr>
            <p:spPr bwMode="auto">
              <a:xfrm>
                <a:off x="1077" y="1700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147" name="Line 139"/>
              <p:cNvSpPr>
                <a:spLocks noChangeShapeType="1"/>
              </p:cNvSpPr>
              <p:nvPr/>
            </p:nvSpPr>
            <p:spPr bwMode="auto">
              <a:xfrm>
                <a:off x="1077" y="1673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148" name="Line 140"/>
              <p:cNvSpPr>
                <a:spLocks noChangeShapeType="1"/>
              </p:cNvSpPr>
              <p:nvPr/>
            </p:nvSpPr>
            <p:spPr bwMode="auto">
              <a:xfrm>
                <a:off x="1077" y="1647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149" name="Line 141"/>
              <p:cNvSpPr>
                <a:spLocks noChangeShapeType="1"/>
              </p:cNvSpPr>
              <p:nvPr/>
            </p:nvSpPr>
            <p:spPr bwMode="auto">
              <a:xfrm>
                <a:off x="1077" y="1620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150" name="Line 142"/>
              <p:cNvSpPr>
                <a:spLocks noChangeShapeType="1"/>
              </p:cNvSpPr>
              <p:nvPr/>
            </p:nvSpPr>
            <p:spPr bwMode="auto">
              <a:xfrm>
                <a:off x="1077" y="1593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151" name="Line 143"/>
              <p:cNvSpPr>
                <a:spLocks noChangeShapeType="1"/>
              </p:cNvSpPr>
              <p:nvPr/>
            </p:nvSpPr>
            <p:spPr bwMode="auto">
              <a:xfrm>
                <a:off x="1077" y="1567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152" name="Line 144"/>
              <p:cNvSpPr>
                <a:spLocks noChangeShapeType="1"/>
              </p:cNvSpPr>
              <p:nvPr/>
            </p:nvSpPr>
            <p:spPr bwMode="auto">
              <a:xfrm>
                <a:off x="1077" y="1540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153" name="Line 145"/>
              <p:cNvSpPr>
                <a:spLocks noChangeShapeType="1"/>
              </p:cNvSpPr>
              <p:nvPr/>
            </p:nvSpPr>
            <p:spPr bwMode="auto">
              <a:xfrm>
                <a:off x="1077" y="1514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154" name="Line 146"/>
              <p:cNvSpPr>
                <a:spLocks noChangeShapeType="1"/>
              </p:cNvSpPr>
              <p:nvPr/>
            </p:nvSpPr>
            <p:spPr bwMode="auto">
              <a:xfrm>
                <a:off x="1077" y="1487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155" name="Line 147"/>
              <p:cNvSpPr>
                <a:spLocks noChangeShapeType="1"/>
              </p:cNvSpPr>
              <p:nvPr/>
            </p:nvSpPr>
            <p:spPr bwMode="auto">
              <a:xfrm>
                <a:off x="1077" y="1461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156" name="Line 148"/>
              <p:cNvSpPr>
                <a:spLocks noChangeShapeType="1"/>
              </p:cNvSpPr>
              <p:nvPr/>
            </p:nvSpPr>
            <p:spPr bwMode="auto">
              <a:xfrm>
                <a:off x="1077" y="1434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157" name="Line 149"/>
              <p:cNvSpPr>
                <a:spLocks noChangeShapeType="1"/>
              </p:cNvSpPr>
              <p:nvPr/>
            </p:nvSpPr>
            <p:spPr bwMode="auto">
              <a:xfrm>
                <a:off x="1077" y="1408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158" name="Line 150"/>
              <p:cNvSpPr>
                <a:spLocks noChangeShapeType="1"/>
              </p:cNvSpPr>
              <p:nvPr/>
            </p:nvSpPr>
            <p:spPr bwMode="auto">
              <a:xfrm>
                <a:off x="1077" y="1381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159" name="Line 151"/>
              <p:cNvSpPr>
                <a:spLocks noChangeShapeType="1"/>
              </p:cNvSpPr>
              <p:nvPr/>
            </p:nvSpPr>
            <p:spPr bwMode="auto">
              <a:xfrm>
                <a:off x="1077" y="1355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160" name="Line 152"/>
              <p:cNvSpPr>
                <a:spLocks noChangeShapeType="1"/>
              </p:cNvSpPr>
              <p:nvPr/>
            </p:nvSpPr>
            <p:spPr bwMode="auto">
              <a:xfrm>
                <a:off x="1077" y="1328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161" name="Line 153"/>
              <p:cNvSpPr>
                <a:spLocks noChangeShapeType="1"/>
              </p:cNvSpPr>
              <p:nvPr/>
            </p:nvSpPr>
            <p:spPr bwMode="auto">
              <a:xfrm>
                <a:off x="1077" y="1302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162" name="Line 154"/>
              <p:cNvSpPr>
                <a:spLocks noChangeShapeType="1"/>
              </p:cNvSpPr>
              <p:nvPr/>
            </p:nvSpPr>
            <p:spPr bwMode="auto">
              <a:xfrm>
                <a:off x="1077" y="1275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163" name="Line 155"/>
              <p:cNvSpPr>
                <a:spLocks noChangeShapeType="1"/>
              </p:cNvSpPr>
              <p:nvPr/>
            </p:nvSpPr>
            <p:spPr bwMode="auto">
              <a:xfrm>
                <a:off x="1077" y="1249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164" name="Line 156"/>
              <p:cNvSpPr>
                <a:spLocks noChangeShapeType="1"/>
              </p:cNvSpPr>
              <p:nvPr/>
            </p:nvSpPr>
            <p:spPr bwMode="auto">
              <a:xfrm>
                <a:off x="1077" y="1222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165" name="Line 157"/>
              <p:cNvSpPr>
                <a:spLocks noChangeShapeType="1"/>
              </p:cNvSpPr>
              <p:nvPr/>
            </p:nvSpPr>
            <p:spPr bwMode="auto">
              <a:xfrm>
                <a:off x="1077" y="1196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166" name="Line 158"/>
              <p:cNvSpPr>
                <a:spLocks noChangeShapeType="1"/>
              </p:cNvSpPr>
              <p:nvPr/>
            </p:nvSpPr>
            <p:spPr bwMode="auto">
              <a:xfrm>
                <a:off x="1077" y="1169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167" name="Line 159"/>
              <p:cNvSpPr>
                <a:spLocks noChangeShapeType="1"/>
              </p:cNvSpPr>
              <p:nvPr/>
            </p:nvSpPr>
            <p:spPr bwMode="auto">
              <a:xfrm>
                <a:off x="1077" y="1143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168" name="Line 160"/>
              <p:cNvSpPr>
                <a:spLocks noChangeShapeType="1"/>
              </p:cNvSpPr>
              <p:nvPr/>
            </p:nvSpPr>
            <p:spPr bwMode="auto">
              <a:xfrm>
                <a:off x="1077" y="1116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169" name="Line 161"/>
              <p:cNvSpPr>
                <a:spLocks noChangeShapeType="1"/>
              </p:cNvSpPr>
              <p:nvPr/>
            </p:nvSpPr>
            <p:spPr bwMode="auto">
              <a:xfrm>
                <a:off x="1077" y="1090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170" name="Line 162"/>
              <p:cNvSpPr>
                <a:spLocks noChangeShapeType="1"/>
              </p:cNvSpPr>
              <p:nvPr/>
            </p:nvSpPr>
            <p:spPr bwMode="auto">
              <a:xfrm>
                <a:off x="1077" y="1063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171" name="Line 163"/>
              <p:cNvSpPr>
                <a:spLocks noChangeShapeType="1"/>
              </p:cNvSpPr>
              <p:nvPr/>
            </p:nvSpPr>
            <p:spPr bwMode="auto">
              <a:xfrm>
                <a:off x="1077" y="1037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172" name="Line 164"/>
              <p:cNvSpPr>
                <a:spLocks noChangeShapeType="1"/>
              </p:cNvSpPr>
              <p:nvPr/>
            </p:nvSpPr>
            <p:spPr bwMode="auto">
              <a:xfrm>
                <a:off x="1077" y="1010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173" name="Line 165"/>
              <p:cNvSpPr>
                <a:spLocks noChangeShapeType="1"/>
              </p:cNvSpPr>
              <p:nvPr/>
            </p:nvSpPr>
            <p:spPr bwMode="auto">
              <a:xfrm>
                <a:off x="1077" y="984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174" name="Line 166"/>
              <p:cNvSpPr>
                <a:spLocks noChangeShapeType="1"/>
              </p:cNvSpPr>
              <p:nvPr/>
            </p:nvSpPr>
            <p:spPr bwMode="auto">
              <a:xfrm>
                <a:off x="1077" y="957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175" name="Line 167"/>
              <p:cNvSpPr>
                <a:spLocks noChangeShapeType="1"/>
              </p:cNvSpPr>
              <p:nvPr/>
            </p:nvSpPr>
            <p:spPr bwMode="auto">
              <a:xfrm>
                <a:off x="1077" y="931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176" name="Line 168"/>
              <p:cNvSpPr>
                <a:spLocks noChangeShapeType="1"/>
              </p:cNvSpPr>
              <p:nvPr/>
            </p:nvSpPr>
            <p:spPr bwMode="auto">
              <a:xfrm>
                <a:off x="1077" y="904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177" name="Line 169"/>
              <p:cNvSpPr>
                <a:spLocks noChangeShapeType="1"/>
              </p:cNvSpPr>
              <p:nvPr/>
            </p:nvSpPr>
            <p:spPr bwMode="auto">
              <a:xfrm>
                <a:off x="1077" y="878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178" name="Line 170"/>
              <p:cNvSpPr>
                <a:spLocks noChangeShapeType="1"/>
              </p:cNvSpPr>
              <p:nvPr/>
            </p:nvSpPr>
            <p:spPr bwMode="auto">
              <a:xfrm>
                <a:off x="1077" y="851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179" name="Line 171"/>
              <p:cNvSpPr>
                <a:spLocks noChangeShapeType="1"/>
              </p:cNvSpPr>
              <p:nvPr/>
            </p:nvSpPr>
            <p:spPr bwMode="auto">
              <a:xfrm>
                <a:off x="1077" y="825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180" name="Line 172"/>
              <p:cNvSpPr>
                <a:spLocks noChangeShapeType="1"/>
              </p:cNvSpPr>
              <p:nvPr/>
            </p:nvSpPr>
            <p:spPr bwMode="auto">
              <a:xfrm>
                <a:off x="1077" y="798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181" name="Line 173"/>
              <p:cNvSpPr>
                <a:spLocks noChangeShapeType="1"/>
              </p:cNvSpPr>
              <p:nvPr/>
            </p:nvSpPr>
            <p:spPr bwMode="auto">
              <a:xfrm>
                <a:off x="1070" y="3290"/>
                <a:ext cx="13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182" name="Rectangle 174"/>
              <p:cNvSpPr>
                <a:spLocks noChangeArrowheads="1"/>
              </p:cNvSpPr>
              <p:nvPr/>
            </p:nvSpPr>
            <p:spPr bwMode="auto">
              <a:xfrm>
                <a:off x="987" y="3251"/>
                <a:ext cx="70" cy="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MS Sans Serif"/>
                    <a:cs typeface="Arial" pitchFamily="34" charset="0"/>
                  </a:rPr>
                  <a:t>0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3183" name="Line 175"/>
              <p:cNvSpPr>
                <a:spLocks noChangeShapeType="1"/>
              </p:cNvSpPr>
              <p:nvPr/>
            </p:nvSpPr>
            <p:spPr bwMode="auto">
              <a:xfrm>
                <a:off x="1070" y="3157"/>
                <a:ext cx="13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184" name="Rectangle 176"/>
              <p:cNvSpPr>
                <a:spLocks noChangeArrowheads="1"/>
              </p:cNvSpPr>
              <p:nvPr/>
            </p:nvSpPr>
            <p:spPr bwMode="auto">
              <a:xfrm>
                <a:off x="914" y="3119"/>
                <a:ext cx="143" cy="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MS Sans Serif"/>
                    <a:cs typeface="Arial" pitchFamily="34" charset="0"/>
                  </a:rPr>
                  <a:t>500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3185" name="Line 177"/>
              <p:cNvSpPr>
                <a:spLocks noChangeShapeType="1"/>
              </p:cNvSpPr>
              <p:nvPr/>
            </p:nvSpPr>
            <p:spPr bwMode="auto">
              <a:xfrm>
                <a:off x="1070" y="3025"/>
                <a:ext cx="13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186" name="Rectangle 178"/>
              <p:cNvSpPr>
                <a:spLocks noChangeArrowheads="1"/>
              </p:cNvSpPr>
              <p:nvPr/>
            </p:nvSpPr>
            <p:spPr bwMode="auto">
              <a:xfrm>
                <a:off x="881" y="2986"/>
                <a:ext cx="176" cy="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MS Sans Serif"/>
                    <a:cs typeface="Arial" pitchFamily="34" charset="0"/>
                  </a:rPr>
                  <a:t>1000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3187" name="Line 179"/>
              <p:cNvSpPr>
                <a:spLocks noChangeShapeType="1"/>
              </p:cNvSpPr>
              <p:nvPr/>
            </p:nvSpPr>
            <p:spPr bwMode="auto">
              <a:xfrm>
                <a:off x="1070" y="2892"/>
                <a:ext cx="13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188" name="Rectangle 180"/>
              <p:cNvSpPr>
                <a:spLocks noChangeArrowheads="1"/>
              </p:cNvSpPr>
              <p:nvPr/>
            </p:nvSpPr>
            <p:spPr bwMode="auto">
              <a:xfrm>
                <a:off x="881" y="2854"/>
                <a:ext cx="176" cy="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MS Sans Serif"/>
                    <a:cs typeface="Arial" pitchFamily="34" charset="0"/>
                  </a:rPr>
                  <a:t>1500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3189" name="Line 181"/>
              <p:cNvSpPr>
                <a:spLocks noChangeShapeType="1"/>
              </p:cNvSpPr>
              <p:nvPr/>
            </p:nvSpPr>
            <p:spPr bwMode="auto">
              <a:xfrm>
                <a:off x="1070" y="2760"/>
                <a:ext cx="13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190" name="Rectangle 182"/>
              <p:cNvSpPr>
                <a:spLocks noChangeArrowheads="1"/>
              </p:cNvSpPr>
              <p:nvPr/>
            </p:nvSpPr>
            <p:spPr bwMode="auto">
              <a:xfrm>
                <a:off x="877" y="2721"/>
                <a:ext cx="180" cy="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MS Sans Serif"/>
                    <a:cs typeface="Arial" pitchFamily="34" charset="0"/>
                  </a:rPr>
                  <a:t>2000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3191" name="Line 183"/>
              <p:cNvSpPr>
                <a:spLocks noChangeShapeType="1"/>
              </p:cNvSpPr>
              <p:nvPr/>
            </p:nvSpPr>
            <p:spPr bwMode="auto">
              <a:xfrm>
                <a:off x="1070" y="2627"/>
                <a:ext cx="13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192" name="Rectangle 184"/>
              <p:cNvSpPr>
                <a:spLocks noChangeArrowheads="1"/>
              </p:cNvSpPr>
              <p:nvPr/>
            </p:nvSpPr>
            <p:spPr bwMode="auto">
              <a:xfrm>
                <a:off x="877" y="2589"/>
                <a:ext cx="180" cy="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MS Sans Serif"/>
                    <a:cs typeface="Arial" pitchFamily="34" charset="0"/>
                  </a:rPr>
                  <a:t>2500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3193" name="Line 185"/>
              <p:cNvSpPr>
                <a:spLocks noChangeShapeType="1"/>
              </p:cNvSpPr>
              <p:nvPr/>
            </p:nvSpPr>
            <p:spPr bwMode="auto">
              <a:xfrm>
                <a:off x="1070" y="2495"/>
                <a:ext cx="13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194" name="Rectangle 186"/>
              <p:cNvSpPr>
                <a:spLocks noChangeArrowheads="1"/>
              </p:cNvSpPr>
              <p:nvPr/>
            </p:nvSpPr>
            <p:spPr bwMode="auto">
              <a:xfrm>
                <a:off x="877" y="2456"/>
                <a:ext cx="180" cy="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MS Sans Serif"/>
                    <a:cs typeface="Arial" pitchFamily="34" charset="0"/>
                  </a:rPr>
                  <a:t>3000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3195" name="Line 187"/>
              <p:cNvSpPr>
                <a:spLocks noChangeShapeType="1"/>
              </p:cNvSpPr>
              <p:nvPr/>
            </p:nvSpPr>
            <p:spPr bwMode="auto">
              <a:xfrm>
                <a:off x="1070" y="2362"/>
                <a:ext cx="13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196" name="Rectangle 188"/>
              <p:cNvSpPr>
                <a:spLocks noChangeArrowheads="1"/>
              </p:cNvSpPr>
              <p:nvPr/>
            </p:nvSpPr>
            <p:spPr bwMode="auto">
              <a:xfrm>
                <a:off x="877" y="2324"/>
                <a:ext cx="180" cy="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MS Sans Serif"/>
                    <a:cs typeface="Arial" pitchFamily="34" charset="0"/>
                  </a:rPr>
                  <a:t>3500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3197" name="Line 189"/>
              <p:cNvSpPr>
                <a:spLocks noChangeShapeType="1"/>
              </p:cNvSpPr>
              <p:nvPr/>
            </p:nvSpPr>
            <p:spPr bwMode="auto">
              <a:xfrm>
                <a:off x="1070" y="2230"/>
                <a:ext cx="13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198" name="Rectangle 190"/>
              <p:cNvSpPr>
                <a:spLocks noChangeArrowheads="1"/>
              </p:cNvSpPr>
              <p:nvPr/>
            </p:nvSpPr>
            <p:spPr bwMode="auto">
              <a:xfrm>
                <a:off x="877" y="2191"/>
                <a:ext cx="180" cy="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MS Sans Serif"/>
                    <a:cs typeface="Arial" pitchFamily="34" charset="0"/>
                  </a:rPr>
                  <a:t>4000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3199" name="Line 191"/>
              <p:cNvSpPr>
                <a:spLocks noChangeShapeType="1"/>
              </p:cNvSpPr>
              <p:nvPr/>
            </p:nvSpPr>
            <p:spPr bwMode="auto">
              <a:xfrm>
                <a:off x="1070" y="2097"/>
                <a:ext cx="13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200" name="Rectangle 192"/>
              <p:cNvSpPr>
                <a:spLocks noChangeArrowheads="1"/>
              </p:cNvSpPr>
              <p:nvPr/>
            </p:nvSpPr>
            <p:spPr bwMode="auto">
              <a:xfrm>
                <a:off x="877" y="2059"/>
                <a:ext cx="180" cy="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MS Sans Serif"/>
                    <a:cs typeface="Arial" pitchFamily="34" charset="0"/>
                  </a:rPr>
                  <a:t>4500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3201" name="Line 193"/>
              <p:cNvSpPr>
                <a:spLocks noChangeShapeType="1"/>
              </p:cNvSpPr>
              <p:nvPr/>
            </p:nvSpPr>
            <p:spPr bwMode="auto">
              <a:xfrm>
                <a:off x="1070" y="1965"/>
                <a:ext cx="13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202" name="Rectangle 194"/>
              <p:cNvSpPr>
                <a:spLocks noChangeArrowheads="1"/>
              </p:cNvSpPr>
              <p:nvPr/>
            </p:nvSpPr>
            <p:spPr bwMode="auto">
              <a:xfrm>
                <a:off x="877" y="1926"/>
                <a:ext cx="180" cy="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MS Sans Serif"/>
                    <a:cs typeface="Arial" pitchFamily="34" charset="0"/>
                  </a:rPr>
                  <a:t>5000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3203" name="Line 195"/>
              <p:cNvSpPr>
                <a:spLocks noChangeShapeType="1"/>
              </p:cNvSpPr>
              <p:nvPr/>
            </p:nvSpPr>
            <p:spPr bwMode="auto">
              <a:xfrm>
                <a:off x="1070" y="1832"/>
                <a:ext cx="13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204" name="Rectangle 196"/>
              <p:cNvSpPr>
                <a:spLocks noChangeArrowheads="1"/>
              </p:cNvSpPr>
              <p:nvPr/>
            </p:nvSpPr>
            <p:spPr bwMode="auto">
              <a:xfrm>
                <a:off x="877" y="1794"/>
                <a:ext cx="180" cy="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MS Sans Serif"/>
                    <a:cs typeface="Arial" pitchFamily="34" charset="0"/>
                  </a:rPr>
                  <a:t>5500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3205" name="Line 197"/>
              <p:cNvSpPr>
                <a:spLocks noChangeShapeType="1"/>
              </p:cNvSpPr>
              <p:nvPr/>
            </p:nvSpPr>
            <p:spPr bwMode="auto">
              <a:xfrm>
                <a:off x="1070" y="1700"/>
                <a:ext cx="13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206" name="Rectangle 198"/>
              <p:cNvSpPr>
                <a:spLocks noChangeArrowheads="1"/>
              </p:cNvSpPr>
              <p:nvPr/>
            </p:nvSpPr>
            <p:spPr bwMode="auto">
              <a:xfrm>
                <a:off x="877" y="1661"/>
                <a:ext cx="180" cy="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MS Sans Serif"/>
                    <a:cs typeface="Arial" pitchFamily="34" charset="0"/>
                  </a:rPr>
                  <a:t>6000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3207" name="Line 199"/>
              <p:cNvSpPr>
                <a:spLocks noChangeShapeType="1"/>
              </p:cNvSpPr>
              <p:nvPr/>
            </p:nvSpPr>
            <p:spPr bwMode="auto">
              <a:xfrm>
                <a:off x="1070" y="1567"/>
                <a:ext cx="13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208" name="Rectangle 200"/>
              <p:cNvSpPr>
                <a:spLocks noChangeArrowheads="1"/>
              </p:cNvSpPr>
              <p:nvPr/>
            </p:nvSpPr>
            <p:spPr bwMode="auto">
              <a:xfrm>
                <a:off x="877" y="1529"/>
                <a:ext cx="180" cy="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MS Sans Serif"/>
                    <a:cs typeface="Arial" pitchFamily="34" charset="0"/>
                  </a:rPr>
                  <a:t>6500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3209" name="Line 201"/>
              <p:cNvSpPr>
                <a:spLocks noChangeShapeType="1"/>
              </p:cNvSpPr>
              <p:nvPr/>
            </p:nvSpPr>
            <p:spPr bwMode="auto">
              <a:xfrm>
                <a:off x="1070" y="1434"/>
                <a:ext cx="13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210" name="Rectangle 202"/>
              <p:cNvSpPr>
                <a:spLocks noChangeArrowheads="1"/>
              </p:cNvSpPr>
              <p:nvPr/>
            </p:nvSpPr>
            <p:spPr bwMode="auto">
              <a:xfrm>
                <a:off x="877" y="1396"/>
                <a:ext cx="180" cy="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MS Sans Serif"/>
                    <a:cs typeface="Arial" pitchFamily="34" charset="0"/>
                  </a:rPr>
                  <a:t>7000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3211" name="Line 203"/>
              <p:cNvSpPr>
                <a:spLocks noChangeShapeType="1"/>
              </p:cNvSpPr>
              <p:nvPr/>
            </p:nvSpPr>
            <p:spPr bwMode="auto">
              <a:xfrm>
                <a:off x="1070" y="1302"/>
                <a:ext cx="13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212" name="Rectangle 204"/>
              <p:cNvSpPr>
                <a:spLocks noChangeArrowheads="1"/>
              </p:cNvSpPr>
              <p:nvPr/>
            </p:nvSpPr>
            <p:spPr bwMode="auto">
              <a:xfrm>
                <a:off x="877" y="1264"/>
                <a:ext cx="180" cy="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MS Sans Serif"/>
                    <a:cs typeface="Arial" pitchFamily="34" charset="0"/>
                  </a:rPr>
                  <a:t>7500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3213" name="Line 205"/>
              <p:cNvSpPr>
                <a:spLocks noChangeShapeType="1"/>
              </p:cNvSpPr>
              <p:nvPr/>
            </p:nvSpPr>
            <p:spPr bwMode="auto">
              <a:xfrm>
                <a:off x="1070" y="1169"/>
                <a:ext cx="13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214" name="Rectangle 206"/>
              <p:cNvSpPr>
                <a:spLocks noChangeArrowheads="1"/>
              </p:cNvSpPr>
              <p:nvPr/>
            </p:nvSpPr>
            <p:spPr bwMode="auto">
              <a:xfrm>
                <a:off x="877" y="1131"/>
                <a:ext cx="180" cy="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MS Sans Serif"/>
                    <a:cs typeface="Arial" pitchFamily="34" charset="0"/>
                  </a:rPr>
                  <a:t>8000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43216" name="Line 208"/>
            <p:cNvSpPr>
              <a:spLocks noChangeShapeType="1"/>
            </p:cNvSpPr>
            <p:nvPr/>
          </p:nvSpPr>
          <p:spPr bwMode="auto">
            <a:xfrm>
              <a:off x="1070" y="1037"/>
              <a:ext cx="1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217" name="Rectangle 209"/>
            <p:cNvSpPr>
              <a:spLocks noChangeArrowheads="1"/>
            </p:cNvSpPr>
            <p:nvPr/>
          </p:nvSpPr>
          <p:spPr bwMode="auto">
            <a:xfrm>
              <a:off x="877" y="999"/>
              <a:ext cx="180" cy="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MS Sans Serif"/>
                  <a:cs typeface="Arial" pitchFamily="34" charset="0"/>
                </a:rPr>
                <a:t>8500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218" name="Line 210"/>
            <p:cNvSpPr>
              <a:spLocks noChangeShapeType="1"/>
            </p:cNvSpPr>
            <p:nvPr/>
          </p:nvSpPr>
          <p:spPr bwMode="auto">
            <a:xfrm>
              <a:off x="1070" y="904"/>
              <a:ext cx="1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219" name="Rectangle 211"/>
            <p:cNvSpPr>
              <a:spLocks noChangeArrowheads="1"/>
            </p:cNvSpPr>
            <p:nvPr/>
          </p:nvSpPr>
          <p:spPr bwMode="auto">
            <a:xfrm>
              <a:off x="877" y="866"/>
              <a:ext cx="180" cy="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MS Sans Serif"/>
                  <a:cs typeface="Arial" pitchFamily="34" charset="0"/>
                </a:rPr>
                <a:t>9000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220" name="Rectangle 212"/>
            <p:cNvSpPr>
              <a:spLocks noChangeArrowheads="1"/>
            </p:cNvSpPr>
            <p:nvPr/>
          </p:nvSpPr>
          <p:spPr bwMode="auto">
            <a:xfrm>
              <a:off x="385" y="3443"/>
              <a:ext cx="219" cy="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smtClean="0">
                  <a:ln>
                    <a:noFill/>
                  </a:ln>
                  <a:solidFill>
                    <a:srgbClr val="00007F"/>
                  </a:solidFill>
                  <a:effectLst/>
                  <a:latin typeface="MS Sans Serif"/>
                  <a:cs typeface="Arial" pitchFamily="34" charset="0"/>
                </a:rPr>
                <a:t>m/z--&gt;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221" name="Rectangle 213"/>
            <p:cNvSpPr>
              <a:spLocks noChangeArrowheads="1"/>
            </p:cNvSpPr>
            <p:nvPr/>
          </p:nvSpPr>
          <p:spPr bwMode="auto">
            <a:xfrm>
              <a:off x="385" y="482"/>
              <a:ext cx="367" cy="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smtClean="0">
                  <a:ln>
                    <a:noFill/>
                  </a:ln>
                  <a:solidFill>
                    <a:srgbClr val="00007F"/>
                  </a:solidFill>
                  <a:effectLst/>
                  <a:latin typeface="MS Sans Serif"/>
                  <a:cs typeface="Arial" pitchFamily="34" charset="0"/>
                </a:rPr>
                <a:t>Abundance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222" name="Rectangle 214"/>
            <p:cNvSpPr>
              <a:spLocks noChangeArrowheads="1"/>
            </p:cNvSpPr>
            <p:nvPr/>
          </p:nvSpPr>
          <p:spPr bwMode="auto">
            <a:xfrm>
              <a:off x="2015" y="712"/>
              <a:ext cx="3302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MS Sans Serif"/>
                  <a:cs typeface="Arial" pitchFamily="34" charset="0"/>
                </a:rPr>
                <a:t>Scan</a:t>
              </a: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MS Sans Serif"/>
                  <a:cs typeface="Arial" pitchFamily="34" charset="0"/>
                </a:rPr>
                <a:t> 1304 (12.064 </a:t>
              </a:r>
              <a:r>
                <a:rPr kumimoji="0" lang="ru-RU" sz="1400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MS Sans Serif"/>
                  <a:cs typeface="Arial" pitchFamily="34" charset="0"/>
                </a:rPr>
                <a:t>min</a:t>
              </a: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MS Sans Serif"/>
                  <a:cs typeface="Arial" pitchFamily="34" charset="0"/>
                </a:rPr>
                <a:t>): *************</a:t>
              </a:r>
              <a:r>
                <a:rPr kumimoji="0" lang="ru-RU" sz="1400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MS Sans Serif"/>
                  <a:cs typeface="Arial" pitchFamily="34" charset="0"/>
                </a:rPr>
                <a:t>_NATIV.D\data.ms</a:t>
              </a: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MS Sans Serif"/>
                  <a:cs typeface="Arial" pitchFamily="34" charset="0"/>
                </a:rPr>
                <a:t> (-1289) (-)</a:t>
              </a:r>
              <a:endPara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223" name="Line 215"/>
            <p:cNvSpPr>
              <a:spLocks noChangeShapeType="1"/>
            </p:cNvSpPr>
            <p:nvPr/>
          </p:nvSpPr>
          <p:spPr bwMode="auto">
            <a:xfrm>
              <a:off x="1210" y="3205"/>
              <a:ext cx="1" cy="8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224" name="Line 216"/>
            <p:cNvSpPr>
              <a:spLocks noChangeShapeType="1"/>
            </p:cNvSpPr>
            <p:nvPr/>
          </p:nvSpPr>
          <p:spPr bwMode="auto">
            <a:xfrm>
              <a:off x="1257" y="3279"/>
              <a:ext cx="1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225" name="Line 217"/>
            <p:cNvSpPr>
              <a:spLocks noChangeShapeType="1"/>
            </p:cNvSpPr>
            <p:nvPr/>
          </p:nvSpPr>
          <p:spPr bwMode="auto">
            <a:xfrm>
              <a:off x="1283" y="3222"/>
              <a:ext cx="1" cy="6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226" name="Line 218"/>
            <p:cNvSpPr>
              <a:spLocks noChangeShapeType="1"/>
            </p:cNvSpPr>
            <p:nvPr/>
          </p:nvSpPr>
          <p:spPr bwMode="auto">
            <a:xfrm>
              <a:off x="1291" y="3257"/>
              <a:ext cx="1" cy="3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227" name="Line 219"/>
            <p:cNvSpPr>
              <a:spLocks noChangeShapeType="1"/>
            </p:cNvSpPr>
            <p:nvPr/>
          </p:nvSpPr>
          <p:spPr bwMode="auto">
            <a:xfrm>
              <a:off x="1307" y="3289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228" name="Line 220"/>
            <p:cNvSpPr>
              <a:spLocks noChangeShapeType="1"/>
            </p:cNvSpPr>
            <p:nvPr/>
          </p:nvSpPr>
          <p:spPr bwMode="auto">
            <a:xfrm>
              <a:off x="1316" y="3241"/>
              <a:ext cx="1" cy="4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229" name="Line 221"/>
            <p:cNvSpPr>
              <a:spLocks noChangeShapeType="1"/>
            </p:cNvSpPr>
            <p:nvPr/>
          </p:nvSpPr>
          <p:spPr bwMode="auto">
            <a:xfrm>
              <a:off x="1324" y="3244"/>
              <a:ext cx="1" cy="4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230" name="Line 222"/>
            <p:cNvSpPr>
              <a:spLocks noChangeShapeType="1"/>
            </p:cNvSpPr>
            <p:nvPr/>
          </p:nvSpPr>
          <p:spPr bwMode="auto">
            <a:xfrm>
              <a:off x="1332" y="3237"/>
              <a:ext cx="1" cy="5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231" name="Line 223"/>
            <p:cNvSpPr>
              <a:spLocks noChangeShapeType="1"/>
            </p:cNvSpPr>
            <p:nvPr/>
          </p:nvSpPr>
          <p:spPr bwMode="auto">
            <a:xfrm>
              <a:off x="1341" y="2712"/>
              <a:ext cx="1" cy="57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232" name="Line 224"/>
            <p:cNvSpPr>
              <a:spLocks noChangeShapeType="1"/>
            </p:cNvSpPr>
            <p:nvPr/>
          </p:nvSpPr>
          <p:spPr bwMode="auto">
            <a:xfrm>
              <a:off x="1357" y="3247"/>
              <a:ext cx="1" cy="4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233" name="Line 225"/>
            <p:cNvSpPr>
              <a:spLocks noChangeShapeType="1"/>
            </p:cNvSpPr>
            <p:nvPr/>
          </p:nvSpPr>
          <p:spPr bwMode="auto">
            <a:xfrm>
              <a:off x="1374" y="3260"/>
              <a:ext cx="1" cy="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234" name="Line 226"/>
            <p:cNvSpPr>
              <a:spLocks noChangeShapeType="1"/>
            </p:cNvSpPr>
            <p:nvPr/>
          </p:nvSpPr>
          <p:spPr bwMode="auto">
            <a:xfrm>
              <a:off x="1389" y="3209"/>
              <a:ext cx="1" cy="8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235" name="Line 227"/>
            <p:cNvSpPr>
              <a:spLocks noChangeShapeType="1"/>
            </p:cNvSpPr>
            <p:nvPr/>
          </p:nvSpPr>
          <p:spPr bwMode="auto">
            <a:xfrm>
              <a:off x="1430" y="3264"/>
              <a:ext cx="1" cy="2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236" name="Line 228"/>
            <p:cNvSpPr>
              <a:spLocks noChangeShapeType="1"/>
            </p:cNvSpPr>
            <p:nvPr/>
          </p:nvSpPr>
          <p:spPr bwMode="auto">
            <a:xfrm>
              <a:off x="1448" y="3201"/>
              <a:ext cx="1" cy="8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237" name="Line 229"/>
            <p:cNvSpPr>
              <a:spLocks noChangeShapeType="1"/>
            </p:cNvSpPr>
            <p:nvPr/>
          </p:nvSpPr>
          <p:spPr bwMode="auto">
            <a:xfrm>
              <a:off x="1456" y="2768"/>
              <a:ext cx="1" cy="5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238" name="Line 230"/>
            <p:cNvSpPr>
              <a:spLocks noChangeShapeType="1"/>
            </p:cNvSpPr>
            <p:nvPr/>
          </p:nvSpPr>
          <p:spPr bwMode="auto">
            <a:xfrm>
              <a:off x="1463" y="3239"/>
              <a:ext cx="1" cy="5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239" name="Line 231"/>
            <p:cNvSpPr>
              <a:spLocks noChangeShapeType="1"/>
            </p:cNvSpPr>
            <p:nvPr/>
          </p:nvSpPr>
          <p:spPr bwMode="auto">
            <a:xfrm>
              <a:off x="1472" y="3160"/>
              <a:ext cx="1" cy="1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240" name="Line 232"/>
            <p:cNvSpPr>
              <a:spLocks noChangeShapeType="1"/>
            </p:cNvSpPr>
            <p:nvPr/>
          </p:nvSpPr>
          <p:spPr bwMode="auto">
            <a:xfrm>
              <a:off x="1480" y="3253"/>
              <a:ext cx="1" cy="3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241" name="Line 233"/>
            <p:cNvSpPr>
              <a:spLocks noChangeShapeType="1"/>
            </p:cNvSpPr>
            <p:nvPr/>
          </p:nvSpPr>
          <p:spPr bwMode="auto">
            <a:xfrm>
              <a:off x="1488" y="3241"/>
              <a:ext cx="1" cy="4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242" name="Line 234"/>
            <p:cNvSpPr>
              <a:spLocks noChangeShapeType="1"/>
            </p:cNvSpPr>
            <p:nvPr/>
          </p:nvSpPr>
          <p:spPr bwMode="auto">
            <a:xfrm>
              <a:off x="1546" y="3236"/>
              <a:ext cx="1" cy="5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243" name="Line 235"/>
            <p:cNvSpPr>
              <a:spLocks noChangeShapeType="1"/>
            </p:cNvSpPr>
            <p:nvPr/>
          </p:nvSpPr>
          <p:spPr bwMode="auto">
            <a:xfrm>
              <a:off x="1554" y="3038"/>
              <a:ext cx="1" cy="25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244" name="Line 236"/>
            <p:cNvSpPr>
              <a:spLocks noChangeShapeType="1"/>
            </p:cNvSpPr>
            <p:nvPr/>
          </p:nvSpPr>
          <p:spPr bwMode="auto">
            <a:xfrm>
              <a:off x="1562" y="2738"/>
              <a:ext cx="1" cy="55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245" name="Line 237"/>
            <p:cNvSpPr>
              <a:spLocks noChangeShapeType="1"/>
            </p:cNvSpPr>
            <p:nvPr/>
          </p:nvSpPr>
          <p:spPr bwMode="auto">
            <a:xfrm>
              <a:off x="1571" y="2933"/>
              <a:ext cx="1" cy="35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246" name="Line 238"/>
            <p:cNvSpPr>
              <a:spLocks noChangeShapeType="1"/>
            </p:cNvSpPr>
            <p:nvPr/>
          </p:nvSpPr>
          <p:spPr bwMode="auto">
            <a:xfrm>
              <a:off x="1578" y="3223"/>
              <a:ext cx="1" cy="6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247" name="Line 239"/>
            <p:cNvSpPr>
              <a:spLocks noChangeShapeType="1"/>
            </p:cNvSpPr>
            <p:nvPr/>
          </p:nvSpPr>
          <p:spPr bwMode="auto">
            <a:xfrm>
              <a:off x="1586" y="3188"/>
              <a:ext cx="1" cy="10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248" name="Line 240"/>
            <p:cNvSpPr>
              <a:spLocks noChangeShapeType="1"/>
            </p:cNvSpPr>
            <p:nvPr/>
          </p:nvSpPr>
          <p:spPr bwMode="auto">
            <a:xfrm>
              <a:off x="1595" y="3246"/>
              <a:ext cx="1" cy="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249" name="Line 241"/>
            <p:cNvSpPr>
              <a:spLocks noChangeShapeType="1"/>
            </p:cNvSpPr>
            <p:nvPr/>
          </p:nvSpPr>
          <p:spPr bwMode="auto">
            <a:xfrm>
              <a:off x="1609" y="3225"/>
              <a:ext cx="1" cy="6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250" name="Line 242"/>
            <p:cNvSpPr>
              <a:spLocks noChangeShapeType="1"/>
            </p:cNvSpPr>
            <p:nvPr/>
          </p:nvSpPr>
          <p:spPr bwMode="auto">
            <a:xfrm>
              <a:off x="1669" y="3120"/>
              <a:ext cx="1" cy="17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251" name="Line 243"/>
            <p:cNvSpPr>
              <a:spLocks noChangeShapeType="1"/>
            </p:cNvSpPr>
            <p:nvPr/>
          </p:nvSpPr>
          <p:spPr bwMode="auto">
            <a:xfrm>
              <a:off x="1677" y="3228"/>
              <a:ext cx="1" cy="6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252" name="Line 244"/>
            <p:cNvSpPr>
              <a:spLocks noChangeShapeType="1"/>
            </p:cNvSpPr>
            <p:nvPr/>
          </p:nvSpPr>
          <p:spPr bwMode="auto">
            <a:xfrm>
              <a:off x="1685" y="3116"/>
              <a:ext cx="1" cy="17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253" name="Line 245"/>
            <p:cNvSpPr>
              <a:spLocks noChangeShapeType="1"/>
            </p:cNvSpPr>
            <p:nvPr/>
          </p:nvSpPr>
          <p:spPr bwMode="auto">
            <a:xfrm>
              <a:off x="1693" y="3264"/>
              <a:ext cx="1" cy="2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254" name="Line 246"/>
            <p:cNvSpPr>
              <a:spLocks noChangeShapeType="1"/>
            </p:cNvSpPr>
            <p:nvPr/>
          </p:nvSpPr>
          <p:spPr bwMode="auto">
            <a:xfrm>
              <a:off x="1709" y="3263"/>
              <a:ext cx="1" cy="2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255" name="Line 247"/>
            <p:cNvSpPr>
              <a:spLocks noChangeShapeType="1"/>
            </p:cNvSpPr>
            <p:nvPr/>
          </p:nvSpPr>
          <p:spPr bwMode="auto">
            <a:xfrm>
              <a:off x="1759" y="3269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256" name="Line 248"/>
            <p:cNvSpPr>
              <a:spLocks noChangeShapeType="1"/>
            </p:cNvSpPr>
            <p:nvPr/>
          </p:nvSpPr>
          <p:spPr bwMode="auto">
            <a:xfrm>
              <a:off x="1767" y="790"/>
              <a:ext cx="1" cy="25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257" name="Line 249"/>
            <p:cNvSpPr>
              <a:spLocks noChangeShapeType="1"/>
            </p:cNvSpPr>
            <p:nvPr/>
          </p:nvSpPr>
          <p:spPr bwMode="auto">
            <a:xfrm>
              <a:off x="1775" y="3132"/>
              <a:ext cx="1" cy="15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258" name="Line 250"/>
            <p:cNvSpPr>
              <a:spLocks noChangeShapeType="1"/>
            </p:cNvSpPr>
            <p:nvPr/>
          </p:nvSpPr>
          <p:spPr bwMode="auto">
            <a:xfrm>
              <a:off x="1792" y="3266"/>
              <a:ext cx="1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259" name="Line 251"/>
            <p:cNvSpPr>
              <a:spLocks noChangeShapeType="1"/>
            </p:cNvSpPr>
            <p:nvPr/>
          </p:nvSpPr>
          <p:spPr bwMode="auto">
            <a:xfrm>
              <a:off x="1800" y="3257"/>
              <a:ext cx="1" cy="3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260" name="Line 252"/>
            <p:cNvSpPr>
              <a:spLocks noChangeShapeType="1"/>
            </p:cNvSpPr>
            <p:nvPr/>
          </p:nvSpPr>
          <p:spPr bwMode="auto">
            <a:xfrm>
              <a:off x="1808" y="3247"/>
              <a:ext cx="1" cy="4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261" name="Line 253"/>
            <p:cNvSpPr>
              <a:spLocks noChangeShapeType="1"/>
            </p:cNvSpPr>
            <p:nvPr/>
          </p:nvSpPr>
          <p:spPr bwMode="auto">
            <a:xfrm>
              <a:off x="1832" y="3220"/>
              <a:ext cx="1" cy="7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262" name="Line 254"/>
            <p:cNvSpPr>
              <a:spLocks noChangeShapeType="1"/>
            </p:cNvSpPr>
            <p:nvPr/>
          </p:nvSpPr>
          <p:spPr bwMode="auto">
            <a:xfrm>
              <a:off x="1841" y="3289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263" name="Line 255"/>
            <p:cNvSpPr>
              <a:spLocks noChangeShapeType="1"/>
            </p:cNvSpPr>
            <p:nvPr/>
          </p:nvSpPr>
          <p:spPr bwMode="auto">
            <a:xfrm>
              <a:off x="1874" y="3280"/>
              <a:ext cx="1" cy="1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264" name="Line 256"/>
            <p:cNvSpPr>
              <a:spLocks noChangeShapeType="1"/>
            </p:cNvSpPr>
            <p:nvPr/>
          </p:nvSpPr>
          <p:spPr bwMode="auto">
            <a:xfrm>
              <a:off x="1899" y="3128"/>
              <a:ext cx="1" cy="16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265" name="Line 257"/>
            <p:cNvSpPr>
              <a:spLocks noChangeShapeType="1"/>
            </p:cNvSpPr>
            <p:nvPr/>
          </p:nvSpPr>
          <p:spPr bwMode="auto">
            <a:xfrm>
              <a:off x="1907" y="3273"/>
              <a:ext cx="1" cy="1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266" name="Line 258"/>
            <p:cNvSpPr>
              <a:spLocks noChangeShapeType="1"/>
            </p:cNvSpPr>
            <p:nvPr/>
          </p:nvSpPr>
          <p:spPr bwMode="auto">
            <a:xfrm>
              <a:off x="1915" y="3185"/>
              <a:ext cx="1" cy="10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267" name="Line 259"/>
            <p:cNvSpPr>
              <a:spLocks noChangeShapeType="1"/>
            </p:cNvSpPr>
            <p:nvPr/>
          </p:nvSpPr>
          <p:spPr bwMode="auto">
            <a:xfrm>
              <a:off x="1922" y="3229"/>
              <a:ext cx="1" cy="6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268" name="Line 260"/>
            <p:cNvSpPr>
              <a:spLocks noChangeShapeType="1"/>
            </p:cNvSpPr>
            <p:nvPr/>
          </p:nvSpPr>
          <p:spPr bwMode="auto">
            <a:xfrm>
              <a:off x="1939" y="3279"/>
              <a:ext cx="1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269" name="Line 261"/>
            <p:cNvSpPr>
              <a:spLocks noChangeShapeType="1"/>
            </p:cNvSpPr>
            <p:nvPr/>
          </p:nvSpPr>
          <p:spPr bwMode="auto">
            <a:xfrm>
              <a:off x="1947" y="3272"/>
              <a:ext cx="1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270" name="Line 262"/>
            <p:cNvSpPr>
              <a:spLocks noChangeShapeType="1"/>
            </p:cNvSpPr>
            <p:nvPr/>
          </p:nvSpPr>
          <p:spPr bwMode="auto">
            <a:xfrm>
              <a:off x="2004" y="3249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271" name="Line 263"/>
            <p:cNvSpPr>
              <a:spLocks noChangeShapeType="1"/>
            </p:cNvSpPr>
            <p:nvPr/>
          </p:nvSpPr>
          <p:spPr bwMode="auto">
            <a:xfrm>
              <a:off x="2013" y="3263"/>
              <a:ext cx="1" cy="2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272" name="Line 264"/>
            <p:cNvSpPr>
              <a:spLocks noChangeShapeType="1"/>
            </p:cNvSpPr>
            <p:nvPr/>
          </p:nvSpPr>
          <p:spPr bwMode="auto">
            <a:xfrm>
              <a:off x="2022" y="3262"/>
              <a:ext cx="1" cy="2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273" name="Line 265"/>
            <p:cNvSpPr>
              <a:spLocks noChangeShapeType="1"/>
            </p:cNvSpPr>
            <p:nvPr/>
          </p:nvSpPr>
          <p:spPr bwMode="auto">
            <a:xfrm>
              <a:off x="2030" y="3120"/>
              <a:ext cx="1" cy="17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274" name="Line 266"/>
            <p:cNvSpPr>
              <a:spLocks noChangeShapeType="1"/>
            </p:cNvSpPr>
            <p:nvPr/>
          </p:nvSpPr>
          <p:spPr bwMode="auto">
            <a:xfrm>
              <a:off x="2045" y="3271"/>
              <a:ext cx="1" cy="1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275" name="Line 267"/>
            <p:cNvSpPr>
              <a:spLocks noChangeShapeType="1"/>
            </p:cNvSpPr>
            <p:nvPr/>
          </p:nvSpPr>
          <p:spPr bwMode="auto">
            <a:xfrm>
              <a:off x="2063" y="3148"/>
              <a:ext cx="1" cy="14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276" name="Line 268"/>
            <p:cNvSpPr>
              <a:spLocks noChangeShapeType="1"/>
            </p:cNvSpPr>
            <p:nvPr/>
          </p:nvSpPr>
          <p:spPr bwMode="auto">
            <a:xfrm>
              <a:off x="2086" y="3275"/>
              <a:ext cx="1" cy="1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277" name="Line 269"/>
            <p:cNvSpPr>
              <a:spLocks noChangeShapeType="1"/>
            </p:cNvSpPr>
            <p:nvPr/>
          </p:nvSpPr>
          <p:spPr bwMode="auto">
            <a:xfrm>
              <a:off x="2128" y="3285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278" name="Line 270"/>
            <p:cNvSpPr>
              <a:spLocks noChangeShapeType="1"/>
            </p:cNvSpPr>
            <p:nvPr/>
          </p:nvSpPr>
          <p:spPr bwMode="auto">
            <a:xfrm>
              <a:off x="2136" y="3287"/>
              <a:ext cx="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279" name="Line 271"/>
            <p:cNvSpPr>
              <a:spLocks noChangeShapeType="1"/>
            </p:cNvSpPr>
            <p:nvPr/>
          </p:nvSpPr>
          <p:spPr bwMode="auto">
            <a:xfrm>
              <a:off x="2152" y="3200"/>
              <a:ext cx="1" cy="9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280" name="Line 272"/>
            <p:cNvSpPr>
              <a:spLocks noChangeShapeType="1"/>
            </p:cNvSpPr>
            <p:nvPr/>
          </p:nvSpPr>
          <p:spPr bwMode="auto">
            <a:xfrm>
              <a:off x="2168" y="3228"/>
              <a:ext cx="1" cy="6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281" name="Line 273"/>
            <p:cNvSpPr>
              <a:spLocks noChangeShapeType="1"/>
            </p:cNvSpPr>
            <p:nvPr/>
          </p:nvSpPr>
          <p:spPr bwMode="auto">
            <a:xfrm>
              <a:off x="2226" y="3284"/>
              <a:ext cx="1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282" name="Line 274"/>
            <p:cNvSpPr>
              <a:spLocks noChangeShapeType="1"/>
            </p:cNvSpPr>
            <p:nvPr/>
          </p:nvSpPr>
          <p:spPr bwMode="auto">
            <a:xfrm>
              <a:off x="2234" y="3251"/>
              <a:ext cx="1" cy="3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283" name="Line 275"/>
            <p:cNvSpPr>
              <a:spLocks noChangeShapeType="1"/>
            </p:cNvSpPr>
            <p:nvPr/>
          </p:nvSpPr>
          <p:spPr bwMode="auto">
            <a:xfrm>
              <a:off x="2251" y="3265"/>
              <a:ext cx="1" cy="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284" name="Line 276"/>
            <p:cNvSpPr>
              <a:spLocks noChangeShapeType="1"/>
            </p:cNvSpPr>
            <p:nvPr/>
          </p:nvSpPr>
          <p:spPr bwMode="auto">
            <a:xfrm>
              <a:off x="2267" y="3284"/>
              <a:ext cx="1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285" name="Line 277"/>
            <p:cNvSpPr>
              <a:spLocks noChangeShapeType="1"/>
            </p:cNvSpPr>
            <p:nvPr/>
          </p:nvSpPr>
          <p:spPr bwMode="auto">
            <a:xfrm>
              <a:off x="2284" y="3275"/>
              <a:ext cx="1" cy="1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286" name="Line 278"/>
            <p:cNvSpPr>
              <a:spLocks noChangeShapeType="1"/>
            </p:cNvSpPr>
            <p:nvPr/>
          </p:nvSpPr>
          <p:spPr bwMode="auto">
            <a:xfrm>
              <a:off x="2300" y="3288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287" name="Line 279"/>
            <p:cNvSpPr>
              <a:spLocks noChangeShapeType="1"/>
            </p:cNvSpPr>
            <p:nvPr/>
          </p:nvSpPr>
          <p:spPr bwMode="auto">
            <a:xfrm>
              <a:off x="2357" y="3273"/>
              <a:ext cx="1" cy="1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288" name="Line 280"/>
            <p:cNvSpPr>
              <a:spLocks noChangeShapeType="1"/>
            </p:cNvSpPr>
            <p:nvPr/>
          </p:nvSpPr>
          <p:spPr bwMode="auto">
            <a:xfrm>
              <a:off x="2366" y="3271"/>
              <a:ext cx="1" cy="1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289" name="Line 281"/>
            <p:cNvSpPr>
              <a:spLocks noChangeShapeType="1"/>
            </p:cNvSpPr>
            <p:nvPr/>
          </p:nvSpPr>
          <p:spPr bwMode="auto">
            <a:xfrm>
              <a:off x="2375" y="3228"/>
              <a:ext cx="1" cy="6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290" name="Line 282"/>
            <p:cNvSpPr>
              <a:spLocks noChangeShapeType="1"/>
            </p:cNvSpPr>
            <p:nvPr/>
          </p:nvSpPr>
          <p:spPr bwMode="auto">
            <a:xfrm>
              <a:off x="2414" y="3276"/>
              <a:ext cx="1" cy="1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291" name="Line 283"/>
            <p:cNvSpPr>
              <a:spLocks noChangeShapeType="1"/>
            </p:cNvSpPr>
            <p:nvPr/>
          </p:nvSpPr>
          <p:spPr bwMode="auto">
            <a:xfrm>
              <a:off x="2431" y="3277"/>
              <a:ext cx="1" cy="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292" name="Line 284"/>
            <p:cNvSpPr>
              <a:spLocks noChangeShapeType="1"/>
            </p:cNvSpPr>
            <p:nvPr/>
          </p:nvSpPr>
          <p:spPr bwMode="auto">
            <a:xfrm>
              <a:off x="2464" y="3277"/>
              <a:ext cx="1" cy="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293" name="Line 285"/>
            <p:cNvSpPr>
              <a:spLocks noChangeShapeType="1"/>
            </p:cNvSpPr>
            <p:nvPr/>
          </p:nvSpPr>
          <p:spPr bwMode="auto">
            <a:xfrm>
              <a:off x="2481" y="3207"/>
              <a:ext cx="1" cy="8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294" name="Line 286"/>
            <p:cNvSpPr>
              <a:spLocks noChangeShapeType="1"/>
            </p:cNvSpPr>
            <p:nvPr/>
          </p:nvSpPr>
          <p:spPr bwMode="auto">
            <a:xfrm>
              <a:off x="2512" y="3222"/>
              <a:ext cx="1" cy="6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295" name="Line 287"/>
            <p:cNvSpPr>
              <a:spLocks noChangeShapeType="1"/>
            </p:cNvSpPr>
            <p:nvPr/>
          </p:nvSpPr>
          <p:spPr bwMode="auto">
            <a:xfrm>
              <a:off x="2528" y="3225"/>
              <a:ext cx="1" cy="6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296" name="Line 288"/>
            <p:cNvSpPr>
              <a:spLocks noChangeShapeType="1"/>
            </p:cNvSpPr>
            <p:nvPr/>
          </p:nvSpPr>
          <p:spPr bwMode="auto">
            <a:xfrm>
              <a:off x="2570" y="3103"/>
              <a:ext cx="1" cy="1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297" name="Line 289"/>
            <p:cNvSpPr>
              <a:spLocks noChangeShapeType="1"/>
            </p:cNvSpPr>
            <p:nvPr/>
          </p:nvSpPr>
          <p:spPr bwMode="auto">
            <a:xfrm>
              <a:off x="2604" y="3210"/>
              <a:ext cx="1" cy="8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298" name="Line 290"/>
            <p:cNvSpPr>
              <a:spLocks noChangeShapeType="1"/>
            </p:cNvSpPr>
            <p:nvPr/>
          </p:nvSpPr>
          <p:spPr bwMode="auto">
            <a:xfrm>
              <a:off x="2628" y="3273"/>
              <a:ext cx="1" cy="1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299" name="Line 291"/>
            <p:cNvSpPr>
              <a:spLocks noChangeShapeType="1"/>
            </p:cNvSpPr>
            <p:nvPr/>
          </p:nvSpPr>
          <p:spPr bwMode="auto">
            <a:xfrm>
              <a:off x="2636" y="3269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300" name="Line 292"/>
            <p:cNvSpPr>
              <a:spLocks noChangeShapeType="1"/>
            </p:cNvSpPr>
            <p:nvPr/>
          </p:nvSpPr>
          <p:spPr bwMode="auto">
            <a:xfrm>
              <a:off x="2662" y="3229"/>
              <a:ext cx="1" cy="6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301" name="Line 293"/>
            <p:cNvSpPr>
              <a:spLocks noChangeShapeType="1"/>
            </p:cNvSpPr>
            <p:nvPr/>
          </p:nvSpPr>
          <p:spPr bwMode="auto">
            <a:xfrm>
              <a:off x="2685" y="3213"/>
              <a:ext cx="1" cy="7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302" name="Line 294"/>
            <p:cNvSpPr>
              <a:spLocks noChangeShapeType="1"/>
            </p:cNvSpPr>
            <p:nvPr/>
          </p:nvSpPr>
          <p:spPr bwMode="auto">
            <a:xfrm>
              <a:off x="2694" y="3269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303" name="Line 295"/>
            <p:cNvSpPr>
              <a:spLocks noChangeShapeType="1"/>
            </p:cNvSpPr>
            <p:nvPr/>
          </p:nvSpPr>
          <p:spPr bwMode="auto">
            <a:xfrm>
              <a:off x="2701" y="3256"/>
              <a:ext cx="1" cy="3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304" name="Line 296"/>
            <p:cNvSpPr>
              <a:spLocks noChangeShapeType="1"/>
            </p:cNvSpPr>
            <p:nvPr/>
          </p:nvSpPr>
          <p:spPr bwMode="auto">
            <a:xfrm>
              <a:off x="2710" y="3242"/>
              <a:ext cx="1" cy="4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305" name="Line 297"/>
            <p:cNvSpPr>
              <a:spLocks noChangeShapeType="1"/>
            </p:cNvSpPr>
            <p:nvPr/>
          </p:nvSpPr>
          <p:spPr bwMode="auto">
            <a:xfrm>
              <a:off x="2719" y="3267"/>
              <a:ext cx="1" cy="2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306" name="Line 298"/>
            <p:cNvSpPr>
              <a:spLocks noChangeShapeType="1"/>
            </p:cNvSpPr>
            <p:nvPr/>
          </p:nvSpPr>
          <p:spPr bwMode="auto">
            <a:xfrm>
              <a:off x="2726" y="3232"/>
              <a:ext cx="1" cy="5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307" name="Line 299"/>
            <p:cNvSpPr>
              <a:spLocks noChangeShapeType="1"/>
            </p:cNvSpPr>
            <p:nvPr/>
          </p:nvSpPr>
          <p:spPr bwMode="auto">
            <a:xfrm>
              <a:off x="2743" y="3187"/>
              <a:ext cx="1" cy="10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308" name="Line 300"/>
            <p:cNvSpPr>
              <a:spLocks noChangeShapeType="1"/>
            </p:cNvSpPr>
            <p:nvPr/>
          </p:nvSpPr>
          <p:spPr bwMode="auto">
            <a:xfrm>
              <a:off x="2752" y="3245"/>
              <a:ext cx="1" cy="4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309" name="Line 301"/>
            <p:cNvSpPr>
              <a:spLocks noChangeShapeType="1"/>
            </p:cNvSpPr>
            <p:nvPr/>
          </p:nvSpPr>
          <p:spPr bwMode="auto">
            <a:xfrm>
              <a:off x="2792" y="3247"/>
              <a:ext cx="1" cy="4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310" name="Line 302"/>
            <p:cNvSpPr>
              <a:spLocks noChangeShapeType="1"/>
            </p:cNvSpPr>
            <p:nvPr/>
          </p:nvSpPr>
          <p:spPr bwMode="auto">
            <a:xfrm>
              <a:off x="2825" y="3275"/>
              <a:ext cx="1" cy="1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311" name="Line 303"/>
            <p:cNvSpPr>
              <a:spLocks noChangeShapeType="1"/>
            </p:cNvSpPr>
            <p:nvPr/>
          </p:nvSpPr>
          <p:spPr bwMode="auto">
            <a:xfrm>
              <a:off x="2857" y="3288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312" name="Line 304"/>
            <p:cNvSpPr>
              <a:spLocks noChangeShapeType="1"/>
            </p:cNvSpPr>
            <p:nvPr/>
          </p:nvSpPr>
          <p:spPr bwMode="auto">
            <a:xfrm>
              <a:off x="2867" y="3278"/>
              <a:ext cx="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313" name="Line 305"/>
            <p:cNvSpPr>
              <a:spLocks noChangeShapeType="1"/>
            </p:cNvSpPr>
            <p:nvPr/>
          </p:nvSpPr>
          <p:spPr bwMode="auto">
            <a:xfrm>
              <a:off x="2891" y="3231"/>
              <a:ext cx="1" cy="5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314" name="Line 306"/>
            <p:cNvSpPr>
              <a:spLocks noChangeShapeType="1"/>
            </p:cNvSpPr>
            <p:nvPr/>
          </p:nvSpPr>
          <p:spPr bwMode="auto">
            <a:xfrm>
              <a:off x="2898" y="3245"/>
              <a:ext cx="1" cy="4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315" name="Line 307"/>
            <p:cNvSpPr>
              <a:spLocks noChangeShapeType="1"/>
            </p:cNvSpPr>
            <p:nvPr/>
          </p:nvSpPr>
          <p:spPr bwMode="auto">
            <a:xfrm>
              <a:off x="2938" y="3262"/>
              <a:ext cx="1" cy="2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316" name="Line 308"/>
            <p:cNvSpPr>
              <a:spLocks noChangeShapeType="1"/>
            </p:cNvSpPr>
            <p:nvPr/>
          </p:nvSpPr>
          <p:spPr bwMode="auto">
            <a:xfrm>
              <a:off x="2948" y="1770"/>
              <a:ext cx="1" cy="152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317" name="Line 309"/>
            <p:cNvSpPr>
              <a:spLocks noChangeShapeType="1"/>
            </p:cNvSpPr>
            <p:nvPr/>
          </p:nvSpPr>
          <p:spPr bwMode="auto">
            <a:xfrm>
              <a:off x="2956" y="2929"/>
              <a:ext cx="1" cy="36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318" name="Line 310"/>
            <p:cNvSpPr>
              <a:spLocks noChangeShapeType="1"/>
            </p:cNvSpPr>
            <p:nvPr/>
          </p:nvSpPr>
          <p:spPr bwMode="auto">
            <a:xfrm>
              <a:off x="2973" y="3281"/>
              <a:ext cx="1" cy="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319" name="Line 311"/>
            <p:cNvSpPr>
              <a:spLocks noChangeShapeType="1"/>
            </p:cNvSpPr>
            <p:nvPr/>
          </p:nvSpPr>
          <p:spPr bwMode="auto">
            <a:xfrm>
              <a:off x="2980" y="3271"/>
              <a:ext cx="1" cy="1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320" name="Line 312"/>
            <p:cNvSpPr>
              <a:spLocks noChangeShapeType="1"/>
            </p:cNvSpPr>
            <p:nvPr/>
          </p:nvSpPr>
          <p:spPr bwMode="auto">
            <a:xfrm>
              <a:off x="3029" y="3237"/>
              <a:ext cx="1" cy="5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321" name="Line 313"/>
            <p:cNvSpPr>
              <a:spLocks noChangeShapeType="1"/>
            </p:cNvSpPr>
            <p:nvPr/>
          </p:nvSpPr>
          <p:spPr bwMode="auto">
            <a:xfrm>
              <a:off x="3078" y="3249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322" name="Line 314"/>
            <p:cNvSpPr>
              <a:spLocks noChangeShapeType="1"/>
            </p:cNvSpPr>
            <p:nvPr/>
          </p:nvSpPr>
          <p:spPr bwMode="auto">
            <a:xfrm>
              <a:off x="3087" y="3269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323" name="Line 315"/>
            <p:cNvSpPr>
              <a:spLocks noChangeShapeType="1"/>
            </p:cNvSpPr>
            <p:nvPr/>
          </p:nvSpPr>
          <p:spPr bwMode="auto">
            <a:xfrm>
              <a:off x="3103" y="3229"/>
              <a:ext cx="1" cy="6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324" name="Line 316"/>
            <p:cNvSpPr>
              <a:spLocks noChangeShapeType="1"/>
            </p:cNvSpPr>
            <p:nvPr/>
          </p:nvSpPr>
          <p:spPr bwMode="auto">
            <a:xfrm>
              <a:off x="3160" y="3253"/>
              <a:ext cx="1" cy="3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325" name="Line 317"/>
            <p:cNvSpPr>
              <a:spLocks noChangeShapeType="1"/>
            </p:cNvSpPr>
            <p:nvPr/>
          </p:nvSpPr>
          <p:spPr bwMode="auto">
            <a:xfrm>
              <a:off x="3169" y="3225"/>
              <a:ext cx="1" cy="6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326" name="Line 318"/>
            <p:cNvSpPr>
              <a:spLocks noChangeShapeType="1"/>
            </p:cNvSpPr>
            <p:nvPr/>
          </p:nvSpPr>
          <p:spPr bwMode="auto">
            <a:xfrm>
              <a:off x="3178" y="3223"/>
              <a:ext cx="1" cy="6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327" name="Line 319"/>
            <p:cNvSpPr>
              <a:spLocks noChangeShapeType="1"/>
            </p:cNvSpPr>
            <p:nvPr/>
          </p:nvSpPr>
          <p:spPr bwMode="auto">
            <a:xfrm>
              <a:off x="3194" y="3160"/>
              <a:ext cx="1" cy="1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328" name="Line 320"/>
            <p:cNvSpPr>
              <a:spLocks noChangeShapeType="1"/>
            </p:cNvSpPr>
            <p:nvPr/>
          </p:nvSpPr>
          <p:spPr bwMode="auto">
            <a:xfrm>
              <a:off x="3285" y="3273"/>
              <a:ext cx="1" cy="1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329" name="Line 321"/>
            <p:cNvSpPr>
              <a:spLocks noChangeShapeType="1"/>
            </p:cNvSpPr>
            <p:nvPr/>
          </p:nvSpPr>
          <p:spPr bwMode="auto">
            <a:xfrm>
              <a:off x="3292" y="3281"/>
              <a:ext cx="1" cy="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330" name="Line 322"/>
            <p:cNvSpPr>
              <a:spLocks noChangeShapeType="1"/>
            </p:cNvSpPr>
            <p:nvPr/>
          </p:nvSpPr>
          <p:spPr bwMode="auto">
            <a:xfrm>
              <a:off x="3310" y="3245"/>
              <a:ext cx="1" cy="4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331" name="Line 323"/>
            <p:cNvSpPr>
              <a:spLocks noChangeShapeType="1"/>
            </p:cNvSpPr>
            <p:nvPr/>
          </p:nvSpPr>
          <p:spPr bwMode="auto">
            <a:xfrm>
              <a:off x="3318" y="3239"/>
              <a:ext cx="1" cy="5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332" name="Line 324"/>
            <p:cNvSpPr>
              <a:spLocks noChangeShapeType="1"/>
            </p:cNvSpPr>
            <p:nvPr/>
          </p:nvSpPr>
          <p:spPr bwMode="auto">
            <a:xfrm>
              <a:off x="3342" y="3280"/>
              <a:ext cx="1" cy="1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333" name="Line 325"/>
            <p:cNvSpPr>
              <a:spLocks noChangeShapeType="1"/>
            </p:cNvSpPr>
            <p:nvPr/>
          </p:nvSpPr>
          <p:spPr bwMode="auto">
            <a:xfrm>
              <a:off x="3407" y="3239"/>
              <a:ext cx="1" cy="5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334" name="Line 326"/>
            <p:cNvSpPr>
              <a:spLocks noChangeShapeType="1"/>
            </p:cNvSpPr>
            <p:nvPr/>
          </p:nvSpPr>
          <p:spPr bwMode="auto">
            <a:xfrm>
              <a:off x="3422" y="3288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335" name="Line 327"/>
            <p:cNvSpPr>
              <a:spLocks noChangeShapeType="1"/>
            </p:cNvSpPr>
            <p:nvPr/>
          </p:nvSpPr>
          <p:spPr bwMode="auto">
            <a:xfrm>
              <a:off x="3432" y="3238"/>
              <a:ext cx="1" cy="5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336" name="Line 328"/>
            <p:cNvSpPr>
              <a:spLocks noChangeShapeType="1"/>
            </p:cNvSpPr>
            <p:nvPr/>
          </p:nvSpPr>
          <p:spPr bwMode="auto">
            <a:xfrm>
              <a:off x="3455" y="3247"/>
              <a:ext cx="1" cy="4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337" name="Line 329"/>
            <p:cNvSpPr>
              <a:spLocks noChangeShapeType="1"/>
            </p:cNvSpPr>
            <p:nvPr/>
          </p:nvSpPr>
          <p:spPr bwMode="auto">
            <a:xfrm>
              <a:off x="3515" y="3289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338" name="Line 330"/>
            <p:cNvSpPr>
              <a:spLocks noChangeShapeType="1"/>
            </p:cNvSpPr>
            <p:nvPr/>
          </p:nvSpPr>
          <p:spPr bwMode="auto">
            <a:xfrm>
              <a:off x="3523" y="3288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339" name="Line 331"/>
            <p:cNvSpPr>
              <a:spLocks noChangeShapeType="1"/>
            </p:cNvSpPr>
            <p:nvPr/>
          </p:nvSpPr>
          <p:spPr bwMode="auto">
            <a:xfrm>
              <a:off x="3538" y="3276"/>
              <a:ext cx="1" cy="1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340" name="Line 332"/>
            <p:cNvSpPr>
              <a:spLocks noChangeShapeType="1"/>
            </p:cNvSpPr>
            <p:nvPr/>
          </p:nvSpPr>
          <p:spPr bwMode="auto">
            <a:xfrm>
              <a:off x="3546" y="3270"/>
              <a:ext cx="1" cy="2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341" name="Line 333"/>
            <p:cNvSpPr>
              <a:spLocks noChangeShapeType="1"/>
            </p:cNvSpPr>
            <p:nvPr/>
          </p:nvSpPr>
          <p:spPr bwMode="auto">
            <a:xfrm>
              <a:off x="3570" y="3214"/>
              <a:ext cx="1" cy="7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342" name="Line 334"/>
            <p:cNvSpPr>
              <a:spLocks noChangeShapeType="1"/>
            </p:cNvSpPr>
            <p:nvPr/>
          </p:nvSpPr>
          <p:spPr bwMode="auto">
            <a:xfrm>
              <a:off x="3588" y="3240"/>
              <a:ext cx="1" cy="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343" name="Line 335"/>
            <p:cNvSpPr>
              <a:spLocks noChangeShapeType="1"/>
            </p:cNvSpPr>
            <p:nvPr/>
          </p:nvSpPr>
          <p:spPr bwMode="auto">
            <a:xfrm>
              <a:off x="3669" y="3253"/>
              <a:ext cx="1" cy="3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344" name="Line 336"/>
            <p:cNvSpPr>
              <a:spLocks noChangeShapeType="1"/>
            </p:cNvSpPr>
            <p:nvPr/>
          </p:nvSpPr>
          <p:spPr bwMode="auto">
            <a:xfrm>
              <a:off x="3710" y="3276"/>
              <a:ext cx="1" cy="1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345" name="Line 337"/>
            <p:cNvSpPr>
              <a:spLocks noChangeShapeType="1"/>
            </p:cNvSpPr>
            <p:nvPr/>
          </p:nvSpPr>
          <p:spPr bwMode="auto">
            <a:xfrm>
              <a:off x="3719" y="3282"/>
              <a:ext cx="1" cy="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346" name="Line 338"/>
            <p:cNvSpPr>
              <a:spLocks noChangeShapeType="1"/>
            </p:cNvSpPr>
            <p:nvPr/>
          </p:nvSpPr>
          <p:spPr bwMode="auto">
            <a:xfrm>
              <a:off x="3727" y="3235"/>
              <a:ext cx="1" cy="5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347" name="Line 339"/>
            <p:cNvSpPr>
              <a:spLocks noChangeShapeType="1"/>
            </p:cNvSpPr>
            <p:nvPr/>
          </p:nvSpPr>
          <p:spPr bwMode="auto">
            <a:xfrm>
              <a:off x="3801" y="3255"/>
              <a:ext cx="1" cy="3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348" name="Line 340"/>
            <p:cNvSpPr>
              <a:spLocks noChangeShapeType="1"/>
            </p:cNvSpPr>
            <p:nvPr/>
          </p:nvSpPr>
          <p:spPr bwMode="auto">
            <a:xfrm>
              <a:off x="3875" y="2980"/>
              <a:ext cx="1" cy="31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349" name="Line 341"/>
            <p:cNvSpPr>
              <a:spLocks noChangeShapeType="1"/>
            </p:cNvSpPr>
            <p:nvPr/>
          </p:nvSpPr>
          <p:spPr bwMode="auto">
            <a:xfrm>
              <a:off x="3884" y="3184"/>
              <a:ext cx="1" cy="10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350" name="Line 342"/>
            <p:cNvSpPr>
              <a:spLocks noChangeShapeType="1"/>
            </p:cNvSpPr>
            <p:nvPr/>
          </p:nvSpPr>
          <p:spPr bwMode="auto">
            <a:xfrm>
              <a:off x="3899" y="3262"/>
              <a:ext cx="1" cy="2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351" name="Line 343"/>
            <p:cNvSpPr>
              <a:spLocks noChangeShapeType="1"/>
            </p:cNvSpPr>
            <p:nvPr/>
          </p:nvSpPr>
          <p:spPr bwMode="auto">
            <a:xfrm>
              <a:off x="3998" y="2554"/>
              <a:ext cx="1" cy="73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352" name="Line 344"/>
            <p:cNvSpPr>
              <a:spLocks noChangeShapeType="1"/>
            </p:cNvSpPr>
            <p:nvPr/>
          </p:nvSpPr>
          <p:spPr bwMode="auto">
            <a:xfrm>
              <a:off x="4006" y="3084"/>
              <a:ext cx="1" cy="20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353" name="Line 345"/>
            <p:cNvSpPr>
              <a:spLocks noChangeShapeType="1"/>
            </p:cNvSpPr>
            <p:nvPr/>
          </p:nvSpPr>
          <p:spPr bwMode="auto">
            <a:xfrm>
              <a:off x="4039" y="3239"/>
              <a:ext cx="1" cy="5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354" name="Line 346"/>
            <p:cNvSpPr>
              <a:spLocks noChangeShapeType="1"/>
            </p:cNvSpPr>
            <p:nvPr/>
          </p:nvSpPr>
          <p:spPr bwMode="auto">
            <a:xfrm>
              <a:off x="4144" y="3249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355" name="Line 347"/>
            <p:cNvSpPr>
              <a:spLocks noChangeShapeType="1"/>
            </p:cNvSpPr>
            <p:nvPr/>
          </p:nvSpPr>
          <p:spPr bwMode="auto">
            <a:xfrm>
              <a:off x="4186" y="3228"/>
              <a:ext cx="1" cy="6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356" name="Line 348"/>
            <p:cNvSpPr>
              <a:spLocks noChangeShapeType="1"/>
            </p:cNvSpPr>
            <p:nvPr/>
          </p:nvSpPr>
          <p:spPr bwMode="auto">
            <a:xfrm>
              <a:off x="4202" y="3264"/>
              <a:ext cx="1" cy="2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357" name="Line 349"/>
            <p:cNvSpPr>
              <a:spLocks noChangeShapeType="1"/>
            </p:cNvSpPr>
            <p:nvPr/>
          </p:nvSpPr>
          <p:spPr bwMode="auto">
            <a:xfrm>
              <a:off x="4211" y="3209"/>
              <a:ext cx="1" cy="8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358" name="Line 350"/>
            <p:cNvSpPr>
              <a:spLocks noChangeShapeType="1"/>
            </p:cNvSpPr>
            <p:nvPr/>
          </p:nvSpPr>
          <p:spPr bwMode="auto">
            <a:xfrm>
              <a:off x="4276" y="3276"/>
              <a:ext cx="1" cy="1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359" name="Line 351"/>
            <p:cNvSpPr>
              <a:spLocks noChangeShapeType="1"/>
            </p:cNvSpPr>
            <p:nvPr/>
          </p:nvSpPr>
          <p:spPr bwMode="auto">
            <a:xfrm>
              <a:off x="4284" y="3244"/>
              <a:ext cx="1" cy="4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360" name="Line 352"/>
            <p:cNvSpPr>
              <a:spLocks noChangeShapeType="1"/>
            </p:cNvSpPr>
            <p:nvPr/>
          </p:nvSpPr>
          <p:spPr bwMode="auto">
            <a:xfrm>
              <a:off x="4391" y="3251"/>
              <a:ext cx="1" cy="3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361" name="Line 353"/>
            <p:cNvSpPr>
              <a:spLocks noChangeShapeType="1"/>
            </p:cNvSpPr>
            <p:nvPr/>
          </p:nvSpPr>
          <p:spPr bwMode="auto">
            <a:xfrm>
              <a:off x="4809" y="3249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362" name="Line 354"/>
            <p:cNvSpPr>
              <a:spLocks noChangeShapeType="1"/>
            </p:cNvSpPr>
            <p:nvPr/>
          </p:nvSpPr>
          <p:spPr bwMode="auto">
            <a:xfrm>
              <a:off x="5005" y="3245"/>
              <a:ext cx="1" cy="4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363" name="Rectangle 355"/>
            <p:cNvSpPr>
              <a:spLocks noChangeArrowheads="1"/>
            </p:cNvSpPr>
            <p:nvPr/>
          </p:nvSpPr>
          <p:spPr bwMode="auto">
            <a:xfrm>
              <a:off x="1698" y="790"/>
              <a:ext cx="138" cy="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smtClean="0">
                  <a:ln>
                    <a:noFill/>
                  </a:ln>
                  <a:solidFill>
                    <a:srgbClr val="00007F"/>
                  </a:solidFill>
                  <a:effectLst/>
                  <a:latin typeface="MS Sans Serif"/>
                  <a:cs typeface="Arial" pitchFamily="34" charset="0"/>
                </a:rPr>
                <a:t>109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364" name="Rectangle 356"/>
            <p:cNvSpPr>
              <a:spLocks noChangeArrowheads="1"/>
            </p:cNvSpPr>
            <p:nvPr/>
          </p:nvSpPr>
          <p:spPr bwMode="auto">
            <a:xfrm>
              <a:off x="2877" y="1692"/>
              <a:ext cx="142" cy="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dirty="0" smtClean="0">
                  <a:ln>
                    <a:noFill/>
                  </a:ln>
                  <a:solidFill>
                    <a:srgbClr val="00007F"/>
                  </a:solidFill>
                  <a:effectLst/>
                  <a:latin typeface="MS Sans Serif"/>
                  <a:cs typeface="Arial" pitchFamily="34" charset="0"/>
                </a:rPr>
                <a:t>253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365" name="Rectangle 357"/>
            <p:cNvSpPr>
              <a:spLocks noChangeArrowheads="1"/>
            </p:cNvSpPr>
            <p:nvPr/>
          </p:nvSpPr>
          <p:spPr bwMode="auto">
            <a:xfrm>
              <a:off x="3929" y="2476"/>
              <a:ext cx="138" cy="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smtClean="0">
                  <a:ln>
                    <a:noFill/>
                  </a:ln>
                  <a:solidFill>
                    <a:srgbClr val="00007F"/>
                  </a:solidFill>
                  <a:effectLst/>
                  <a:latin typeface="MS Sans Serif"/>
                  <a:cs typeface="Arial" pitchFamily="34" charset="0"/>
                </a:rPr>
                <a:t>381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366" name="Rectangle 358"/>
            <p:cNvSpPr>
              <a:spLocks noChangeArrowheads="1"/>
            </p:cNvSpPr>
            <p:nvPr/>
          </p:nvSpPr>
          <p:spPr bwMode="auto">
            <a:xfrm>
              <a:off x="1288" y="2634"/>
              <a:ext cx="106" cy="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smtClean="0">
                  <a:ln>
                    <a:noFill/>
                  </a:ln>
                  <a:solidFill>
                    <a:srgbClr val="00007F"/>
                  </a:solidFill>
                  <a:effectLst/>
                  <a:latin typeface="MS Sans Serif"/>
                  <a:cs typeface="Arial" pitchFamily="34" charset="0"/>
                </a:rPr>
                <a:t>57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367" name="Rectangle 359"/>
            <p:cNvSpPr>
              <a:spLocks noChangeArrowheads="1"/>
            </p:cNvSpPr>
            <p:nvPr/>
          </p:nvSpPr>
          <p:spPr bwMode="auto">
            <a:xfrm>
              <a:off x="1509" y="2660"/>
              <a:ext cx="106" cy="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smtClean="0">
                  <a:ln>
                    <a:noFill/>
                  </a:ln>
                  <a:solidFill>
                    <a:srgbClr val="00007F"/>
                  </a:solidFill>
                  <a:effectLst/>
                  <a:latin typeface="MS Sans Serif"/>
                  <a:cs typeface="Arial" pitchFamily="34" charset="0"/>
                </a:rPr>
                <a:t>84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368" name="Rectangle 360"/>
            <p:cNvSpPr>
              <a:spLocks noChangeArrowheads="1"/>
            </p:cNvSpPr>
            <p:nvPr/>
          </p:nvSpPr>
          <p:spPr bwMode="auto">
            <a:xfrm>
              <a:off x="2499" y="3025"/>
              <a:ext cx="142" cy="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smtClean="0">
                  <a:ln>
                    <a:noFill/>
                  </a:ln>
                  <a:solidFill>
                    <a:srgbClr val="00007F"/>
                  </a:solidFill>
                  <a:effectLst/>
                  <a:latin typeface="MS Sans Serif"/>
                  <a:cs typeface="Arial" pitchFamily="34" charset="0"/>
                </a:rPr>
                <a:t>207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369" name="Rectangle 361"/>
            <p:cNvSpPr>
              <a:spLocks noChangeArrowheads="1"/>
            </p:cNvSpPr>
            <p:nvPr/>
          </p:nvSpPr>
          <p:spPr bwMode="auto">
            <a:xfrm>
              <a:off x="1963" y="3042"/>
              <a:ext cx="134" cy="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smtClean="0">
                  <a:ln>
                    <a:noFill/>
                  </a:ln>
                  <a:solidFill>
                    <a:srgbClr val="00007F"/>
                  </a:solidFill>
                  <a:effectLst/>
                  <a:latin typeface="MS Sans Serif"/>
                  <a:cs typeface="Arial" pitchFamily="34" charset="0"/>
                </a:rPr>
                <a:t>141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370" name="Rectangle 362"/>
            <p:cNvSpPr>
              <a:spLocks noChangeArrowheads="1"/>
            </p:cNvSpPr>
            <p:nvPr/>
          </p:nvSpPr>
          <p:spPr bwMode="auto">
            <a:xfrm>
              <a:off x="3123" y="3082"/>
              <a:ext cx="142" cy="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smtClean="0">
                  <a:ln>
                    <a:noFill/>
                  </a:ln>
                  <a:solidFill>
                    <a:srgbClr val="00007F"/>
                  </a:solidFill>
                  <a:effectLst/>
                  <a:latin typeface="MS Sans Serif"/>
                  <a:cs typeface="Arial" pitchFamily="34" charset="0"/>
                </a:rPr>
                <a:t>283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371" name="Rectangle 363"/>
            <p:cNvSpPr>
              <a:spLocks noChangeArrowheads="1"/>
            </p:cNvSpPr>
            <p:nvPr/>
          </p:nvSpPr>
          <p:spPr bwMode="auto">
            <a:xfrm>
              <a:off x="2672" y="3109"/>
              <a:ext cx="142" cy="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smtClean="0">
                  <a:ln>
                    <a:noFill/>
                  </a:ln>
                  <a:solidFill>
                    <a:srgbClr val="00007F"/>
                  </a:solidFill>
                  <a:effectLst/>
                  <a:latin typeface="MS Sans Serif"/>
                  <a:cs typeface="Arial" pitchFamily="34" charset="0"/>
                </a:rPr>
                <a:t>228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372" name="Rectangle 364"/>
            <p:cNvSpPr>
              <a:spLocks noChangeArrowheads="1"/>
            </p:cNvSpPr>
            <p:nvPr/>
          </p:nvSpPr>
          <p:spPr bwMode="auto">
            <a:xfrm>
              <a:off x="4140" y="3131"/>
              <a:ext cx="142" cy="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smtClean="0">
                  <a:ln>
                    <a:noFill/>
                  </a:ln>
                  <a:solidFill>
                    <a:srgbClr val="00007F"/>
                  </a:solidFill>
                  <a:effectLst/>
                  <a:latin typeface="MS Sans Serif"/>
                  <a:cs typeface="Arial" pitchFamily="34" charset="0"/>
                </a:rPr>
                <a:t>407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373" name="Rectangle 365"/>
            <p:cNvSpPr>
              <a:spLocks noChangeArrowheads="1"/>
            </p:cNvSpPr>
            <p:nvPr/>
          </p:nvSpPr>
          <p:spPr bwMode="auto">
            <a:xfrm>
              <a:off x="3499" y="3136"/>
              <a:ext cx="142" cy="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smtClean="0">
                  <a:ln>
                    <a:noFill/>
                  </a:ln>
                  <a:solidFill>
                    <a:srgbClr val="00007F"/>
                  </a:solidFill>
                  <a:effectLst/>
                  <a:latin typeface="MS Sans Serif"/>
                  <a:cs typeface="Arial" pitchFamily="34" charset="0"/>
                </a:rPr>
                <a:t>329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374" name="Rectangle 366"/>
            <p:cNvSpPr>
              <a:spLocks noChangeArrowheads="1"/>
            </p:cNvSpPr>
            <p:nvPr/>
          </p:nvSpPr>
          <p:spPr bwMode="auto">
            <a:xfrm>
              <a:off x="2306" y="3150"/>
              <a:ext cx="138" cy="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smtClean="0">
                  <a:ln>
                    <a:noFill/>
                  </a:ln>
                  <a:solidFill>
                    <a:srgbClr val="00007F"/>
                  </a:solidFill>
                  <a:effectLst/>
                  <a:latin typeface="MS Sans Serif"/>
                  <a:cs typeface="Arial" pitchFamily="34" charset="0"/>
                </a:rPr>
                <a:t>183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375" name="Rectangle 367"/>
            <p:cNvSpPr>
              <a:spLocks noChangeArrowheads="1"/>
            </p:cNvSpPr>
            <p:nvPr/>
          </p:nvSpPr>
          <p:spPr bwMode="auto">
            <a:xfrm>
              <a:off x="3336" y="3161"/>
              <a:ext cx="142" cy="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smtClean="0">
                  <a:ln>
                    <a:noFill/>
                  </a:ln>
                  <a:solidFill>
                    <a:srgbClr val="00007F"/>
                  </a:solidFill>
                  <a:effectLst/>
                  <a:latin typeface="MS Sans Serif"/>
                  <a:cs typeface="Arial" pitchFamily="34" charset="0"/>
                </a:rPr>
                <a:t>309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376" name="Rectangle 368"/>
            <p:cNvSpPr>
              <a:spLocks noChangeArrowheads="1"/>
            </p:cNvSpPr>
            <p:nvPr/>
          </p:nvSpPr>
          <p:spPr bwMode="auto">
            <a:xfrm>
              <a:off x="4934" y="3167"/>
              <a:ext cx="142" cy="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smtClean="0">
                  <a:ln>
                    <a:noFill/>
                  </a:ln>
                  <a:solidFill>
                    <a:srgbClr val="00007F"/>
                  </a:solidFill>
                  <a:effectLst/>
                  <a:latin typeface="MS Sans Serif"/>
                  <a:cs typeface="Arial" pitchFamily="34" charset="0"/>
                </a:rPr>
                <a:t>504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377" name="Rectangle 369"/>
            <p:cNvSpPr>
              <a:spLocks noChangeArrowheads="1"/>
            </p:cNvSpPr>
            <p:nvPr/>
          </p:nvSpPr>
          <p:spPr bwMode="auto">
            <a:xfrm>
              <a:off x="4738" y="3171"/>
              <a:ext cx="142" cy="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smtClean="0">
                  <a:ln>
                    <a:noFill/>
                  </a:ln>
                  <a:solidFill>
                    <a:srgbClr val="00007F"/>
                  </a:solidFill>
                  <a:effectLst/>
                  <a:latin typeface="MS Sans Serif"/>
                  <a:cs typeface="Arial" pitchFamily="34" charset="0"/>
                </a:rPr>
                <a:t>480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378" name="Rectangle 370"/>
            <p:cNvSpPr>
              <a:spLocks noChangeArrowheads="1"/>
            </p:cNvSpPr>
            <p:nvPr/>
          </p:nvSpPr>
          <p:spPr bwMode="auto">
            <a:xfrm>
              <a:off x="4320" y="3173"/>
              <a:ext cx="142" cy="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smtClean="0">
                  <a:ln>
                    <a:noFill/>
                  </a:ln>
                  <a:solidFill>
                    <a:srgbClr val="00007F"/>
                  </a:solidFill>
                  <a:effectLst/>
                  <a:latin typeface="MS Sans Serif"/>
                  <a:cs typeface="Arial" pitchFamily="34" charset="0"/>
                </a:rPr>
                <a:t>429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379" name="Rectangle 371"/>
            <p:cNvSpPr>
              <a:spLocks noChangeArrowheads="1"/>
            </p:cNvSpPr>
            <p:nvPr/>
          </p:nvSpPr>
          <p:spPr bwMode="auto">
            <a:xfrm>
              <a:off x="3730" y="3177"/>
              <a:ext cx="142" cy="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smtClean="0">
                  <a:ln>
                    <a:noFill/>
                  </a:ln>
                  <a:solidFill>
                    <a:srgbClr val="00007F"/>
                  </a:solidFill>
                  <a:effectLst/>
                  <a:latin typeface="MS Sans Serif"/>
                  <a:cs typeface="Arial" pitchFamily="34" charset="0"/>
                </a:rPr>
                <a:t>357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265176" indent="-265176" algn="ctr">
              <a:buClr>
                <a:schemeClr val="accent1"/>
              </a:buClr>
              <a:buSzPct val="80000"/>
              <a:defRPr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Клинические</a:t>
            </a:r>
            <a:r>
              <a:rPr lang="ru-RU" sz="2000" b="1" dirty="0" smtClean="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проявления  сходны для большинства пациентов, однако, </a:t>
            </a:r>
            <a:r>
              <a:rPr lang="ru-RU" sz="2000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патогномоничной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 симптоматики не выявлено</a:t>
            </a:r>
          </a:p>
        </p:txBody>
      </p:sp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971600" y="906104"/>
            <a:ext cx="7128792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ru-RU" sz="2000" dirty="0" smtClean="0">
                <a:latin typeface="+mj-lt"/>
                <a:ea typeface="Times New Roman" pitchFamily="18" charset="0"/>
                <a:cs typeface="Times New Roman" pitchFamily="18" charset="0"/>
              </a:rPr>
              <a:t>Т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яжёлое, либо среднетяжёлое состояние – кома, сопор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ru-RU" sz="2000" dirty="0" err="1" smtClean="0">
                <a:latin typeface="+mj-lt"/>
                <a:ea typeface="Times New Roman" pitchFamily="18" charset="0"/>
                <a:cs typeface="Times New Roman" pitchFamily="18" charset="0"/>
              </a:rPr>
              <a:t>Д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езориентированность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 в месте, времени и частично в собственной личности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ru-RU" sz="2000" dirty="0" smtClean="0">
                <a:latin typeface="+mj-lt"/>
                <a:ea typeface="Times New Roman" pitchFamily="18" charset="0"/>
                <a:cs typeface="Times New Roman" pitchFamily="18" charset="0"/>
              </a:rPr>
              <a:t>З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рительные галлюцинации (разговаривает с несуществующими людьми)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ru-RU" sz="2000" dirty="0" smtClean="0">
                <a:latin typeface="+mj-lt"/>
                <a:ea typeface="Times New Roman" pitchFamily="18" charset="0"/>
                <a:cs typeface="Times New Roman" pitchFamily="18" charset="0"/>
              </a:rPr>
              <a:t>С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луховые галлюцинации (отвечает на несуществующие вопросы, обирается)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Чередование периодов психомоторного возбуждения и резкой заторможенности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ru-RU" sz="2000" dirty="0" smtClean="0">
                <a:latin typeface="+mj-lt"/>
                <a:ea typeface="Times New Roman" pitchFamily="18" charset="0"/>
                <a:cs typeface="Times New Roman" pitchFamily="18" charset="0"/>
              </a:rPr>
              <a:t>П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ериодическое стремление к бегству, мимика – «маска».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492896"/>
            <a:ext cx="4429120" cy="1051560"/>
          </a:xfrm>
        </p:spPr>
        <p:txBody>
          <a:bodyPr vert="horz">
            <a:normAutofit fontScale="90000"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ЖЖЭ трупной крови экспериментальный материал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5148064" y="620688"/>
            <a:ext cx="2819400" cy="4064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Пробирка Эппендорф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NaCl</a:t>
            </a:r>
            <a:r>
              <a:rPr kumimoji="0" lang="ru-RU" sz="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(1/3)+</a:t>
            </a:r>
            <a:r>
              <a:rPr kumimoji="0" lang="en-US" sz="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Na</a:t>
            </a:r>
            <a:r>
              <a:rPr kumimoji="0" lang="ru-RU" sz="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2</a:t>
            </a:r>
            <a:r>
              <a:rPr kumimoji="0" lang="en-US" sz="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CO</a:t>
            </a:r>
            <a:r>
              <a:rPr kumimoji="0" lang="ru-RU" sz="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r>
              <a:rPr kumimoji="0" lang="ru-RU" sz="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/</a:t>
            </a:r>
            <a:r>
              <a:rPr kumimoji="0" lang="en-US" sz="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NaHCO</a:t>
            </a:r>
            <a:r>
              <a:rPr kumimoji="0" lang="ru-RU" sz="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r>
              <a:rPr kumimoji="0" lang="ru-RU" sz="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(на кончике шпателя)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5148064" y="1340768"/>
            <a:ext cx="2819400" cy="4064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750 мкл крови +750 мкл ацетонитрила</a:t>
            </a:r>
            <a:endParaRPr kumimoji="0" lang="ru-RU" sz="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Вортекс до образования тёмно-коричневой суспензии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5148064" y="2204864"/>
            <a:ext cx="2819400" cy="4064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Центрифугирование 15 мин при 13-15 тыс. об/мин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5148064" y="3068960"/>
            <a:ext cx="2819400" cy="4064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Процедуру повторяли с тремя </a:t>
            </a:r>
            <a:r>
              <a:rPr kumimoji="0" lang="ru-RU" sz="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аликвотами</a:t>
            </a:r>
            <a:r>
              <a:rPr kumimoji="0" lang="ru-RU" sz="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5148064" y="3861048"/>
            <a:ext cx="2819400" cy="4127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Верхний органический слой отобрали,  упарили в токе холодного воздуха (фен)</a:t>
            </a:r>
            <a:r>
              <a:rPr kumimoji="0" lang="ru-RU" sz="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.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5148064" y="4653136"/>
            <a:ext cx="2819400" cy="4064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Сухой остаток смыли 100 мкл ацетонитрила.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Анализировали методом ГХ/МС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Стрелка вниз 11"/>
          <p:cNvSpPr/>
          <p:nvPr/>
        </p:nvSpPr>
        <p:spPr>
          <a:xfrm>
            <a:off x="6444208" y="980728"/>
            <a:ext cx="360040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>
            <a:off x="6444208" y="1772816"/>
            <a:ext cx="360040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6444208" y="2636912"/>
            <a:ext cx="360040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>
            <a:off x="6444208" y="3501008"/>
            <a:ext cx="360040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>
            <a:off x="6372200" y="4293096"/>
            <a:ext cx="504056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037" name="Group 5"/>
          <p:cNvGrpSpPr>
            <a:grpSpLocks noChangeAspect="1"/>
          </p:cNvGrpSpPr>
          <p:nvPr/>
        </p:nvGrpSpPr>
        <p:grpSpPr bwMode="auto">
          <a:xfrm>
            <a:off x="755650" y="836613"/>
            <a:ext cx="7561263" cy="4926013"/>
            <a:chOff x="476" y="527"/>
            <a:chExt cx="4763" cy="3103"/>
          </a:xfrm>
        </p:grpSpPr>
        <p:sp>
          <p:nvSpPr>
            <p:cNvPr id="44036" name="AutoShape 4"/>
            <p:cNvSpPr>
              <a:spLocks noChangeAspect="1" noChangeArrowheads="1" noTextEdit="1"/>
            </p:cNvSpPr>
            <p:nvPr/>
          </p:nvSpPr>
          <p:spPr bwMode="auto">
            <a:xfrm>
              <a:off x="476" y="527"/>
              <a:ext cx="4763" cy="30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4038" name="Line 6"/>
            <p:cNvSpPr>
              <a:spLocks noChangeShapeType="1"/>
            </p:cNvSpPr>
            <p:nvPr/>
          </p:nvSpPr>
          <p:spPr bwMode="auto">
            <a:xfrm>
              <a:off x="1160" y="3333"/>
              <a:ext cx="397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4039" name="Line 7"/>
            <p:cNvSpPr>
              <a:spLocks noChangeShapeType="1"/>
            </p:cNvSpPr>
            <p:nvPr/>
          </p:nvSpPr>
          <p:spPr bwMode="auto">
            <a:xfrm flipV="1">
              <a:off x="1169" y="3333"/>
              <a:ext cx="1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4040" name="Line 8"/>
            <p:cNvSpPr>
              <a:spLocks noChangeShapeType="1"/>
            </p:cNvSpPr>
            <p:nvPr/>
          </p:nvSpPr>
          <p:spPr bwMode="auto">
            <a:xfrm flipV="1">
              <a:off x="1236" y="3333"/>
              <a:ext cx="1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4041" name="Line 9"/>
            <p:cNvSpPr>
              <a:spLocks noChangeShapeType="1"/>
            </p:cNvSpPr>
            <p:nvPr/>
          </p:nvSpPr>
          <p:spPr bwMode="auto">
            <a:xfrm flipV="1">
              <a:off x="1304" y="3333"/>
              <a:ext cx="1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4042" name="Line 10"/>
            <p:cNvSpPr>
              <a:spLocks noChangeShapeType="1"/>
            </p:cNvSpPr>
            <p:nvPr/>
          </p:nvSpPr>
          <p:spPr bwMode="auto">
            <a:xfrm flipV="1">
              <a:off x="1372" y="3333"/>
              <a:ext cx="1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4043" name="Line 11"/>
            <p:cNvSpPr>
              <a:spLocks noChangeShapeType="1"/>
            </p:cNvSpPr>
            <p:nvPr/>
          </p:nvSpPr>
          <p:spPr bwMode="auto">
            <a:xfrm flipV="1">
              <a:off x="1439" y="3333"/>
              <a:ext cx="1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4044" name="Line 12"/>
            <p:cNvSpPr>
              <a:spLocks noChangeShapeType="1"/>
            </p:cNvSpPr>
            <p:nvPr/>
          </p:nvSpPr>
          <p:spPr bwMode="auto">
            <a:xfrm flipV="1">
              <a:off x="1507" y="3333"/>
              <a:ext cx="1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4045" name="Line 13"/>
            <p:cNvSpPr>
              <a:spLocks noChangeShapeType="1"/>
            </p:cNvSpPr>
            <p:nvPr/>
          </p:nvSpPr>
          <p:spPr bwMode="auto">
            <a:xfrm flipV="1">
              <a:off x="1574" y="3333"/>
              <a:ext cx="1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4046" name="Line 14"/>
            <p:cNvSpPr>
              <a:spLocks noChangeShapeType="1"/>
            </p:cNvSpPr>
            <p:nvPr/>
          </p:nvSpPr>
          <p:spPr bwMode="auto">
            <a:xfrm flipV="1">
              <a:off x="1642" y="3333"/>
              <a:ext cx="1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4047" name="Line 15"/>
            <p:cNvSpPr>
              <a:spLocks noChangeShapeType="1"/>
            </p:cNvSpPr>
            <p:nvPr/>
          </p:nvSpPr>
          <p:spPr bwMode="auto">
            <a:xfrm flipV="1">
              <a:off x="1710" y="3333"/>
              <a:ext cx="1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4048" name="Line 16"/>
            <p:cNvSpPr>
              <a:spLocks noChangeShapeType="1"/>
            </p:cNvSpPr>
            <p:nvPr/>
          </p:nvSpPr>
          <p:spPr bwMode="auto">
            <a:xfrm flipV="1">
              <a:off x="1777" y="3333"/>
              <a:ext cx="1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4049" name="Line 17"/>
            <p:cNvSpPr>
              <a:spLocks noChangeShapeType="1"/>
            </p:cNvSpPr>
            <p:nvPr/>
          </p:nvSpPr>
          <p:spPr bwMode="auto">
            <a:xfrm flipV="1">
              <a:off x="1845" y="3333"/>
              <a:ext cx="1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4050" name="Line 18"/>
            <p:cNvSpPr>
              <a:spLocks noChangeShapeType="1"/>
            </p:cNvSpPr>
            <p:nvPr/>
          </p:nvSpPr>
          <p:spPr bwMode="auto">
            <a:xfrm flipV="1">
              <a:off x="1913" y="3333"/>
              <a:ext cx="1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4051" name="Line 19"/>
            <p:cNvSpPr>
              <a:spLocks noChangeShapeType="1"/>
            </p:cNvSpPr>
            <p:nvPr/>
          </p:nvSpPr>
          <p:spPr bwMode="auto">
            <a:xfrm flipV="1">
              <a:off x="1980" y="3333"/>
              <a:ext cx="1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4052" name="Line 20"/>
            <p:cNvSpPr>
              <a:spLocks noChangeShapeType="1"/>
            </p:cNvSpPr>
            <p:nvPr/>
          </p:nvSpPr>
          <p:spPr bwMode="auto">
            <a:xfrm flipV="1">
              <a:off x="2048" y="3333"/>
              <a:ext cx="1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4053" name="Line 21"/>
            <p:cNvSpPr>
              <a:spLocks noChangeShapeType="1"/>
            </p:cNvSpPr>
            <p:nvPr/>
          </p:nvSpPr>
          <p:spPr bwMode="auto">
            <a:xfrm flipV="1">
              <a:off x="2115" y="3333"/>
              <a:ext cx="1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4054" name="Line 22"/>
            <p:cNvSpPr>
              <a:spLocks noChangeShapeType="1"/>
            </p:cNvSpPr>
            <p:nvPr/>
          </p:nvSpPr>
          <p:spPr bwMode="auto">
            <a:xfrm flipV="1">
              <a:off x="2183" y="3333"/>
              <a:ext cx="1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4055" name="Line 23"/>
            <p:cNvSpPr>
              <a:spLocks noChangeShapeType="1"/>
            </p:cNvSpPr>
            <p:nvPr/>
          </p:nvSpPr>
          <p:spPr bwMode="auto">
            <a:xfrm flipV="1">
              <a:off x="2250" y="3333"/>
              <a:ext cx="1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4056" name="Line 24"/>
            <p:cNvSpPr>
              <a:spLocks noChangeShapeType="1"/>
            </p:cNvSpPr>
            <p:nvPr/>
          </p:nvSpPr>
          <p:spPr bwMode="auto">
            <a:xfrm flipV="1">
              <a:off x="2318" y="3333"/>
              <a:ext cx="1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4057" name="Line 25"/>
            <p:cNvSpPr>
              <a:spLocks noChangeShapeType="1"/>
            </p:cNvSpPr>
            <p:nvPr/>
          </p:nvSpPr>
          <p:spPr bwMode="auto">
            <a:xfrm flipV="1">
              <a:off x="2386" y="3333"/>
              <a:ext cx="1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4058" name="Line 26"/>
            <p:cNvSpPr>
              <a:spLocks noChangeShapeType="1"/>
            </p:cNvSpPr>
            <p:nvPr/>
          </p:nvSpPr>
          <p:spPr bwMode="auto">
            <a:xfrm flipV="1">
              <a:off x="2453" y="3333"/>
              <a:ext cx="1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4059" name="Line 27"/>
            <p:cNvSpPr>
              <a:spLocks noChangeShapeType="1"/>
            </p:cNvSpPr>
            <p:nvPr/>
          </p:nvSpPr>
          <p:spPr bwMode="auto">
            <a:xfrm flipV="1">
              <a:off x="2521" y="3333"/>
              <a:ext cx="1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4060" name="Line 28"/>
            <p:cNvSpPr>
              <a:spLocks noChangeShapeType="1"/>
            </p:cNvSpPr>
            <p:nvPr/>
          </p:nvSpPr>
          <p:spPr bwMode="auto">
            <a:xfrm flipV="1">
              <a:off x="2589" y="3333"/>
              <a:ext cx="1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4061" name="Line 29"/>
            <p:cNvSpPr>
              <a:spLocks noChangeShapeType="1"/>
            </p:cNvSpPr>
            <p:nvPr/>
          </p:nvSpPr>
          <p:spPr bwMode="auto">
            <a:xfrm flipV="1">
              <a:off x="2656" y="3333"/>
              <a:ext cx="1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4062" name="Line 30"/>
            <p:cNvSpPr>
              <a:spLocks noChangeShapeType="1"/>
            </p:cNvSpPr>
            <p:nvPr/>
          </p:nvSpPr>
          <p:spPr bwMode="auto">
            <a:xfrm flipV="1">
              <a:off x="2724" y="3333"/>
              <a:ext cx="1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4063" name="Line 31"/>
            <p:cNvSpPr>
              <a:spLocks noChangeShapeType="1"/>
            </p:cNvSpPr>
            <p:nvPr/>
          </p:nvSpPr>
          <p:spPr bwMode="auto">
            <a:xfrm flipV="1">
              <a:off x="2791" y="3333"/>
              <a:ext cx="1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4064" name="Line 32"/>
            <p:cNvSpPr>
              <a:spLocks noChangeShapeType="1"/>
            </p:cNvSpPr>
            <p:nvPr/>
          </p:nvSpPr>
          <p:spPr bwMode="auto">
            <a:xfrm flipV="1">
              <a:off x="2859" y="3333"/>
              <a:ext cx="1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4065" name="Line 33"/>
            <p:cNvSpPr>
              <a:spLocks noChangeShapeType="1"/>
            </p:cNvSpPr>
            <p:nvPr/>
          </p:nvSpPr>
          <p:spPr bwMode="auto">
            <a:xfrm flipV="1">
              <a:off x="2927" y="3333"/>
              <a:ext cx="1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4066" name="Line 34"/>
            <p:cNvSpPr>
              <a:spLocks noChangeShapeType="1"/>
            </p:cNvSpPr>
            <p:nvPr/>
          </p:nvSpPr>
          <p:spPr bwMode="auto">
            <a:xfrm flipV="1">
              <a:off x="2994" y="3333"/>
              <a:ext cx="1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4067" name="Line 35"/>
            <p:cNvSpPr>
              <a:spLocks noChangeShapeType="1"/>
            </p:cNvSpPr>
            <p:nvPr/>
          </p:nvSpPr>
          <p:spPr bwMode="auto">
            <a:xfrm flipV="1">
              <a:off x="3062" y="3333"/>
              <a:ext cx="1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4068" name="Line 36"/>
            <p:cNvSpPr>
              <a:spLocks noChangeShapeType="1"/>
            </p:cNvSpPr>
            <p:nvPr/>
          </p:nvSpPr>
          <p:spPr bwMode="auto">
            <a:xfrm flipV="1">
              <a:off x="3130" y="3333"/>
              <a:ext cx="1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4069" name="Line 37"/>
            <p:cNvSpPr>
              <a:spLocks noChangeShapeType="1"/>
            </p:cNvSpPr>
            <p:nvPr/>
          </p:nvSpPr>
          <p:spPr bwMode="auto">
            <a:xfrm flipV="1">
              <a:off x="3197" y="3333"/>
              <a:ext cx="1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4070" name="Line 38"/>
            <p:cNvSpPr>
              <a:spLocks noChangeShapeType="1"/>
            </p:cNvSpPr>
            <p:nvPr/>
          </p:nvSpPr>
          <p:spPr bwMode="auto">
            <a:xfrm flipV="1">
              <a:off x="3265" y="3333"/>
              <a:ext cx="1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4071" name="Line 39"/>
            <p:cNvSpPr>
              <a:spLocks noChangeShapeType="1"/>
            </p:cNvSpPr>
            <p:nvPr/>
          </p:nvSpPr>
          <p:spPr bwMode="auto">
            <a:xfrm flipV="1">
              <a:off x="3332" y="3333"/>
              <a:ext cx="1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4072" name="Line 40"/>
            <p:cNvSpPr>
              <a:spLocks noChangeShapeType="1"/>
            </p:cNvSpPr>
            <p:nvPr/>
          </p:nvSpPr>
          <p:spPr bwMode="auto">
            <a:xfrm flipV="1">
              <a:off x="3400" y="3333"/>
              <a:ext cx="1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4073" name="Line 41"/>
            <p:cNvSpPr>
              <a:spLocks noChangeShapeType="1"/>
            </p:cNvSpPr>
            <p:nvPr/>
          </p:nvSpPr>
          <p:spPr bwMode="auto">
            <a:xfrm flipV="1">
              <a:off x="3467" y="3333"/>
              <a:ext cx="1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4074" name="Line 42"/>
            <p:cNvSpPr>
              <a:spLocks noChangeShapeType="1"/>
            </p:cNvSpPr>
            <p:nvPr/>
          </p:nvSpPr>
          <p:spPr bwMode="auto">
            <a:xfrm flipV="1">
              <a:off x="3535" y="3333"/>
              <a:ext cx="1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4075" name="Line 43"/>
            <p:cNvSpPr>
              <a:spLocks noChangeShapeType="1"/>
            </p:cNvSpPr>
            <p:nvPr/>
          </p:nvSpPr>
          <p:spPr bwMode="auto">
            <a:xfrm flipV="1">
              <a:off x="3603" y="3333"/>
              <a:ext cx="1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4076" name="Line 44"/>
            <p:cNvSpPr>
              <a:spLocks noChangeShapeType="1"/>
            </p:cNvSpPr>
            <p:nvPr/>
          </p:nvSpPr>
          <p:spPr bwMode="auto">
            <a:xfrm flipV="1">
              <a:off x="3670" y="3333"/>
              <a:ext cx="1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4077" name="Line 45"/>
            <p:cNvSpPr>
              <a:spLocks noChangeShapeType="1"/>
            </p:cNvSpPr>
            <p:nvPr/>
          </p:nvSpPr>
          <p:spPr bwMode="auto">
            <a:xfrm flipV="1">
              <a:off x="3738" y="3333"/>
              <a:ext cx="1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4078" name="Line 46"/>
            <p:cNvSpPr>
              <a:spLocks noChangeShapeType="1"/>
            </p:cNvSpPr>
            <p:nvPr/>
          </p:nvSpPr>
          <p:spPr bwMode="auto">
            <a:xfrm flipV="1">
              <a:off x="3806" y="3333"/>
              <a:ext cx="1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4079" name="Line 47"/>
            <p:cNvSpPr>
              <a:spLocks noChangeShapeType="1"/>
            </p:cNvSpPr>
            <p:nvPr/>
          </p:nvSpPr>
          <p:spPr bwMode="auto">
            <a:xfrm flipV="1">
              <a:off x="3873" y="3333"/>
              <a:ext cx="1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4080" name="Line 48"/>
            <p:cNvSpPr>
              <a:spLocks noChangeShapeType="1"/>
            </p:cNvSpPr>
            <p:nvPr/>
          </p:nvSpPr>
          <p:spPr bwMode="auto">
            <a:xfrm flipV="1">
              <a:off x="3941" y="3333"/>
              <a:ext cx="1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4081" name="Line 49"/>
            <p:cNvSpPr>
              <a:spLocks noChangeShapeType="1"/>
            </p:cNvSpPr>
            <p:nvPr/>
          </p:nvSpPr>
          <p:spPr bwMode="auto">
            <a:xfrm flipV="1">
              <a:off x="4008" y="3333"/>
              <a:ext cx="1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4082" name="Line 50"/>
            <p:cNvSpPr>
              <a:spLocks noChangeShapeType="1"/>
            </p:cNvSpPr>
            <p:nvPr/>
          </p:nvSpPr>
          <p:spPr bwMode="auto">
            <a:xfrm flipV="1">
              <a:off x="4076" y="3333"/>
              <a:ext cx="1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4083" name="Line 51"/>
            <p:cNvSpPr>
              <a:spLocks noChangeShapeType="1"/>
            </p:cNvSpPr>
            <p:nvPr/>
          </p:nvSpPr>
          <p:spPr bwMode="auto">
            <a:xfrm flipV="1">
              <a:off x="4144" y="3333"/>
              <a:ext cx="1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4084" name="Line 52"/>
            <p:cNvSpPr>
              <a:spLocks noChangeShapeType="1"/>
            </p:cNvSpPr>
            <p:nvPr/>
          </p:nvSpPr>
          <p:spPr bwMode="auto">
            <a:xfrm flipV="1">
              <a:off x="4211" y="3333"/>
              <a:ext cx="1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4085" name="Line 53"/>
            <p:cNvSpPr>
              <a:spLocks noChangeShapeType="1"/>
            </p:cNvSpPr>
            <p:nvPr/>
          </p:nvSpPr>
          <p:spPr bwMode="auto">
            <a:xfrm flipV="1">
              <a:off x="4279" y="3333"/>
              <a:ext cx="1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4086" name="Line 54"/>
            <p:cNvSpPr>
              <a:spLocks noChangeShapeType="1"/>
            </p:cNvSpPr>
            <p:nvPr/>
          </p:nvSpPr>
          <p:spPr bwMode="auto">
            <a:xfrm flipV="1">
              <a:off x="4347" y="3333"/>
              <a:ext cx="1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4087" name="Line 55"/>
            <p:cNvSpPr>
              <a:spLocks noChangeShapeType="1"/>
            </p:cNvSpPr>
            <p:nvPr/>
          </p:nvSpPr>
          <p:spPr bwMode="auto">
            <a:xfrm flipV="1">
              <a:off x="4414" y="3333"/>
              <a:ext cx="1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4088" name="Line 56"/>
            <p:cNvSpPr>
              <a:spLocks noChangeShapeType="1"/>
            </p:cNvSpPr>
            <p:nvPr/>
          </p:nvSpPr>
          <p:spPr bwMode="auto">
            <a:xfrm flipV="1">
              <a:off x="4482" y="3333"/>
              <a:ext cx="1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4089" name="Line 57"/>
            <p:cNvSpPr>
              <a:spLocks noChangeShapeType="1"/>
            </p:cNvSpPr>
            <p:nvPr/>
          </p:nvSpPr>
          <p:spPr bwMode="auto">
            <a:xfrm flipV="1">
              <a:off x="4549" y="3333"/>
              <a:ext cx="1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4090" name="Line 58"/>
            <p:cNvSpPr>
              <a:spLocks noChangeShapeType="1"/>
            </p:cNvSpPr>
            <p:nvPr/>
          </p:nvSpPr>
          <p:spPr bwMode="auto">
            <a:xfrm flipV="1">
              <a:off x="4617" y="3333"/>
              <a:ext cx="1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4091" name="Line 59"/>
            <p:cNvSpPr>
              <a:spLocks noChangeShapeType="1"/>
            </p:cNvSpPr>
            <p:nvPr/>
          </p:nvSpPr>
          <p:spPr bwMode="auto">
            <a:xfrm flipV="1">
              <a:off x="4684" y="3333"/>
              <a:ext cx="1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4092" name="Line 60"/>
            <p:cNvSpPr>
              <a:spLocks noChangeShapeType="1"/>
            </p:cNvSpPr>
            <p:nvPr/>
          </p:nvSpPr>
          <p:spPr bwMode="auto">
            <a:xfrm flipV="1">
              <a:off x="4752" y="3333"/>
              <a:ext cx="1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4093" name="Line 61"/>
            <p:cNvSpPr>
              <a:spLocks noChangeShapeType="1"/>
            </p:cNvSpPr>
            <p:nvPr/>
          </p:nvSpPr>
          <p:spPr bwMode="auto">
            <a:xfrm flipV="1">
              <a:off x="4820" y="3333"/>
              <a:ext cx="1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4094" name="Line 62"/>
            <p:cNvSpPr>
              <a:spLocks noChangeShapeType="1"/>
            </p:cNvSpPr>
            <p:nvPr/>
          </p:nvSpPr>
          <p:spPr bwMode="auto">
            <a:xfrm flipV="1">
              <a:off x="4887" y="3333"/>
              <a:ext cx="1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4095" name="Line 63"/>
            <p:cNvSpPr>
              <a:spLocks noChangeShapeType="1"/>
            </p:cNvSpPr>
            <p:nvPr/>
          </p:nvSpPr>
          <p:spPr bwMode="auto">
            <a:xfrm flipV="1">
              <a:off x="4955" y="3333"/>
              <a:ext cx="1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4096" name="Line 64"/>
            <p:cNvSpPr>
              <a:spLocks noChangeShapeType="1"/>
            </p:cNvSpPr>
            <p:nvPr/>
          </p:nvSpPr>
          <p:spPr bwMode="auto">
            <a:xfrm flipV="1">
              <a:off x="5023" y="3333"/>
              <a:ext cx="1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4097" name="Line 65"/>
            <p:cNvSpPr>
              <a:spLocks noChangeShapeType="1"/>
            </p:cNvSpPr>
            <p:nvPr/>
          </p:nvSpPr>
          <p:spPr bwMode="auto">
            <a:xfrm flipV="1">
              <a:off x="5090" y="3333"/>
              <a:ext cx="1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4098" name="Rectangle 66"/>
            <p:cNvSpPr>
              <a:spLocks noChangeArrowheads="1"/>
            </p:cNvSpPr>
            <p:nvPr/>
          </p:nvSpPr>
          <p:spPr bwMode="auto">
            <a:xfrm>
              <a:off x="1368" y="3380"/>
              <a:ext cx="142" cy="1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MS Sans Serif"/>
                  <a:cs typeface="Arial" pitchFamily="34" charset="0"/>
                </a:rPr>
                <a:t>9.50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099" name="Rectangle 67"/>
            <p:cNvSpPr>
              <a:spLocks noChangeArrowheads="1"/>
            </p:cNvSpPr>
            <p:nvPr/>
          </p:nvSpPr>
          <p:spPr bwMode="auto">
            <a:xfrm>
              <a:off x="1692" y="3380"/>
              <a:ext cx="170" cy="1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MS Sans Serif"/>
                  <a:cs typeface="Arial" pitchFamily="34" charset="0"/>
                </a:rPr>
                <a:t>10.00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100" name="Rectangle 68"/>
            <p:cNvSpPr>
              <a:spLocks noChangeArrowheads="1"/>
            </p:cNvSpPr>
            <p:nvPr/>
          </p:nvSpPr>
          <p:spPr bwMode="auto">
            <a:xfrm>
              <a:off x="2030" y="3380"/>
              <a:ext cx="170" cy="1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MS Sans Serif"/>
                  <a:cs typeface="Arial" pitchFamily="34" charset="0"/>
                </a:rPr>
                <a:t>10.50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101" name="Rectangle 69"/>
            <p:cNvSpPr>
              <a:spLocks noChangeArrowheads="1"/>
            </p:cNvSpPr>
            <p:nvPr/>
          </p:nvSpPr>
          <p:spPr bwMode="auto">
            <a:xfrm>
              <a:off x="2369" y="3380"/>
              <a:ext cx="168" cy="1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MS Sans Serif"/>
                  <a:cs typeface="Arial" pitchFamily="34" charset="0"/>
                </a:rPr>
                <a:t>11.00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102" name="Rectangle 70"/>
            <p:cNvSpPr>
              <a:spLocks noChangeArrowheads="1"/>
            </p:cNvSpPr>
            <p:nvPr/>
          </p:nvSpPr>
          <p:spPr bwMode="auto">
            <a:xfrm>
              <a:off x="2707" y="3380"/>
              <a:ext cx="168" cy="1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MS Sans Serif"/>
                  <a:cs typeface="Arial" pitchFamily="34" charset="0"/>
                </a:rPr>
                <a:t>11.50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103" name="Rectangle 71"/>
            <p:cNvSpPr>
              <a:spLocks noChangeArrowheads="1"/>
            </p:cNvSpPr>
            <p:nvPr/>
          </p:nvSpPr>
          <p:spPr bwMode="auto">
            <a:xfrm>
              <a:off x="3045" y="3380"/>
              <a:ext cx="170" cy="1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MS Sans Serif"/>
                  <a:cs typeface="Arial" pitchFamily="34" charset="0"/>
                </a:rPr>
                <a:t>12.00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104" name="Rectangle 72"/>
            <p:cNvSpPr>
              <a:spLocks noChangeArrowheads="1"/>
            </p:cNvSpPr>
            <p:nvPr/>
          </p:nvSpPr>
          <p:spPr bwMode="auto">
            <a:xfrm>
              <a:off x="3382" y="3380"/>
              <a:ext cx="170" cy="1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MS Sans Serif"/>
                  <a:cs typeface="Arial" pitchFamily="34" charset="0"/>
                </a:rPr>
                <a:t>12.50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105" name="Rectangle 73"/>
            <p:cNvSpPr>
              <a:spLocks noChangeArrowheads="1"/>
            </p:cNvSpPr>
            <p:nvPr/>
          </p:nvSpPr>
          <p:spPr bwMode="auto">
            <a:xfrm>
              <a:off x="3721" y="3380"/>
              <a:ext cx="170" cy="1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MS Sans Serif"/>
                  <a:cs typeface="Arial" pitchFamily="34" charset="0"/>
                </a:rPr>
                <a:t>13.00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106" name="Rectangle 74"/>
            <p:cNvSpPr>
              <a:spLocks noChangeArrowheads="1"/>
            </p:cNvSpPr>
            <p:nvPr/>
          </p:nvSpPr>
          <p:spPr bwMode="auto">
            <a:xfrm>
              <a:off x="4059" y="3380"/>
              <a:ext cx="170" cy="1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MS Sans Serif"/>
                  <a:cs typeface="Arial" pitchFamily="34" charset="0"/>
                </a:rPr>
                <a:t>13.50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107" name="Rectangle 75"/>
            <p:cNvSpPr>
              <a:spLocks noChangeArrowheads="1"/>
            </p:cNvSpPr>
            <p:nvPr/>
          </p:nvSpPr>
          <p:spPr bwMode="auto">
            <a:xfrm>
              <a:off x="4397" y="3380"/>
              <a:ext cx="170" cy="1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MS Sans Serif"/>
                  <a:cs typeface="Arial" pitchFamily="34" charset="0"/>
                </a:rPr>
                <a:t>14.00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108" name="Rectangle 76"/>
            <p:cNvSpPr>
              <a:spLocks noChangeArrowheads="1"/>
            </p:cNvSpPr>
            <p:nvPr/>
          </p:nvSpPr>
          <p:spPr bwMode="auto">
            <a:xfrm>
              <a:off x="4735" y="3380"/>
              <a:ext cx="170" cy="1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MS Sans Serif"/>
                  <a:cs typeface="Arial" pitchFamily="34" charset="0"/>
                </a:rPr>
                <a:t>14.50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109" name="Line 77"/>
            <p:cNvSpPr>
              <a:spLocks noChangeShapeType="1"/>
            </p:cNvSpPr>
            <p:nvPr/>
          </p:nvSpPr>
          <p:spPr bwMode="auto">
            <a:xfrm flipV="1">
              <a:off x="1439" y="3333"/>
              <a:ext cx="1" cy="4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4110" name="Line 78"/>
            <p:cNvSpPr>
              <a:spLocks noChangeShapeType="1"/>
            </p:cNvSpPr>
            <p:nvPr/>
          </p:nvSpPr>
          <p:spPr bwMode="auto">
            <a:xfrm flipV="1">
              <a:off x="1777" y="3333"/>
              <a:ext cx="1" cy="4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4111" name="Line 79"/>
            <p:cNvSpPr>
              <a:spLocks noChangeShapeType="1"/>
            </p:cNvSpPr>
            <p:nvPr/>
          </p:nvSpPr>
          <p:spPr bwMode="auto">
            <a:xfrm flipV="1">
              <a:off x="2115" y="3333"/>
              <a:ext cx="1" cy="4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4112" name="Line 80"/>
            <p:cNvSpPr>
              <a:spLocks noChangeShapeType="1"/>
            </p:cNvSpPr>
            <p:nvPr/>
          </p:nvSpPr>
          <p:spPr bwMode="auto">
            <a:xfrm flipV="1">
              <a:off x="2453" y="3333"/>
              <a:ext cx="1" cy="4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4113" name="Line 81"/>
            <p:cNvSpPr>
              <a:spLocks noChangeShapeType="1"/>
            </p:cNvSpPr>
            <p:nvPr/>
          </p:nvSpPr>
          <p:spPr bwMode="auto">
            <a:xfrm flipV="1">
              <a:off x="2791" y="3333"/>
              <a:ext cx="1" cy="4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4114" name="Line 82"/>
            <p:cNvSpPr>
              <a:spLocks noChangeShapeType="1"/>
            </p:cNvSpPr>
            <p:nvPr/>
          </p:nvSpPr>
          <p:spPr bwMode="auto">
            <a:xfrm flipV="1">
              <a:off x="3130" y="3333"/>
              <a:ext cx="1" cy="4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4115" name="Line 83"/>
            <p:cNvSpPr>
              <a:spLocks noChangeShapeType="1"/>
            </p:cNvSpPr>
            <p:nvPr/>
          </p:nvSpPr>
          <p:spPr bwMode="auto">
            <a:xfrm flipV="1">
              <a:off x="3467" y="3333"/>
              <a:ext cx="1" cy="4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4116" name="Line 84"/>
            <p:cNvSpPr>
              <a:spLocks noChangeShapeType="1"/>
            </p:cNvSpPr>
            <p:nvPr/>
          </p:nvSpPr>
          <p:spPr bwMode="auto">
            <a:xfrm flipV="1">
              <a:off x="3806" y="3333"/>
              <a:ext cx="1" cy="4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4117" name="Line 85"/>
            <p:cNvSpPr>
              <a:spLocks noChangeShapeType="1"/>
            </p:cNvSpPr>
            <p:nvPr/>
          </p:nvSpPr>
          <p:spPr bwMode="auto">
            <a:xfrm flipV="1">
              <a:off x="4144" y="3333"/>
              <a:ext cx="1" cy="4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4118" name="Line 86"/>
            <p:cNvSpPr>
              <a:spLocks noChangeShapeType="1"/>
            </p:cNvSpPr>
            <p:nvPr/>
          </p:nvSpPr>
          <p:spPr bwMode="auto">
            <a:xfrm flipV="1">
              <a:off x="4482" y="3333"/>
              <a:ext cx="1" cy="4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4119" name="Line 87"/>
            <p:cNvSpPr>
              <a:spLocks noChangeShapeType="1"/>
            </p:cNvSpPr>
            <p:nvPr/>
          </p:nvSpPr>
          <p:spPr bwMode="auto">
            <a:xfrm flipV="1">
              <a:off x="4820" y="3333"/>
              <a:ext cx="1" cy="4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4120" name="Line 88"/>
            <p:cNvSpPr>
              <a:spLocks noChangeShapeType="1"/>
            </p:cNvSpPr>
            <p:nvPr/>
          </p:nvSpPr>
          <p:spPr bwMode="auto">
            <a:xfrm flipV="1">
              <a:off x="1160" y="897"/>
              <a:ext cx="1" cy="243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4121" name="Line 89"/>
            <p:cNvSpPr>
              <a:spLocks noChangeShapeType="1"/>
            </p:cNvSpPr>
            <p:nvPr/>
          </p:nvSpPr>
          <p:spPr bwMode="auto">
            <a:xfrm>
              <a:off x="1154" y="3316"/>
              <a:ext cx="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4122" name="Line 90"/>
            <p:cNvSpPr>
              <a:spLocks noChangeShapeType="1"/>
            </p:cNvSpPr>
            <p:nvPr/>
          </p:nvSpPr>
          <p:spPr bwMode="auto">
            <a:xfrm>
              <a:off x="1154" y="3260"/>
              <a:ext cx="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4123" name="Line 91"/>
            <p:cNvSpPr>
              <a:spLocks noChangeShapeType="1"/>
            </p:cNvSpPr>
            <p:nvPr/>
          </p:nvSpPr>
          <p:spPr bwMode="auto">
            <a:xfrm>
              <a:off x="1154" y="3204"/>
              <a:ext cx="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4124" name="Line 92"/>
            <p:cNvSpPr>
              <a:spLocks noChangeShapeType="1"/>
            </p:cNvSpPr>
            <p:nvPr/>
          </p:nvSpPr>
          <p:spPr bwMode="auto">
            <a:xfrm>
              <a:off x="1154" y="3148"/>
              <a:ext cx="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4125" name="Line 93"/>
            <p:cNvSpPr>
              <a:spLocks noChangeShapeType="1"/>
            </p:cNvSpPr>
            <p:nvPr/>
          </p:nvSpPr>
          <p:spPr bwMode="auto">
            <a:xfrm>
              <a:off x="1154" y="3093"/>
              <a:ext cx="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4126" name="Line 94"/>
            <p:cNvSpPr>
              <a:spLocks noChangeShapeType="1"/>
            </p:cNvSpPr>
            <p:nvPr/>
          </p:nvSpPr>
          <p:spPr bwMode="auto">
            <a:xfrm>
              <a:off x="1154" y="3037"/>
              <a:ext cx="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4127" name="Line 95"/>
            <p:cNvSpPr>
              <a:spLocks noChangeShapeType="1"/>
            </p:cNvSpPr>
            <p:nvPr/>
          </p:nvSpPr>
          <p:spPr bwMode="auto">
            <a:xfrm>
              <a:off x="1154" y="2981"/>
              <a:ext cx="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4128" name="Line 96"/>
            <p:cNvSpPr>
              <a:spLocks noChangeShapeType="1"/>
            </p:cNvSpPr>
            <p:nvPr/>
          </p:nvSpPr>
          <p:spPr bwMode="auto">
            <a:xfrm>
              <a:off x="1154" y="2925"/>
              <a:ext cx="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4129" name="Line 97"/>
            <p:cNvSpPr>
              <a:spLocks noChangeShapeType="1"/>
            </p:cNvSpPr>
            <p:nvPr/>
          </p:nvSpPr>
          <p:spPr bwMode="auto">
            <a:xfrm>
              <a:off x="1154" y="2870"/>
              <a:ext cx="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4130" name="Line 98"/>
            <p:cNvSpPr>
              <a:spLocks noChangeShapeType="1"/>
            </p:cNvSpPr>
            <p:nvPr/>
          </p:nvSpPr>
          <p:spPr bwMode="auto">
            <a:xfrm>
              <a:off x="1154" y="2814"/>
              <a:ext cx="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4131" name="Line 99"/>
            <p:cNvSpPr>
              <a:spLocks noChangeShapeType="1"/>
            </p:cNvSpPr>
            <p:nvPr/>
          </p:nvSpPr>
          <p:spPr bwMode="auto">
            <a:xfrm>
              <a:off x="1154" y="2758"/>
              <a:ext cx="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4132" name="Line 100"/>
            <p:cNvSpPr>
              <a:spLocks noChangeShapeType="1"/>
            </p:cNvSpPr>
            <p:nvPr/>
          </p:nvSpPr>
          <p:spPr bwMode="auto">
            <a:xfrm>
              <a:off x="1154" y="2702"/>
              <a:ext cx="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4133" name="Line 101"/>
            <p:cNvSpPr>
              <a:spLocks noChangeShapeType="1"/>
            </p:cNvSpPr>
            <p:nvPr/>
          </p:nvSpPr>
          <p:spPr bwMode="auto">
            <a:xfrm>
              <a:off x="1154" y="2646"/>
              <a:ext cx="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4134" name="Line 102"/>
            <p:cNvSpPr>
              <a:spLocks noChangeShapeType="1"/>
            </p:cNvSpPr>
            <p:nvPr/>
          </p:nvSpPr>
          <p:spPr bwMode="auto">
            <a:xfrm>
              <a:off x="1154" y="2591"/>
              <a:ext cx="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4135" name="Line 103"/>
            <p:cNvSpPr>
              <a:spLocks noChangeShapeType="1"/>
            </p:cNvSpPr>
            <p:nvPr/>
          </p:nvSpPr>
          <p:spPr bwMode="auto">
            <a:xfrm>
              <a:off x="1154" y="2535"/>
              <a:ext cx="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4136" name="Line 104"/>
            <p:cNvSpPr>
              <a:spLocks noChangeShapeType="1"/>
            </p:cNvSpPr>
            <p:nvPr/>
          </p:nvSpPr>
          <p:spPr bwMode="auto">
            <a:xfrm>
              <a:off x="1154" y="2479"/>
              <a:ext cx="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4137" name="Line 105"/>
            <p:cNvSpPr>
              <a:spLocks noChangeShapeType="1"/>
            </p:cNvSpPr>
            <p:nvPr/>
          </p:nvSpPr>
          <p:spPr bwMode="auto">
            <a:xfrm>
              <a:off x="1154" y="2423"/>
              <a:ext cx="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4138" name="Line 106"/>
            <p:cNvSpPr>
              <a:spLocks noChangeShapeType="1"/>
            </p:cNvSpPr>
            <p:nvPr/>
          </p:nvSpPr>
          <p:spPr bwMode="auto">
            <a:xfrm>
              <a:off x="1154" y="2368"/>
              <a:ext cx="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4139" name="Line 107"/>
            <p:cNvSpPr>
              <a:spLocks noChangeShapeType="1"/>
            </p:cNvSpPr>
            <p:nvPr/>
          </p:nvSpPr>
          <p:spPr bwMode="auto">
            <a:xfrm>
              <a:off x="1154" y="2312"/>
              <a:ext cx="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4140" name="Line 108"/>
            <p:cNvSpPr>
              <a:spLocks noChangeShapeType="1"/>
            </p:cNvSpPr>
            <p:nvPr/>
          </p:nvSpPr>
          <p:spPr bwMode="auto">
            <a:xfrm>
              <a:off x="1154" y="2256"/>
              <a:ext cx="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4141" name="Line 109"/>
            <p:cNvSpPr>
              <a:spLocks noChangeShapeType="1"/>
            </p:cNvSpPr>
            <p:nvPr/>
          </p:nvSpPr>
          <p:spPr bwMode="auto">
            <a:xfrm>
              <a:off x="1154" y="2200"/>
              <a:ext cx="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4142" name="Line 110"/>
            <p:cNvSpPr>
              <a:spLocks noChangeShapeType="1"/>
            </p:cNvSpPr>
            <p:nvPr/>
          </p:nvSpPr>
          <p:spPr bwMode="auto">
            <a:xfrm>
              <a:off x="1154" y="2145"/>
              <a:ext cx="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4143" name="Line 111"/>
            <p:cNvSpPr>
              <a:spLocks noChangeShapeType="1"/>
            </p:cNvSpPr>
            <p:nvPr/>
          </p:nvSpPr>
          <p:spPr bwMode="auto">
            <a:xfrm>
              <a:off x="1154" y="2089"/>
              <a:ext cx="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4144" name="Line 112"/>
            <p:cNvSpPr>
              <a:spLocks noChangeShapeType="1"/>
            </p:cNvSpPr>
            <p:nvPr/>
          </p:nvSpPr>
          <p:spPr bwMode="auto">
            <a:xfrm>
              <a:off x="1154" y="2033"/>
              <a:ext cx="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4145" name="Line 113"/>
            <p:cNvSpPr>
              <a:spLocks noChangeShapeType="1"/>
            </p:cNvSpPr>
            <p:nvPr/>
          </p:nvSpPr>
          <p:spPr bwMode="auto">
            <a:xfrm>
              <a:off x="1154" y="1977"/>
              <a:ext cx="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4146" name="Line 114"/>
            <p:cNvSpPr>
              <a:spLocks noChangeShapeType="1"/>
            </p:cNvSpPr>
            <p:nvPr/>
          </p:nvSpPr>
          <p:spPr bwMode="auto">
            <a:xfrm>
              <a:off x="1154" y="1921"/>
              <a:ext cx="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4147" name="Line 115"/>
            <p:cNvSpPr>
              <a:spLocks noChangeShapeType="1"/>
            </p:cNvSpPr>
            <p:nvPr/>
          </p:nvSpPr>
          <p:spPr bwMode="auto">
            <a:xfrm>
              <a:off x="1154" y="1866"/>
              <a:ext cx="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4148" name="Line 116"/>
            <p:cNvSpPr>
              <a:spLocks noChangeShapeType="1"/>
            </p:cNvSpPr>
            <p:nvPr/>
          </p:nvSpPr>
          <p:spPr bwMode="auto">
            <a:xfrm>
              <a:off x="1154" y="1810"/>
              <a:ext cx="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4149" name="Line 117"/>
            <p:cNvSpPr>
              <a:spLocks noChangeShapeType="1"/>
            </p:cNvSpPr>
            <p:nvPr/>
          </p:nvSpPr>
          <p:spPr bwMode="auto">
            <a:xfrm>
              <a:off x="1154" y="1754"/>
              <a:ext cx="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4150" name="Line 118"/>
            <p:cNvSpPr>
              <a:spLocks noChangeShapeType="1"/>
            </p:cNvSpPr>
            <p:nvPr/>
          </p:nvSpPr>
          <p:spPr bwMode="auto">
            <a:xfrm>
              <a:off x="1154" y="1698"/>
              <a:ext cx="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4151" name="Line 119"/>
            <p:cNvSpPr>
              <a:spLocks noChangeShapeType="1"/>
            </p:cNvSpPr>
            <p:nvPr/>
          </p:nvSpPr>
          <p:spPr bwMode="auto">
            <a:xfrm>
              <a:off x="1154" y="1643"/>
              <a:ext cx="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4152" name="Line 120"/>
            <p:cNvSpPr>
              <a:spLocks noChangeShapeType="1"/>
            </p:cNvSpPr>
            <p:nvPr/>
          </p:nvSpPr>
          <p:spPr bwMode="auto">
            <a:xfrm>
              <a:off x="1154" y="1587"/>
              <a:ext cx="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4153" name="Line 121"/>
            <p:cNvSpPr>
              <a:spLocks noChangeShapeType="1"/>
            </p:cNvSpPr>
            <p:nvPr/>
          </p:nvSpPr>
          <p:spPr bwMode="auto">
            <a:xfrm>
              <a:off x="1154" y="1531"/>
              <a:ext cx="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4154" name="Line 122"/>
            <p:cNvSpPr>
              <a:spLocks noChangeShapeType="1"/>
            </p:cNvSpPr>
            <p:nvPr/>
          </p:nvSpPr>
          <p:spPr bwMode="auto">
            <a:xfrm>
              <a:off x="1154" y="1475"/>
              <a:ext cx="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4155" name="Line 123"/>
            <p:cNvSpPr>
              <a:spLocks noChangeShapeType="1"/>
            </p:cNvSpPr>
            <p:nvPr/>
          </p:nvSpPr>
          <p:spPr bwMode="auto">
            <a:xfrm>
              <a:off x="1154" y="1420"/>
              <a:ext cx="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4156" name="Line 124"/>
            <p:cNvSpPr>
              <a:spLocks noChangeShapeType="1"/>
            </p:cNvSpPr>
            <p:nvPr/>
          </p:nvSpPr>
          <p:spPr bwMode="auto">
            <a:xfrm>
              <a:off x="1154" y="1364"/>
              <a:ext cx="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4157" name="Line 125"/>
            <p:cNvSpPr>
              <a:spLocks noChangeShapeType="1"/>
            </p:cNvSpPr>
            <p:nvPr/>
          </p:nvSpPr>
          <p:spPr bwMode="auto">
            <a:xfrm>
              <a:off x="1154" y="1308"/>
              <a:ext cx="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4158" name="Line 126"/>
            <p:cNvSpPr>
              <a:spLocks noChangeShapeType="1"/>
            </p:cNvSpPr>
            <p:nvPr/>
          </p:nvSpPr>
          <p:spPr bwMode="auto">
            <a:xfrm>
              <a:off x="1154" y="1252"/>
              <a:ext cx="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4159" name="Line 127"/>
            <p:cNvSpPr>
              <a:spLocks noChangeShapeType="1"/>
            </p:cNvSpPr>
            <p:nvPr/>
          </p:nvSpPr>
          <p:spPr bwMode="auto">
            <a:xfrm>
              <a:off x="1154" y="1196"/>
              <a:ext cx="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4160" name="Line 128"/>
            <p:cNvSpPr>
              <a:spLocks noChangeShapeType="1"/>
            </p:cNvSpPr>
            <p:nvPr/>
          </p:nvSpPr>
          <p:spPr bwMode="auto">
            <a:xfrm>
              <a:off x="1154" y="1141"/>
              <a:ext cx="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4161" name="Line 129"/>
            <p:cNvSpPr>
              <a:spLocks noChangeShapeType="1"/>
            </p:cNvSpPr>
            <p:nvPr/>
          </p:nvSpPr>
          <p:spPr bwMode="auto">
            <a:xfrm>
              <a:off x="1154" y="1085"/>
              <a:ext cx="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4162" name="Line 130"/>
            <p:cNvSpPr>
              <a:spLocks noChangeShapeType="1"/>
            </p:cNvSpPr>
            <p:nvPr/>
          </p:nvSpPr>
          <p:spPr bwMode="auto">
            <a:xfrm>
              <a:off x="1154" y="1029"/>
              <a:ext cx="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4163" name="Line 131"/>
            <p:cNvSpPr>
              <a:spLocks noChangeShapeType="1"/>
            </p:cNvSpPr>
            <p:nvPr/>
          </p:nvSpPr>
          <p:spPr bwMode="auto">
            <a:xfrm>
              <a:off x="1154" y="973"/>
              <a:ext cx="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4164" name="Line 132"/>
            <p:cNvSpPr>
              <a:spLocks noChangeShapeType="1"/>
            </p:cNvSpPr>
            <p:nvPr/>
          </p:nvSpPr>
          <p:spPr bwMode="auto">
            <a:xfrm>
              <a:off x="1154" y="918"/>
              <a:ext cx="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4165" name="Line 133"/>
            <p:cNvSpPr>
              <a:spLocks noChangeShapeType="1"/>
            </p:cNvSpPr>
            <p:nvPr/>
          </p:nvSpPr>
          <p:spPr bwMode="auto">
            <a:xfrm>
              <a:off x="1147" y="3148"/>
              <a:ext cx="1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4166" name="Rectangle 134"/>
            <p:cNvSpPr>
              <a:spLocks noChangeArrowheads="1"/>
            </p:cNvSpPr>
            <p:nvPr/>
          </p:nvSpPr>
          <p:spPr bwMode="auto">
            <a:xfrm>
              <a:off x="910" y="3102"/>
              <a:ext cx="224" cy="1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MS Sans Serif"/>
                  <a:cs typeface="Arial" pitchFamily="34" charset="0"/>
                </a:rPr>
                <a:t>500000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167" name="Line 135"/>
            <p:cNvSpPr>
              <a:spLocks noChangeShapeType="1"/>
            </p:cNvSpPr>
            <p:nvPr/>
          </p:nvSpPr>
          <p:spPr bwMode="auto">
            <a:xfrm>
              <a:off x="1147" y="2870"/>
              <a:ext cx="1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4168" name="Rectangle 136"/>
            <p:cNvSpPr>
              <a:spLocks noChangeArrowheads="1"/>
            </p:cNvSpPr>
            <p:nvPr/>
          </p:nvSpPr>
          <p:spPr bwMode="auto">
            <a:xfrm>
              <a:off x="882" y="2823"/>
              <a:ext cx="252" cy="1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MS Sans Serif"/>
                  <a:cs typeface="Arial" pitchFamily="34" charset="0"/>
                </a:rPr>
                <a:t>1000000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169" name="Line 137"/>
            <p:cNvSpPr>
              <a:spLocks noChangeShapeType="1"/>
            </p:cNvSpPr>
            <p:nvPr/>
          </p:nvSpPr>
          <p:spPr bwMode="auto">
            <a:xfrm>
              <a:off x="1147" y="2591"/>
              <a:ext cx="1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4170" name="Rectangle 138"/>
            <p:cNvSpPr>
              <a:spLocks noChangeArrowheads="1"/>
            </p:cNvSpPr>
            <p:nvPr/>
          </p:nvSpPr>
          <p:spPr bwMode="auto">
            <a:xfrm>
              <a:off x="882" y="2544"/>
              <a:ext cx="252" cy="1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MS Sans Serif"/>
                  <a:cs typeface="Arial" pitchFamily="34" charset="0"/>
                </a:rPr>
                <a:t>1500000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171" name="Line 139"/>
            <p:cNvSpPr>
              <a:spLocks noChangeShapeType="1"/>
            </p:cNvSpPr>
            <p:nvPr/>
          </p:nvSpPr>
          <p:spPr bwMode="auto">
            <a:xfrm>
              <a:off x="1147" y="2312"/>
              <a:ext cx="1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4172" name="Rectangle 140"/>
            <p:cNvSpPr>
              <a:spLocks noChangeArrowheads="1"/>
            </p:cNvSpPr>
            <p:nvPr/>
          </p:nvSpPr>
          <p:spPr bwMode="auto">
            <a:xfrm>
              <a:off x="878" y="2266"/>
              <a:ext cx="256" cy="1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MS Sans Serif"/>
                  <a:cs typeface="Arial" pitchFamily="34" charset="0"/>
                </a:rPr>
                <a:t>2000000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173" name="Line 141"/>
            <p:cNvSpPr>
              <a:spLocks noChangeShapeType="1"/>
            </p:cNvSpPr>
            <p:nvPr/>
          </p:nvSpPr>
          <p:spPr bwMode="auto">
            <a:xfrm>
              <a:off x="1147" y="2033"/>
              <a:ext cx="1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4174" name="Rectangle 142"/>
            <p:cNvSpPr>
              <a:spLocks noChangeArrowheads="1"/>
            </p:cNvSpPr>
            <p:nvPr/>
          </p:nvSpPr>
          <p:spPr bwMode="auto">
            <a:xfrm>
              <a:off x="878" y="1987"/>
              <a:ext cx="256" cy="1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MS Sans Serif"/>
                  <a:cs typeface="Arial" pitchFamily="34" charset="0"/>
                </a:rPr>
                <a:t>2500000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175" name="Line 143"/>
            <p:cNvSpPr>
              <a:spLocks noChangeShapeType="1"/>
            </p:cNvSpPr>
            <p:nvPr/>
          </p:nvSpPr>
          <p:spPr bwMode="auto">
            <a:xfrm>
              <a:off x="1147" y="1754"/>
              <a:ext cx="1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4176" name="Rectangle 144"/>
            <p:cNvSpPr>
              <a:spLocks noChangeArrowheads="1"/>
            </p:cNvSpPr>
            <p:nvPr/>
          </p:nvSpPr>
          <p:spPr bwMode="auto">
            <a:xfrm>
              <a:off x="878" y="1708"/>
              <a:ext cx="256" cy="1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MS Sans Serif"/>
                  <a:cs typeface="Arial" pitchFamily="34" charset="0"/>
                </a:rPr>
                <a:t>3000000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177" name="Line 145"/>
            <p:cNvSpPr>
              <a:spLocks noChangeShapeType="1"/>
            </p:cNvSpPr>
            <p:nvPr/>
          </p:nvSpPr>
          <p:spPr bwMode="auto">
            <a:xfrm>
              <a:off x="1147" y="1475"/>
              <a:ext cx="1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4178" name="Rectangle 146"/>
            <p:cNvSpPr>
              <a:spLocks noChangeArrowheads="1"/>
            </p:cNvSpPr>
            <p:nvPr/>
          </p:nvSpPr>
          <p:spPr bwMode="auto">
            <a:xfrm>
              <a:off x="878" y="1429"/>
              <a:ext cx="256" cy="1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MS Sans Serif"/>
                  <a:cs typeface="Arial" pitchFamily="34" charset="0"/>
                </a:rPr>
                <a:t>3500000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179" name="Line 147"/>
            <p:cNvSpPr>
              <a:spLocks noChangeShapeType="1"/>
            </p:cNvSpPr>
            <p:nvPr/>
          </p:nvSpPr>
          <p:spPr bwMode="auto">
            <a:xfrm>
              <a:off x="1147" y="1196"/>
              <a:ext cx="1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4180" name="Rectangle 148"/>
            <p:cNvSpPr>
              <a:spLocks noChangeArrowheads="1"/>
            </p:cNvSpPr>
            <p:nvPr/>
          </p:nvSpPr>
          <p:spPr bwMode="auto">
            <a:xfrm>
              <a:off x="878" y="1150"/>
              <a:ext cx="256" cy="1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MS Sans Serif"/>
                  <a:cs typeface="Arial" pitchFamily="34" charset="0"/>
                </a:rPr>
                <a:t>4000000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181" name="Line 149"/>
            <p:cNvSpPr>
              <a:spLocks noChangeShapeType="1"/>
            </p:cNvSpPr>
            <p:nvPr/>
          </p:nvSpPr>
          <p:spPr bwMode="auto">
            <a:xfrm>
              <a:off x="1147" y="918"/>
              <a:ext cx="1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4182" name="Rectangle 150"/>
            <p:cNvSpPr>
              <a:spLocks noChangeArrowheads="1"/>
            </p:cNvSpPr>
            <p:nvPr/>
          </p:nvSpPr>
          <p:spPr bwMode="auto">
            <a:xfrm>
              <a:off x="878" y="871"/>
              <a:ext cx="256" cy="1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MS Sans Serif"/>
                  <a:cs typeface="Arial" pitchFamily="34" charset="0"/>
                </a:rPr>
                <a:t>4500000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183" name="Rectangle 151"/>
            <p:cNvSpPr>
              <a:spLocks noChangeArrowheads="1"/>
            </p:cNvSpPr>
            <p:nvPr/>
          </p:nvSpPr>
          <p:spPr bwMode="auto">
            <a:xfrm>
              <a:off x="476" y="3527"/>
              <a:ext cx="227" cy="1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0" i="0" u="none" strike="noStrike" cap="none" normalizeH="0" baseline="0" smtClean="0">
                  <a:ln>
                    <a:noFill/>
                  </a:ln>
                  <a:solidFill>
                    <a:srgbClr val="00007F"/>
                  </a:solidFill>
                  <a:effectLst/>
                  <a:latin typeface="MS Sans Serif"/>
                  <a:cs typeface="Arial" pitchFamily="34" charset="0"/>
                </a:rPr>
                <a:t>Time--&gt;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184" name="Rectangle 152"/>
            <p:cNvSpPr>
              <a:spLocks noChangeArrowheads="1"/>
            </p:cNvSpPr>
            <p:nvPr/>
          </p:nvSpPr>
          <p:spPr bwMode="auto">
            <a:xfrm>
              <a:off x="476" y="527"/>
              <a:ext cx="323" cy="1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0" i="0" u="none" strike="noStrike" cap="none" normalizeH="0" baseline="0" smtClean="0">
                  <a:ln>
                    <a:noFill/>
                  </a:ln>
                  <a:solidFill>
                    <a:srgbClr val="00007F"/>
                  </a:solidFill>
                  <a:effectLst/>
                  <a:latin typeface="MS Sans Serif"/>
                  <a:cs typeface="Arial" pitchFamily="34" charset="0"/>
                </a:rPr>
                <a:t>Abundance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185" name="Rectangle 153"/>
            <p:cNvSpPr>
              <a:spLocks noChangeArrowheads="1"/>
            </p:cNvSpPr>
            <p:nvPr/>
          </p:nvSpPr>
          <p:spPr bwMode="auto">
            <a:xfrm>
              <a:off x="2736" y="813"/>
              <a:ext cx="1766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MS Sans Serif"/>
                  <a:cs typeface="Arial" pitchFamily="34" charset="0"/>
                </a:rPr>
                <a:t>TIC: ************</a:t>
              </a:r>
              <a:r>
                <a:rPr kumimoji="0" lang="ru-RU" sz="1400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MS Sans Serif"/>
                  <a:cs typeface="Arial" pitchFamily="34" charset="0"/>
                </a:rPr>
                <a:t>_bl_nativ.D\data.ms</a:t>
              </a:r>
              <a:endPara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186" name="Freeform 154"/>
            <p:cNvSpPr>
              <a:spLocks/>
            </p:cNvSpPr>
            <p:nvPr/>
          </p:nvSpPr>
          <p:spPr bwMode="auto">
            <a:xfrm flipV="1">
              <a:off x="1160" y="897"/>
              <a:ext cx="355" cy="2132"/>
            </a:xfrm>
            <a:custGeom>
              <a:avLst/>
              <a:gdLst/>
              <a:ahLst/>
              <a:cxnLst>
                <a:cxn ang="0">
                  <a:pos x="6" y="136"/>
                </a:cxn>
                <a:cxn ang="0">
                  <a:pos x="32" y="107"/>
                </a:cxn>
                <a:cxn ang="0">
                  <a:pos x="58" y="46"/>
                </a:cxn>
                <a:cxn ang="0">
                  <a:pos x="83" y="41"/>
                </a:cxn>
                <a:cxn ang="0">
                  <a:pos x="109" y="67"/>
                </a:cxn>
                <a:cxn ang="0">
                  <a:pos x="135" y="98"/>
                </a:cxn>
                <a:cxn ang="0">
                  <a:pos x="161" y="168"/>
                </a:cxn>
                <a:cxn ang="0">
                  <a:pos x="187" y="131"/>
                </a:cxn>
                <a:cxn ang="0">
                  <a:pos x="213" y="121"/>
                </a:cxn>
                <a:cxn ang="0">
                  <a:pos x="238" y="82"/>
                </a:cxn>
                <a:cxn ang="0">
                  <a:pos x="264" y="18"/>
                </a:cxn>
                <a:cxn ang="0">
                  <a:pos x="290" y="0"/>
                </a:cxn>
                <a:cxn ang="0">
                  <a:pos x="316" y="24"/>
                </a:cxn>
                <a:cxn ang="0">
                  <a:pos x="342" y="37"/>
                </a:cxn>
                <a:cxn ang="0">
                  <a:pos x="367" y="127"/>
                </a:cxn>
                <a:cxn ang="0">
                  <a:pos x="393" y="155"/>
                </a:cxn>
                <a:cxn ang="0">
                  <a:pos x="419" y="480"/>
                </a:cxn>
                <a:cxn ang="0">
                  <a:pos x="445" y="739"/>
                </a:cxn>
                <a:cxn ang="0">
                  <a:pos x="471" y="244"/>
                </a:cxn>
                <a:cxn ang="0">
                  <a:pos x="497" y="126"/>
                </a:cxn>
                <a:cxn ang="0">
                  <a:pos x="522" y="149"/>
                </a:cxn>
                <a:cxn ang="0">
                  <a:pos x="548" y="120"/>
                </a:cxn>
                <a:cxn ang="0">
                  <a:pos x="574" y="130"/>
                </a:cxn>
                <a:cxn ang="0">
                  <a:pos x="600" y="130"/>
                </a:cxn>
                <a:cxn ang="0">
                  <a:pos x="626" y="184"/>
                </a:cxn>
                <a:cxn ang="0">
                  <a:pos x="651" y="135"/>
                </a:cxn>
                <a:cxn ang="0">
                  <a:pos x="677" y="152"/>
                </a:cxn>
                <a:cxn ang="0">
                  <a:pos x="703" y="194"/>
                </a:cxn>
                <a:cxn ang="0">
                  <a:pos x="729" y="247"/>
                </a:cxn>
                <a:cxn ang="0">
                  <a:pos x="755" y="173"/>
                </a:cxn>
                <a:cxn ang="0">
                  <a:pos x="781" y="46"/>
                </a:cxn>
                <a:cxn ang="0">
                  <a:pos x="806" y="164"/>
                </a:cxn>
                <a:cxn ang="0">
                  <a:pos x="832" y="441"/>
                </a:cxn>
                <a:cxn ang="0">
                  <a:pos x="858" y="344"/>
                </a:cxn>
                <a:cxn ang="0">
                  <a:pos x="884" y="153"/>
                </a:cxn>
                <a:cxn ang="0">
                  <a:pos x="910" y="178"/>
                </a:cxn>
                <a:cxn ang="0">
                  <a:pos x="935" y="386"/>
                </a:cxn>
                <a:cxn ang="0">
                  <a:pos x="961" y="2719"/>
                </a:cxn>
                <a:cxn ang="0">
                  <a:pos x="984" y="7465"/>
                </a:cxn>
              </a:cxnLst>
              <a:rect l="0" t="0" r="r" b="b"/>
              <a:pathLst>
                <a:path w="984" h="7465">
                  <a:moveTo>
                    <a:pt x="0" y="131"/>
                  </a:moveTo>
                  <a:lnTo>
                    <a:pt x="6" y="136"/>
                  </a:lnTo>
                  <a:lnTo>
                    <a:pt x="19" y="130"/>
                  </a:lnTo>
                  <a:lnTo>
                    <a:pt x="32" y="107"/>
                  </a:lnTo>
                  <a:lnTo>
                    <a:pt x="45" y="87"/>
                  </a:lnTo>
                  <a:lnTo>
                    <a:pt x="58" y="46"/>
                  </a:lnTo>
                  <a:lnTo>
                    <a:pt x="71" y="53"/>
                  </a:lnTo>
                  <a:lnTo>
                    <a:pt x="83" y="41"/>
                  </a:lnTo>
                  <a:lnTo>
                    <a:pt x="96" y="51"/>
                  </a:lnTo>
                  <a:lnTo>
                    <a:pt x="109" y="67"/>
                  </a:lnTo>
                  <a:lnTo>
                    <a:pt x="122" y="88"/>
                  </a:lnTo>
                  <a:lnTo>
                    <a:pt x="135" y="98"/>
                  </a:lnTo>
                  <a:lnTo>
                    <a:pt x="148" y="171"/>
                  </a:lnTo>
                  <a:lnTo>
                    <a:pt x="161" y="168"/>
                  </a:lnTo>
                  <a:lnTo>
                    <a:pt x="174" y="124"/>
                  </a:lnTo>
                  <a:lnTo>
                    <a:pt x="187" y="131"/>
                  </a:lnTo>
                  <a:lnTo>
                    <a:pt x="200" y="133"/>
                  </a:lnTo>
                  <a:lnTo>
                    <a:pt x="213" y="121"/>
                  </a:lnTo>
                  <a:lnTo>
                    <a:pt x="225" y="121"/>
                  </a:lnTo>
                  <a:lnTo>
                    <a:pt x="238" y="82"/>
                  </a:lnTo>
                  <a:lnTo>
                    <a:pt x="251" y="19"/>
                  </a:lnTo>
                  <a:lnTo>
                    <a:pt x="264" y="18"/>
                  </a:lnTo>
                  <a:lnTo>
                    <a:pt x="277" y="24"/>
                  </a:lnTo>
                  <a:lnTo>
                    <a:pt x="290" y="0"/>
                  </a:lnTo>
                  <a:lnTo>
                    <a:pt x="303" y="0"/>
                  </a:lnTo>
                  <a:lnTo>
                    <a:pt x="316" y="24"/>
                  </a:lnTo>
                  <a:lnTo>
                    <a:pt x="329" y="14"/>
                  </a:lnTo>
                  <a:lnTo>
                    <a:pt x="342" y="37"/>
                  </a:lnTo>
                  <a:lnTo>
                    <a:pt x="355" y="80"/>
                  </a:lnTo>
                  <a:lnTo>
                    <a:pt x="367" y="127"/>
                  </a:lnTo>
                  <a:lnTo>
                    <a:pt x="380" y="176"/>
                  </a:lnTo>
                  <a:lnTo>
                    <a:pt x="393" y="155"/>
                  </a:lnTo>
                  <a:lnTo>
                    <a:pt x="406" y="236"/>
                  </a:lnTo>
                  <a:lnTo>
                    <a:pt x="419" y="480"/>
                  </a:lnTo>
                  <a:lnTo>
                    <a:pt x="432" y="699"/>
                  </a:lnTo>
                  <a:lnTo>
                    <a:pt x="445" y="739"/>
                  </a:lnTo>
                  <a:lnTo>
                    <a:pt x="458" y="499"/>
                  </a:lnTo>
                  <a:lnTo>
                    <a:pt x="471" y="244"/>
                  </a:lnTo>
                  <a:lnTo>
                    <a:pt x="484" y="171"/>
                  </a:lnTo>
                  <a:lnTo>
                    <a:pt x="497" y="126"/>
                  </a:lnTo>
                  <a:lnTo>
                    <a:pt x="509" y="145"/>
                  </a:lnTo>
                  <a:lnTo>
                    <a:pt x="522" y="149"/>
                  </a:lnTo>
                  <a:lnTo>
                    <a:pt x="535" y="138"/>
                  </a:lnTo>
                  <a:lnTo>
                    <a:pt x="548" y="120"/>
                  </a:lnTo>
                  <a:lnTo>
                    <a:pt x="561" y="159"/>
                  </a:lnTo>
                  <a:lnTo>
                    <a:pt x="574" y="130"/>
                  </a:lnTo>
                  <a:lnTo>
                    <a:pt x="587" y="128"/>
                  </a:lnTo>
                  <a:lnTo>
                    <a:pt x="600" y="130"/>
                  </a:lnTo>
                  <a:lnTo>
                    <a:pt x="613" y="212"/>
                  </a:lnTo>
                  <a:lnTo>
                    <a:pt x="626" y="184"/>
                  </a:lnTo>
                  <a:lnTo>
                    <a:pt x="639" y="198"/>
                  </a:lnTo>
                  <a:lnTo>
                    <a:pt x="651" y="135"/>
                  </a:lnTo>
                  <a:lnTo>
                    <a:pt x="664" y="129"/>
                  </a:lnTo>
                  <a:lnTo>
                    <a:pt x="677" y="152"/>
                  </a:lnTo>
                  <a:lnTo>
                    <a:pt x="690" y="171"/>
                  </a:lnTo>
                  <a:lnTo>
                    <a:pt x="703" y="194"/>
                  </a:lnTo>
                  <a:lnTo>
                    <a:pt x="716" y="214"/>
                  </a:lnTo>
                  <a:lnTo>
                    <a:pt x="729" y="247"/>
                  </a:lnTo>
                  <a:lnTo>
                    <a:pt x="742" y="229"/>
                  </a:lnTo>
                  <a:lnTo>
                    <a:pt x="755" y="173"/>
                  </a:lnTo>
                  <a:lnTo>
                    <a:pt x="768" y="101"/>
                  </a:lnTo>
                  <a:lnTo>
                    <a:pt x="781" y="46"/>
                  </a:lnTo>
                  <a:lnTo>
                    <a:pt x="793" y="77"/>
                  </a:lnTo>
                  <a:lnTo>
                    <a:pt x="806" y="164"/>
                  </a:lnTo>
                  <a:lnTo>
                    <a:pt x="819" y="317"/>
                  </a:lnTo>
                  <a:lnTo>
                    <a:pt x="832" y="441"/>
                  </a:lnTo>
                  <a:lnTo>
                    <a:pt x="845" y="435"/>
                  </a:lnTo>
                  <a:lnTo>
                    <a:pt x="858" y="344"/>
                  </a:lnTo>
                  <a:lnTo>
                    <a:pt x="871" y="259"/>
                  </a:lnTo>
                  <a:lnTo>
                    <a:pt x="884" y="153"/>
                  </a:lnTo>
                  <a:lnTo>
                    <a:pt x="897" y="149"/>
                  </a:lnTo>
                  <a:lnTo>
                    <a:pt x="910" y="178"/>
                  </a:lnTo>
                  <a:lnTo>
                    <a:pt x="923" y="221"/>
                  </a:lnTo>
                  <a:lnTo>
                    <a:pt x="935" y="386"/>
                  </a:lnTo>
                  <a:lnTo>
                    <a:pt x="948" y="944"/>
                  </a:lnTo>
                  <a:lnTo>
                    <a:pt x="961" y="2719"/>
                  </a:lnTo>
                  <a:lnTo>
                    <a:pt x="974" y="5520"/>
                  </a:lnTo>
                  <a:lnTo>
                    <a:pt x="984" y="7465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4187" name="Freeform 155"/>
            <p:cNvSpPr>
              <a:spLocks/>
            </p:cNvSpPr>
            <p:nvPr/>
          </p:nvSpPr>
          <p:spPr bwMode="auto">
            <a:xfrm flipV="1">
              <a:off x="1522" y="897"/>
              <a:ext cx="1777" cy="2215"/>
            </a:xfrm>
            <a:custGeom>
              <a:avLst/>
              <a:gdLst/>
              <a:ahLst/>
              <a:cxnLst>
                <a:cxn ang="0">
                  <a:pos x="74" y="521"/>
                </a:cxn>
                <a:cxn ang="0">
                  <a:pos x="165" y="461"/>
                </a:cxn>
                <a:cxn ang="0">
                  <a:pos x="255" y="398"/>
                </a:cxn>
                <a:cxn ang="0">
                  <a:pos x="346" y="218"/>
                </a:cxn>
                <a:cxn ang="0">
                  <a:pos x="436" y="333"/>
                </a:cxn>
                <a:cxn ang="0">
                  <a:pos x="526" y="205"/>
                </a:cxn>
                <a:cxn ang="0">
                  <a:pos x="617" y="227"/>
                </a:cxn>
                <a:cxn ang="0">
                  <a:pos x="707" y="161"/>
                </a:cxn>
                <a:cxn ang="0">
                  <a:pos x="797" y="219"/>
                </a:cxn>
                <a:cxn ang="0">
                  <a:pos x="888" y="138"/>
                </a:cxn>
                <a:cxn ang="0">
                  <a:pos x="978" y="116"/>
                </a:cxn>
                <a:cxn ang="0">
                  <a:pos x="1068" y="96"/>
                </a:cxn>
                <a:cxn ang="0">
                  <a:pos x="1159" y="724"/>
                </a:cxn>
                <a:cxn ang="0">
                  <a:pos x="1249" y="663"/>
                </a:cxn>
                <a:cxn ang="0">
                  <a:pos x="1339" y="1038"/>
                </a:cxn>
                <a:cxn ang="0">
                  <a:pos x="1430" y="194"/>
                </a:cxn>
                <a:cxn ang="0">
                  <a:pos x="1520" y="456"/>
                </a:cxn>
                <a:cxn ang="0">
                  <a:pos x="1611" y="2114"/>
                </a:cxn>
                <a:cxn ang="0">
                  <a:pos x="1701" y="191"/>
                </a:cxn>
                <a:cxn ang="0">
                  <a:pos x="1791" y="116"/>
                </a:cxn>
                <a:cxn ang="0">
                  <a:pos x="1882" y="107"/>
                </a:cxn>
                <a:cxn ang="0">
                  <a:pos x="1972" y="100"/>
                </a:cxn>
                <a:cxn ang="0">
                  <a:pos x="2062" y="67"/>
                </a:cxn>
                <a:cxn ang="0">
                  <a:pos x="2153" y="87"/>
                </a:cxn>
                <a:cxn ang="0">
                  <a:pos x="2243" y="87"/>
                </a:cxn>
                <a:cxn ang="0">
                  <a:pos x="2333" y="63"/>
                </a:cxn>
                <a:cxn ang="0">
                  <a:pos x="2424" y="69"/>
                </a:cxn>
                <a:cxn ang="0">
                  <a:pos x="2514" y="100"/>
                </a:cxn>
                <a:cxn ang="0">
                  <a:pos x="2605" y="70"/>
                </a:cxn>
                <a:cxn ang="0">
                  <a:pos x="2695" y="54"/>
                </a:cxn>
                <a:cxn ang="0">
                  <a:pos x="2785" y="54"/>
                </a:cxn>
                <a:cxn ang="0">
                  <a:pos x="2876" y="58"/>
                </a:cxn>
                <a:cxn ang="0">
                  <a:pos x="2966" y="76"/>
                </a:cxn>
                <a:cxn ang="0">
                  <a:pos x="3056" y="33"/>
                </a:cxn>
                <a:cxn ang="0">
                  <a:pos x="3147" y="33"/>
                </a:cxn>
                <a:cxn ang="0">
                  <a:pos x="3237" y="48"/>
                </a:cxn>
                <a:cxn ang="0">
                  <a:pos x="3327" y="53"/>
                </a:cxn>
                <a:cxn ang="0">
                  <a:pos x="3418" y="20"/>
                </a:cxn>
                <a:cxn ang="0">
                  <a:pos x="3508" y="25"/>
                </a:cxn>
                <a:cxn ang="0">
                  <a:pos x="3599" y="30"/>
                </a:cxn>
                <a:cxn ang="0">
                  <a:pos x="3689" y="35"/>
                </a:cxn>
                <a:cxn ang="0">
                  <a:pos x="3779" y="20"/>
                </a:cxn>
                <a:cxn ang="0">
                  <a:pos x="3870" y="11"/>
                </a:cxn>
                <a:cxn ang="0">
                  <a:pos x="3960" y="23"/>
                </a:cxn>
                <a:cxn ang="0">
                  <a:pos x="4050" y="0"/>
                </a:cxn>
                <a:cxn ang="0">
                  <a:pos x="4141" y="35"/>
                </a:cxn>
                <a:cxn ang="0">
                  <a:pos x="4231" y="241"/>
                </a:cxn>
                <a:cxn ang="0">
                  <a:pos x="4321" y="312"/>
                </a:cxn>
                <a:cxn ang="0">
                  <a:pos x="4412" y="108"/>
                </a:cxn>
                <a:cxn ang="0">
                  <a:pos x="4502" y="70"/>
                </a:cxn>
                <a:cxn ang="0">
                  <a:pos x="4592" y="50"/>
                </a:cxn>
                <a:cxn ang="0">
                  <a:pos x="4683" y="1562"/>
                </a:cxn>
                <a:cxn ang="0">
                  <a:pos x="4773" y="575"/>
                </a:cxn>
                <a:cxn ang="0">
                  <a:pos x="4864" y="268"/>
                </a:cxn>
              </a:cxnLst>
              <a:rect l="0" t="0" r="r" b="b"/>
              <a:pathLst>
                <a:path w="4929" h="7756">
                  <a:moveTo>
                    <a:pt x="0" y="7756"/>
                  </a:moveTo>
                  <a:lnTo>
                    <a:pt x="10" y="5803"/>
                  </a:lnTo>
                  <a:lnTo>
                    <a:pt x="23" y="3097"/>
                  </a:lnTo>
                  <a:lnTo>
                    <a:pt x="36" y="1510"/>
                  </a:lnTo>
                  <a:lnTo>
                    <a:pt x="49" y="842"/>
                  </a:lnTo>
                  <a:lnTo>
                    <a:pt x="62" y="624"/>
                  </a:lnTo>
                  <a:lnTo>
                    <a:pt x="74" y="521"/>
                  </a:lnTo>
                  <a:lnTo>
                    <a:pt x="87" y="481"/>
                  </a:lnTo>
                  <a:lnTo>
                    <a:pt x="100" y="461"/>
                  </a:lnTo>
                  <a:lnTo>
                    <a:pt x="113" y="446"/>
                  </a:lnTo>
                  <a:lnTo>
                    <a:pt x="126" y="514"/>
                  </a:lnTo>
                  <a:lnTo>
                    <a:pt x="139" y="466"/>
                  </a:lnTo>
                  <a:lnTo>
                    <a:pt x="152" y="481"/>
                  </a:lnTo>
                  <a:lnTo>
                    <a:pt x="165" y="461"/>
                  </a:lnTo>
                  <a:lnTo>
                    <a:pt x="178" y="405"/>
                  </a:lnTo>
                  <a:lnTo>
                    <a:pt x="191" y="391"/>
                  </a:lnTo>
                  <a:lnTo>
                    <a:pt x="204" y="384"/>
                  </a:lnTo>
                  <a:lnTo>
                    <a:pt x="216" y="368"/>
                  </a:lnTo>
                  <a:lnTo>
                    <a:pt x="229" y="362"/>
                  </a:lnTo>
                  <a:lnTo>
                    <a:pt x="242" y="350"/>
                  </a:lnTo>
                  <a:lnTo>
                    <a:pt x="255" y="398"/>
                  </a:lnTo>
                  <a:lnTo>
                    <a:pt x="268" y="464"/>
                  </a:lnTo>
                  <a:lnTo>
                    <a:pt x="281" y="484"/>
                  </a:lnTo>
                  <a:lnTo>
                    <a:pt x="294" y="461"/>
                  </a:lnTo>
                  <a:lnTo>
                    <a:pt x="307" y="446"/>
                  </a:lnTo>
                  <a:lnTo>
                    <a:pt x="320" y="325"/>
                  </a:lnTo>
                  <a:lnTo>
                    <a:pt x="333" y="264"/>
                  </a:lnTo>
                  <a:lnTo>
                    <a:pt x="346" y="218"/>
                  </a:lnTo>
                  <a:lnTo>
                    <a:pt x="358" y="220"/>
                  </a:lnTo>
                  <a:lnTo>
                    <a:pt x="371" y="208"/>
                  </a:lnTo>
                  <a:lnTo>
                    <a:pt x="384" y="219"/>
                  </a:lnTo>
                  <a:lnTo>
                    <a:pt x="397" y="245"/>
                  </a:lnTo>
                  <a:lnTo>
                    <a:pt x="410" y="275"/>
                  </a:lnTo>
                  <a:lnTo>
                    <a:pt x="423" y="290"/>
                  </a:lnTo>
                  <a:lnTo>
                    <a:pt x="436" y="333"/>
                  </a:lnTo>
                  <a:lnTo>
                    <a:pt x="449" y="276"/>
                  </a:lnTo>
                  <a:lnTo>
                    <a:pt x="462" y="280"/>
                  </a:lnTo>
                  <a:lnTo>
                    <a:pt x="475" y="241"/>
                  </a:lnTo>
                  <a:lnTo>
                    <a:pt x="488" y="209"/>
                  </a:lnTo>
                  <a:lnTo>
                    <a:pt x="500" y="208"/>
                  </a:lnTo>
                  <a:lnTo>
                    <a:pt x="513" y="242"/>
                  </a:lnTo>
                  <a:lnTo>
                    <a:pt x="526" y="205"/>
                  </a:lnTo>
                  <a:lnTo>
                    <a:pt x="539" y="197"/>
                  </a:lnTo>
                  <a:lnTo>
                    <a:pt x="552" y="219"/>
                  </a:lnTo>
                  <a:lnTo>
                    <a:pt x="565" y="272"/>
                  </a:lnTo>
                  <a:lnTo>
                    <a:pt x="578" y="289"/>
                  </a:lnTo>
                  <a:lnTo>
                    <a:pt x="591" y="324"/>
                  </a:lnTo>
                  <a:lnTo>
                    <a:pt x="604" y="274"/>
                  </a:lnTo>
                  <a:lnTo>
                    <a:pt x="617" y="227"/>
                  </a:lnTo>
                  <a:lnTo>
                    <a:pt x="630" y="191"/>
                  </a:lnTo>
                  <a:lnTo>
                    <a:pt x="642" y="172"/>
                  </a:lnTo>
                  <a:lnTo>
                    <a:pt x="655" y="157"/>
                  </a:lnTo>
                  <a:lnTo>
                    <a:pt x="668" y="156"/>
                  </a:lnTo>
                  <a:lnTo>
                    <a:pt x="681" y="165"/>
                  </a:lnTo>
                  <a:lnTo>
                    <a:pt x="694" y="171"/>
                  </a:lnTo>
                  <a:lnTo>
                    <a:pt x="707" y="161"/>
                  </a:lnTo>
                  <a:lnTo>
                    <a:pt x="720" y="174"/>
                  </a:lnTo>
                  <a:lnTo>
                    <a:pt x="733" y="184"/>
                  </a:lnTo>
                  <a:lnTo>
                    <a:pt x="746" y="192"/>
                  </a:lnTo>
                  <a:lnTo>
                    <a:pt x="759" y="232"/>
                  </a:lnTo>
                  <a:lnTo>
                    <a:pt x="772" y="196"/>
                  </a:lnTo>
                  <a:lnTo>
                    <a:pt x="784" y="205"/>
                  </a:lnTo>
                  <a:lnTo>
                    <a:pt x="797" y="219"/>
                  </a:lnTo>
                  <a:lnTo>
                    <a:pt x="810" y="203"/>
                  </a:lnTo>
                  <a:lnTo>
                    <a:pt x="823" y="171"/>
                  </a:lnTo>
                  <a:lnTo>
                    <a:pt x="836" y="138"/>
                  </a:lnTo>
                  <a:lnTo>
                    <a:pt x="849" y="132"/>
                  </a:lnTo>
                  <a:lnTo>
                    <a:pt x="862" y="120"/>
                  </a:lnTo>
                  <a:lnTo>
                    <a:pt x="875" y="167"/>
                  </a:lnTo>
                  <a:lnTo>
                    <a:pt x="888" y="138"/>
                  </a:lnTo>
                  <a:lnTo>
                    <a:pt x="901" y="154"/>
                  </a:lnTo>
                  <a:lnTo>
                    <a:pt x="914" y="188"/>
                  </a:lnTo>
                  <a:lnTo>
                    <a:pt x="926" y="138"/>
                  </a:lnTo>
                  <a:lnTo>
                    <a:pt x="939" y="112"/>
                  </a:lnTo>
                  <a:lnTo>
                    <a:pt x="952" y="119"/>
                  </a:lnTo>
                  <a:lnTo>
                    <a:pt x="965" y="124"/>
                  </a:lnTo>
                  <a:lnTo>
                    <a:pt x="978" y="116"/>
                  </a:lnTo>
                  <a:lnTo>
                    <a:pt x="991" y="122"/>
                  </a:lnTo>
                  <a:lnTo>
                    <a:pt x="1004" y="112"/>
                  </a:lnTo>
                  <a:lnTo>
                    <a:pt x="1017" y="115"/>
                  </a:lnTo>
                  <a:lnTo>
                    <a:pt x="1030" y="99"/>
                  </a:lnTo>
                  <a:lnTo>
                    <a:pt x="1043" y="85"/>
                  </a:lnTo>
                  <a:lnTo>
                    <a:pt x="1056" y="80"/>
                  </a:lnTo>
                  <a:lnTo>
                    <a:pt x="1068" y="96"/>
                  </a:lnTo>
                  <a:lnTo>
                    <a:pt x="1081" y="147"/>
                  </a:lnTo>
                  <a:lnTo>
                    <a:pt x="1094" y="245"/>
                  </a:lnTo>
                  <a:lnTo>
                    <a:pt x="1107" y="448"/>
                  </a:lnTo>
                  <a:lnTo>
                    <a:pt x="1120" y="704"/>
                  </a:lnTo>
                  <a:lnTo>
                    <a:pt x="1133" y="875"/>
                  </a:lnTo>
                  <a:lnTo>
                    <a:pt x="1146" y="912"/>
                  </a:lnTo>
                  <a:lnTo>
                    <a:pt x="1159" y="724"/>
                  </a:lnTo>
                  <a:lnTo>
                    <a:pt x="1172" y="518"/>
                  </a:lnTo>
                  <a:lnTo>
                    <a:pt x="1185" y="370"/>
                  </a:lnTo>
                  <a:lnTo>
                    <a:pt x="1197" y="322"/>
                  </a:lnTo>
                  <a:lnTo>
                    <a:pt x="1210" y="408"/>
                  </a:lnTo>
                  <a:lnTo>
                    <a:pt x="1223" y="472"/>
                  </a:lnTo>
                  <a:lnTo>
                    <a:pt x="1236" y="595"/>
                  </a:lnTo>
                  <a:lnTo>
                    <a:pt x="1249" y="663"/>
                  </a:lnTo>
                  <a:lnTo>
                    <a:pt x="1262" y="702"/>
                  </a:lnTo>
                  <a:lnTo>
                    <a:pt x="1275" y="851"/>
                  </a:lnTo>
                  <a:lnTo>
                    <a:pt x="1288" y="1108"/>
                  </a:lnTo>
                  <a:lnTo>
                    <a:pt x="1301" y="1419"/>
                  </a:lnTo>
                  <a:lnTo>
                    <a:pt x="1314" y="1624"/>
                  </a:lnTo>
                  <a:lnTo>
                    <a:pt x="1327" y="1460"/>
                  </a:lnTo>
                  <a:lnTo>
                    <a:pt x="1339" y="1038"/>
                  </a:lnTo>
                  <a:lnTo>
                    <a:pt x="1352" y="665"/>
                  </a:lnTo>
                  <a:lnTo>
                    <a:pt x="1365" y="402"/>
                  </a:lnTo>
                  <a:lnTo>
                    <a:pt x="1378" y="236"/>
                  </a:lnTo>
                  <a:lnTo>
                    <a:pt x="1391" y="205"/>
                  </a:lnTo>
                  <a:lnTo>
                    <a:pt x="1404" y="193"/>
                  </a:lnTo>
                  <a:lnTo>
                    <a:pt x="1417" y="188"/>
                  </a:lnTo>
                  <a:lnTo>
                    <a:pt x="1430" y="194"/>
                  </a:lnTo>
                  <a:lnTo>
                    <a:pt x="1443" y="206"/>
                  </a:lnTo>
                  <a:lnTo>
                    <a:pt x="1456" y="207"/>
                  </a:lnTo>
                  <a:lnTo>
                    <a:pt x="1469" y="245"/>
                  </a:lnTo>
                  <a:lnTo>
                    <a:pt x="1481" y="315"/>
                  </a:lnTo>
                  <a:lnTo>
                    <a:pt x="1494" y="335"/>
                  </a:lnTo>
                  <a:lnTo>
                    <a:pt x="1507" y="399"/>
                  </a:lnTo>
                  <a:lnTo>
                    <a:pt x="1520" y="456"/>
                  </a:lnTo>
                  <a:lnTo>
                    <a:pt x="1533" y="726"/>
                  </a:lnTo>
                  <a:lnTo>
                    <a:pt x="1546" y="1191"/>
                  </a:lnTo>
                  <a:lnTo>
                    <a:pt x="1559" y="2027"/>
                  </a:lnTo>
                  <a:lnTo>
                    <a:pt x="1572" y="2786"/>
                  </a:lnTo>
                  <a:lnTo>
                    <a:pt x="1585" y="3194"/>
                  </a:lnTo>
                  <a:lnTo>
                    <a:pt x="1598" y="2848"/>
                  </a:lnTo>
                  <a:lnTo>
                    <a:pt x="1611" y="2114"/>
                  </a:lnTo>
                  <a:lnTo>
                    <a:pt x="1623" y="1362"/>
                  </a:lnTo>
                  <a:lnTo>
                    <a:pt x="1636" y="761"/>
                  </a:lnTo>
                  <a:lnTo>
                    <a:pt x="1649" y="446"/>
                  </a:lnTo>
                  <a:lnTo>
                    <a:pt x="1662" y="339"/>
                  </a:lnTo>
                  <a:lnTo>
                    <a:pt x="1675" y="251"/>
                  </a:lnTo>
                  <a:lnTo>
                    <a:pt x="1688" y="204"/>
                  </a:lnTo>
                  <a:lnTo>
                    <a:pt x="1701" y="191"/>
                  </a:lnTo>
                  <a:lnTo>
                    <a:pt x="1714" y="161"/>
                  </a:lnTo>
                  <a:lnTo>
                    <a:pt x="1727" y="184"/>
                  </a:lnTo>
                  <a:lnTo>
                    <a:pt x="1740" y="143"/>
                  </a:lnTo>
                  <a:lnTo>
                    <a:pt x="1753" y="136"/>
                  </a:lnTo>
                  <a:lnTo>
                    <a:pt x="1765" y="135"/>
                  </a:lnTo>
                  <a:lnTo>
                    <a:pt x="1778" y="123"/>
                  </a:lnTo>
                  <a:lnTo>
                    <a:pt x="1791" y="116"/>
                  </a:lnTo>
                  <a:lnTo>
                    <a:pt x="1804" y="114"/>
                  </a:lnTo>
                  <a:lnTo>
                    <a:pt x="1817" y="102"/>
                  </a:lnTo>
                  <a:lnTo>
                    <a:pt x="1830" y="127"/>
                  </a:lnTo>
                  <a:lnTo>
                    <a:pt x="1843" y="120"/>
                  </a:lnTo>
                  <a:lnTo>
                    <a:pt x="1856" y="101"/>
                  </a:lnTo>
                  <a:lnTo>
                    <a:pt x="1869" y="117"/>
                  </a:lnTo>
                  <a:lnTo>
                    <a:pt x="1882" y="107"/>
                  </a:lnTo>
                  <a:lnTo>
                    <a:pt x="1895" y="116"/>
                  </a:lnTo>
                  <a:lnTo>
                    <a:pt x="1907" y="135"/>
                  </a:lnTo>
                  <a:lnTo>
                    <a:pt x="1920" y="92"/>
                  </a:lnTo>
                  <a:lnTo>
                    <a:pt x="1933" y="100"/>
                  </a:lnTo>
                  <a:lnTo>
                    <a:pt x="1946" y="97"/>
                  </a:lnTo>
                  <a:lnTo>
                    <a:pt x="1959" y="99"/>
                  </a:lnTo>
                  <a:lnTo>
                    <a:pt x="1972" y="100"/>
                  </a:lnTo>
                  <a:lnTo>
                    <a:pt x="1985" y="88"/>
                  </a:lnTo>
                  <a:lnTo>
                    <a:pt x="1998" y="119"/>
                  </a:lnTo>
                  <a:lnTo>
                    <a:pt x="2011" y="93"/>
                  </a:lnTo>
                  <a:lnTo>
                    <a:pt x="2024" y="84"/>
                  </a:lnTo>
                  <a:lnTo>
                    <a:pt x="2037" y="85"/>
                  </a:lnTo>
                  <a:lnTo>
                    <a:pt x="2049" y="88"/>
                  </a:lnTo>
                  <a:lnTo>
                    <a:pt x="2062" y="67"/>
                  </a:lnTo>
                  <a:lnTo>
                    <a:pt x="2075" y="67"/>
                  </a:lnTo>
                  <a:lnTo>
                    <a:pt x="2088" y="76"/>
                  </a:lnTo>
                  <a:lnTo>
                    <a:pt x="2101" y="64"/>
                  </a:lnTo>
                  <a:lnTo>
                    <a:pt x="2114" y="76"/>
                  </a:lnTo>
                  <a:lnTo>
                    <a:pt x="2127" y="62"/>
                  </a:lnTo>
                  <a:lnTo>
                    <a:pt x="2140" y="98"/>
                  </a:lnTo>
                  <a:lnTo>
                    <a:pt x="2153" y="87"/>
                  </a:lnTo>
                  <a:lnTo>
                    <a:pt x="2166" y="101"/>
                  </a:lnTo>
                  <a:lnTo>
                    <a:pt x="2179" y="73"/>
                  </a:lnTo>
                  <a:lnTo>
                    <a:pt x="2191" y="66"/>
                  </a:lnTo>
                  <a:lnTo>
                    <a:pt x="2204" y="73"/>
                  </a:lnTo>
                  <a:lnTo>
                    <a:pt x="2217" y="63"/>
                  </a:lnTo>
                  <a:lnTo>
                    <a:pt x="2230" y="64"/>
                  </a:lnTo>
                  <a:lnTo>
                    <a:pt x="2243" y="87"/>
                  </a:lnTo>
                  <a:lnTo>
                    <a:pt x="2256" y="66"/>
                  </a:lnTo>
                  <a:lnTo>
                    <a:pt x="2269" y="74"/>
                  </a:lnTo>
                  <a:lnTo>
                    <a:pt x="2282" y="89"/>
                  </a:lnTo>
                  <a:lnTo>
                    <a:pt x="2295" y="56"/>
                  </a:lnTo>
                  <a:lnTo>
                    <a:pt x="2308" y="72"/>
                  </a:lnTo>
                  <a:lnTo>
                    <a:pt x="2321" y="60"/>
                  </a:lnTo>
                  <a:lnTo>
                    <a:pt x="2333" y="63"/>
                  </a:lnTo>
                  <a:lnTo>
                    <a:pt x="2346" y="81"/>
                  </a:lnTo>
                  <a:lnTo>
                    <a:pt x="2359" y="69"/>
                  </a:lnTo>
                  <a:lnTo>
                    <a:pt x="2372" y="104"/>
                  </a:lnTo>
                  <a:lnTo>
                    <a:pt x="2385" y="74"/>
                  </a:lnTo>
                  <a:lnTo>
                    <a:pt x="2398" y="112"/>
                  </a:lnTo>
                  <a:lnTo>
                    <a:pt x="2411" y="87"/>
                  </a:lnTo>
                  <a:lnTo>
                    <a:pt x="2424" y="69"/>
                  </a:lnTo>
                  <a:lnTo>
                    <a:pt x="2437" y="89"/>
                  </a:lnTo>
                  <a:lnTo>
                    <a:pt x="2450" y="83"/>
                  </a:lnTo>
                  <a:lnTo>
                    <a:pt x="2463" y="87"/>
                  </a:lnTo>
                  <a:lnTo>
                    <a:pt x="2475" y="111"/>
                  </a:lnTo>
                  <a:lnTo>
                    <a:pt x="2488" y="79"/>
                  </a:lnTo>
                  <a:lnTo>
                    <a:pt x="2501" y="90"/>
                  </a:lnTo>
                  <a:lnTo>
                    <a:pt x="2514" y="100"/>
                  </a:lnTo>
                  <a:lnTo>
                    <a:pt x="2527" y="68"/>
                  </a:lnTo>
                  <a:lnTo>
                    <a:pt x="2540" y="69"/>
                  </a:lnTo>
                  <a:lnTo>
                    <a:pt x="2553" y="55"/>
                  </a:lnTo>
                  <a:lnTo>
                    <a:pt x="2566" y="66"/>
                  </a:lnTo>
                  <a:lnTo>
                    <a:pt x="2579" y="47"/>
                  </a:lnTo>
                  <a:lnTo>
                    <a:pt x="2592" y="66"/>
                  </a:lnTo>
                  <a:lnTo>
                    <a:pt x="2605" y="70"/>
                  </a:lnTo>
                  <a:lnTo>
                    <a:pt x="2617" y="59"/>
                  </a:lnTo>
                  <a:lnTo>
                    <a:pt x="2630" y="52"/>
                  </a:lnTo>
                  <a:lnTo>
                    <a:pt x="2643" y="58"/>
                  </a:lnTo>
                  <a:lnTo>
                    <a:pt x="2656" y="66"/>
                  </a:lnTo>
                  <a:lnTo>
                    <a:pt x="2669" y="63"/>
                  </a:lnTo>
                  <a:lnTo>
                    <a:pt x="2682" y="91"/>
                  </a:lnTo>
                  <a:lnTo>
                    <a:pt x="2695" y="54"/>
                  </a:lnTo>
                  <a:lnTo>
                    <a:pt x="2708" y="52"/>
                  </a:lnTo>
                  <a:lnTo>
                    <a:pt x="2721" y="49"/>
                  </a:lnTo>
                  <a:lnTo>
                    <a:pt x="2734" y="46"/>
                  </a:lnTo>
                  <a:lnTo>
                    <a:pt x="2747" y="75"/>
                  </a:lnTo>
                  <a:lnTo>
                    <a:pt x="2759" y="59"/>
                  </a:lnTo>
                  <a:lnTo>
                    <a:pt x="2772" y="48"/>
                  </a:lnTo>
                  <a:lnTo>
                    <a:pt x="2785" y="54"/>
                  </a:lnTo>
                  <a:lnTo>
                    <a:pt x="2798" y="54"/>
                  </a:lnTo>
                  <a:lnTo>
                    <a:pt x="2811" y="42"/>
                  </a:lnTo>
                  <a:lnTo>
                    <a:pt x="2824" y="48"/>
                  </a:lnTo>
                  <a:lnTo>
                    <a:pt x="2837" y="41"/>
                  </a:lnTo>
                  <a:lnTo>
                    <a:pt x="2850" y="40"/>
                  </a:lnTo>
                  <a:lnTo>
                    <a:pt x="2863" y="37"/>
                  </a:lnTo>
                  <a:lnTo>
                    <a:pt x="2876" y="58"/>
                  </a:lnTo>
                  <a:lnTo>
                    <a:pt x="2889" y="29"/>
                  </a:lnTo>
                  <a:lnTo>
                    <a:pt x="2901" y="31"/>
                  </a:lnTo>
                  <a:lnTo>
                    <a:pt x="2914" y="32"/>
                  </a:lnTo>
                  <a:lnTo>
                    <a:pt x="2927" y="46"/>
                  </a:lnTo>
                  <a:lnTo>
                    <a:pt x="2940" y="71"/>
                  </a:lnTo>
                  <a:lnTo>
                    <a:pt x="2953" y="58"/>
                  </a:lnTo>
                  <a:lnTo>
                    <a:pt x="2966" y="76"/>
                  </a:lnTo>
                  <a:lnTo>
                    <a:pt x="2979" y="70"/>
                  </a:lnTo>
                  <a:lnTo>
                    <a:pt x="2992" y="72"/>
                  </a:lnTo>
                  <a:lnTo>
                    <a:pt x="3005" y="75"/>
                  </a:lnTo>
                  <a:lnTo>
                    <a:pt x="3018" y="57"/>
                  </a:lnTo>
                  <a:lnTo>
                    <a:pt x="3031" y="51"/>
                  </a:lnTo>
                  <a:lnTo>
                    <a:pt x="3043" y="49"/>
                  </a:lnTo>
                  <a:lnTo>
                    <a:pt x="3056" y="33"/>
                  </a:lnTo>
                  <a:lnTo>
                    <a:pt x="3069" y="34"/>
                  </a:lnTo>
                  <a:lnTo>
                    <a:pt x="3082" y="50"/>
                  </a:lnTo>
                  <a:lnTo>
                    <a:pt x="3095" y="40"/>
                  </a:lnTo>
                  <a:lnTo>
                    <a:pt x="3108" y="38"/>
                  </a:lnTo>
                  <a:lnTo>
                    <a:pt x="3121" y="69"/>
                  </a:lnTo>
                  <a:lnTo>
                    <a:pt x="3134" y="38"/>
                  </a:lnTo>
                  <a:lnTo>
                    <a:pt x="3147" y="33"/>
                  </a:lnTo>
                  <a:lnTo>
                    <a:pt x="3160" y="37"/>
                  </a:lnTo>
                  <a:lnTo>
                    <a:pt x="3173" y="29"/>
                  </a:lnTo>
                  <a:lnTo>
                    <a:pt x="3185" y="33"/>
                  </a:lnTo>
                  <a:lnTo>
                    <a:pt x="3198" y="39"/>
                  </a:lnTo>
                  <a:lnTo>
                    <a:pt x="3211" y="61"/>
                  </a:lnTo>
                  <a:lnTo>
                    <a:pt x="3224" y="59"/>
                  </a:lnTo>
                  <a:lnTo>
                    <a:pt x="3237" y="48"/>
                  </a:lnTo>
                  <a:lnTo>
                    <a:pt x="3250" y="73"/>
                  </a:lnTo>
                  <a:lnTo>
                    <a:pt x="3263" y="67"/>
                  </a:lnTo>
                  <a:lnTo>
                    <a:pt x="3276" y="106"/>
                  </a:lnTo>
                  <a:lnTo>
                    <a:pt x="3289" y="80"/>
                  </a:lnTo>
                  <a:lnTo>
                    <a:pt x="3302" y="95"/>
                  </a:lnTo>
                  <a:lnTo>
                    <a:pt x="3315" y="67"/>
                  </a:lnTo>
                  <a:lnTo>
                    <a:pt x="3327" y="53"/>
                  </a:lnTo>
                  <a:lnTo>
                    <a:pt x="3340" y="38"/>
                  </a:lnTo>
                  <a:lnTo>
                    <a:pt x="3353" y="45"/>
                  </a:lnTo>
                  <a:lnTo>
                    <a:pt x="3366" y="33"/>
                  </a:lnTo>
                  <a:lnTo>
                    <a:pt x="3379" y="44"/>
                  </a:lnTo>
                  <a:lnTo>
                    <a:pt x="3392" y="21"/>
                  </a:lnTo>
                  <a:lnTo>
                    <a:pt x="3405" y="33"/>
                  </a:lnTo>
                  <a:lnTo>
                    <a:pt x="3418" y="20"/>
                  </a:lnTo>
                  <a:lnTo>
                    <a:pt x="3431" y="45"/>
                  </a:lnTo>
                  <a:lnTo>
                    <a:pt x="3444" y="39"/>
                  </a:lnTo>
                  <a:lnTo>
                    <a:pt x="3457" y="33"/>
                  </a:lnTo>
                  <a:lnTo>
                    <a:pt x="3469" y="41"/>
                  </a:lnTo>
                  <a:lnTo>
                    <a:pt x="3482" y="34"/>
                  </a:lnTo>
                  <a:lnTo>
                    <a:pt x="3495" y="27"/>
                  </a:lnTo>
                  <a:lnTo>
                    <a:pt x="3508" y="25"/>
                  </a:lnTo>
                  <a:lnTo>
                    <a:pt x="3521" y="13"/>
                  </a:lnTo>
                  <a:lnTo>
                    <a:pt x="3534" y="13"/>
                  </a:lnTo>
                  <a:lnTo>
                    <a:pt x="3547" y="20"/>
                  </a:lnTo>
                  <a:lnTo>
                    <a:pt x="3560" y="9"/>
                  </a:lnTo>
                  <a:lnTo>
                    <a:pt x="3573" y="13"/>
                  </a:lnTo>
                  <a:lnTo>
                    <a:pt x="3586" y="53"/>
                  </a:lnTo>
                  <a:lnTo>
                    <a:pt x="3599" y="30"/>
                  </a:lnTo>
                  <a:lnTo>
                    <a:pt x="3611" y="48"/>
                  </a:lnTo>
                  <a:lnTo>
                    <a:pt x="3624" y="56"/>
                  </a:lnTo>
                  <a:lnTo>
                    <a:pt x="3637" y="50"/>
                  </a:lnTo>
                  <a:lnTo>
                    <a:pt x="3650" y="43"/>
                  </a:lnTo>
                  <a:lnTo>
                    <a:pt x="3663" y="41"/>
                  </a:lnTo>
                  <a:lnTo>
                    <a:pt x="3676" y="32"/>
                  </a:lnTo>
                  <a:lnTo>
                    <a:pt x="3689" y="35"/>
                  </a:lnTo>
                  <a:lnTo>
                    <a:pt x="3702" y="27"/>
                  </a:lnTo>
                  <a:lnTo>
                    <a:pt x="3715" y="26"/>
                  </a:lnTo>
                  <a:lnTo>
                    <a:pt x="3728" y="22"/>
                  </a:lnTo>
                  <a:lnTo>
                    <a:pt x="3741" y="23"/>
                  </a:lnTo>
                  <a:lnTo>
                    <a:pt x="3753" y="28"/>
                  </a:lnTo>
                  <a:lnTo>
                    <a:pt x="3766" y="30"/>
                  </a:lnTo>
                  <a:lnTo>
                    <a:pt x="3779" y="20"/>
                  </a:lnTo>
                  <a:lnTo>
                    <a:pt x="3792" y="25"/>
                  </a:lnTo>
                  <a:lnTo>
                    <a:pt x="3805" y="25"/>
                  </a:lnTo>
                  <a:lnTo>
                    <a:pt x="3818" y="7"/>
                  </a:lnTo>
                  <a:lnTo>
                    <a:pt x="3831" y="22"/>
                  </a:lnTo>
                  <a:lnTo>
                    <a:pt x="3844" y="19"/>
                  </a:lnTo>
                  <a:lnTo>
                    <a:pt x="3857" y="10"/>
                  </a:lnTo>
                  <a:lnTo>
                    <a:pt x="3870" y="11"/>
                  </a:lnTo>
                  <a:lnTo>
                    <a:pt x="3883" y="4"/>
                  </a:lnTo>
                  <a:lnTo>
                    <a:pt x="3895" y="39"/>
                  </a:lnTo>
                  <a:lnTo>
                    <a:pt x="3908" y="20"/>
                  </a:lnTo>
                  <a:lnTo>
                    <a:pt x="3921" y="43"/>
                  </a:lnTo>
                  <a:lnTo>
                    <a:pt x="3934" y="40"/>
                  </a:lnTo>
                  <a:lnTo>
                    <a:pt x="3947" y="46"/>
                  </a:lnTo>
                  <a:lnTo>
                    <a:pt x="3960" y="23"/>
                  </a:lnTo>
                  <a:lnTo>
                    <a:pt x="3973" y="32"/>
                  </a:lnTo>
                  <a:lnTo>
                    <a:pt x="3986" y="8"/>
                  </a:lnTo>
                  <a:lnTo>
                    <a:pt x="3999" y="12"/>
                  </a:lnTo>
                  <a:lnTo>
                    <a:pt x="4012" y="11"/>
                  </a:lnTo>
                  <a:lnTo>
                    <a:pt x="4025" y="6"/>
                  </a:lnTo>
                  <a:lnTo>
                    <a:pt x="4037" y="37"/>
                  </a:lnTo>
                  <a:lnTo>
                    <a:pt x="4050" y="0"/>
                  </a:lnTo>
                  <a:lnTo>
                    <a:pt x="4063" y="30"/>
                  </a:lnTo>
                  <a:lnTo>
                    <a:pt x="4076" y="14"/>
                  </a:lnTo>
                  <a:lnTo>
                    <a:pt x="4089" y="7"/>
                  </a:lnTo>
                  <a:lnTo>
                    <a:pt x="4102" y="16"/>
                  </a:lnTo>
                  <a:lnTo>
                    <a:pt x="4115" y="8"/>
                  </a:lnTo>
                  <a:lnTo>
                    <a:pt x="4128" y="21"/>
                  </a:lnTo>
                  <a:lnTo>
                    <a:pt x="4141" y="35"/>
                  </a:lnTo>
                  <a:lnTo>
                    <a:pt x="4154" y="34"/>
                  </a:lnTo>
                  <a:lnTo>
                    <a:pt x="4166" y="35"/>
                  </a:lnTo>
                  <a:lnTo>
                    <a:pt x="4179" y="41"/>
                  </a:lnTo>
                  <a:lnTo>
                    <a:pt x="4192" y="60"/>
                  </a:lnTo>
                  <a:lnTo>
                    <a:pt x="4205" y="105"/>
                  </a:lnTo>
                  <a:lnTo>
                    <a:pt x="4218" y="176"/>
                  </a:lnTo>
                  <a:lnTo>
                    <a:pt x="4231" y="241"/>
                  </a:lnTo>
                  <a:lnTo>
                    <a:pt x="4244" y="344"/>
                  </a:lnTo>
                  <a:lnTo>
                    <a:pt x="4257" y="420"/>
                  </a:lnTo>
                  <a:lnTo>
                    <a:pt x="4270" y="467"/>
                  </a:lnTo>
                  <a:lnTo>
                    <a:pt x="4283" y="459"/>
                  </a:lnTo>
                  <a:lnTo>
                    <a:pt x="4296" y="419"/>
                  </a:lnTo>
                  <a:lnTo>
                    <a:pt x="4308" y="367"/>
                  </a:lnTo>
                  <a:lnTo>
                    <a:pt x="4321" y="312"/>
                  </a:lnTo>
                  <a:lnTo>
                    <a:pt x="4334" y="253"/>
                  </a:lnTo>
                  <a:lnTo>
                    <a:pt x="4347" y="219"/>
                  </a:lnTo>
                  <a:lnTo>
                    <a:pt x="4360" y="201"/>
                  </a:lnTo>
                  <a:lnTo>
                    <a:pt x="4373" y="154"/>
                  </a:lnTo>
                  <a:lnTo>
                    <a:pt x="4386" y="148"/>
                  </a:lnTo>
                  <a:lnTo>
                    <a:pt x="4399" y="126"/>
                  </a:lnTo>
                  <a:lnTo>
                    <a:pt x="4412" y="108"/>
                  </a:lnTo>
                  <a:lnTo>
                    <a:pt x="4425" y="98"/>
                  </a:lnTo>
                  <a:lnTo>
                    <a:pt x="4438" y="81"/>
                  </a:lnTo>
                  <a:lnTo>
                    <a:pt x="4450" y="66"/>
                  </a:lnTo>
                  <a:lnTo>
                    <a:pt x="4463" y="84"/>
                  </a:lnTo>
                  <a:lnTo>
                    <a:pt x="4476" y="89"/>
                  </a:lnTo>
                  <a:lnTo>
                    <a:pt x="4489" y="58"/>
                  </a:lnTo>
                  <a:lnTo>
                    <a:pt x="4502" y="70"/>
                  </a:lnTo>
                  <a:lnTo>
                    <a:pt x="4515" y="69"/>
                  </a:lnTo>
                  <a:lnTo>
                    <a:pt x="4528" y="35"/>
                  </a:lnTo>
                  <a:lnTo>
                    <a:pt x="4541" y="42"/>
                  </a:lnTo>
                  <a:lnTo>
                    <a:pt x="4554" y="30"/>
                  </a:lnTo>
                  <a:lnTo>
                    <a:pt x="4567" y="33"/>
                  </a:lnTo>
                  <a:lnTo>
                    <a:pt x="4580" y="76"/>
                  </a:lnTo>
                  <a:lnTo>
                    <a:pt x="4592" y="50"/>
                  </a:lnTo>
                  <a:lnTo>
                    <a:pt x="4605" y="74"/>
                  </a:lnTo>
                  <a:lnTo>
                    <a:pt x="4618" y="126"/>
                  </a:lnTo>
                  <a:lnTo>
                    <a:pt x="4631" y="263"/>
                  </a:lnTo>
                  <a:lnTo>
                    <a:pt x="4644" y="441"/>
                  </a:lnTo>
                  <a:lnTo>
                    <a:pt x="4657" y="777"/>
                  </a:lnTo>
                  <a:lnTo>
                    <a:pt x="4670" y="1114"/>
                  </a:lnTo>
                  <a:lnTo>
                    <a:pt x="4683" y="1562"/>
                  </a:lnTo>
                  <a:lnTo>
                    <a:pt x="4696" y="1816"/>
                  </a:lnTo>
                  <a:lnTo>
                    <a:pt x="4709" y="1868"/>
                  </a:lnTo>
                  <a:lnTo>
                    <a:pt x="4722" y="1744"/>
                  </a:lnTo>
                  <a:lnTo>
                    <a:pt x="4734" y="1467"/>
                  </a:lnTo>
                  <a:lnTo>
                    <a:pt x="4747" y="1118"/>
                  </a:lnTo>
                  <a:lnTo>
                    <a:pt x="4760" y="813"/>
                  </a:lnTo>
                  <a:lnTo>
                    <a:pt x="4773" y="575"/>
                  </a:lnTo>
                  <a:lnTo>
                    <a:pt x="4786" y="435"/>
                  </a:lnTo>
                  <a:lnTo>
                    <a:pt x="4799" y="314"/>
                  </a:lnTo>
                  <a:lnTo>
                    <a:pt x="4812" y="247"/>
                  </a:lnTo>
                  <a:lnTo>
                    <a:pt x="4825" y="207"/>
                  </a:lnTo>
                  <a:lnTo>
                    <a:pt x="4838" y="180"/>
                  </a:lnTo>
                  <a:lnTo>
                    <a:pt x="4851" y="211"/>
                  </a:lnTo>
                  <a:lnTo>
                    <a:pt x="4864" y="268"/>
                  </a:lnTo>
                  <a:lnTo>
                    <a:pt x="4876" y="451"/>
                  </a:lnTo>
                  <a:lnTo>
                    <a:pt x="4889" y="843"/>
                  </a:lnTo>
                  <a:lnTo>
                    <a:pt x="4902" y="1856"/>
                  </a:lnTo>
                  <a:lnTo>
                    <a:pt x="4915" y="3732"/>
                  </a:lnTo>
                  <a:lnTo>
                    <a:pt x="4928" y="7019"/>
                  </a:lnTo>
                  <a:lnTo>
                    <a:pt x="4929" y="7756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4188" name="Freeform 156"/>
            <p:cNvSpPr>
              <a:spLocks/>
            </p:cNvSpPr>
            <p:nvPr/>
          </p:nvSpPr>
          <p:spPr bwMode="auto">
            <a:xfrm flipV="1">
              <a:off x="3400" y="897"/>
              <a:ext cx="1734" cy="2218"/>
            </a:xfrm>
            <a:custGeom>
              <a:avLst/>
              <a:gdLst/>
              <a:ahLst/>
              <a:cxnLst>
                <a:cxn ang="0">
                  <a:pos x="54" y="3239"/>
                </a:cxn>
                <a:cxn ang="0">
                  <a:pos x="131" y="1480"/>
                </a:cxn>
                <a:cxn ang="0">
                  <a:pos x="209" y="1178"/>
                </a:cxn>
                <a:cxn ang="0">
                  <a:pos x="286" y="893"/>
                </a:cxn>
                <a:cxn ang="0">
                  <a:pos x="364" y="510"/>
                </a:cxn>
                <a:cxn ang="0">
                  <a:pos x="441" y="555"/>
                </a:cxn>
                <a:cxn ang="0">
                  <a:pos x="518" y="554"/>
                </a:cxn>
                <a:cxn ang="0">
                  <a:pos x="596" y="508"/>
                </a:cxn>
                <a:cxn ang="0">
                  <a:pos x="673" y="346"/>
                </a:cxn>
                <a:cxn ang="0">
                  <a:pos x="751" y="261"/>
                </a:cxn>
                <a:cxn ang="0">
                  <a:pos x="828" y="288"/>
                </a:cxn>
                <a:cxn ang="0">
                  <a:pos x="906" y="550"/>
                </a:cxn>
                <a:cxn ang="0">
                  <a:pos x="983" y="285"/>
                </a:cxn>
                <a:cxn ang="0">
                  <a:pos x="1061" y="255"/>
                </a:cxn>
                <a:cxn ang="0">
                  <a:pos x="1138" y="172"/>
                </a:cxn>
                <a:cxn ang="0">
                  <a:pos x="1216" y="117"/>
                </a:cxn>
                <a:cxn ang="0">
                  <a:pos x="1293" y="126"/>
                </a:cxn>
                <a:cxn ang="0">
                  <a:pos x="1370" y="134"/>
                </a:cxn>
                <a:cxn ang="0">
                  <a:pos x="1448" y="130"/>
                </a:cxn>
                <a:cxn ang="0">
                  <a:pos x="1525" y="110"/>
                </a:cxn>
                <a:cxn ang="0">
                  <a:pos x="1603" y="104"/>
                </a:cxn>
                <a:cxn ang="0">
                  <a:pos x="1680" y="101"/>
                </a:cxn>
                <a:cxn ang="0">
                  <a:pos x="1758" y="157"/>
                </a:cxn>
                <a:cxn ang="0">
                  <a:pos x="1835" y="120"/>
                </a:cxn>
                <a:cxn ang="0">
                  <a:pos x="1913" y="155"/>
                </a:cxn>
                <a:cxn ang="0">
                  <a:pos x="1990" y="164"/>
                </a:cxn>
                <a:cxn ang="0">
                  <a:pos x="2067" y="172"/>
                </a:cxn>
                <a:cxn ang="0">
                  <a:pos x="2145" y="94"/>
                </a:cxn>
                <a:cxn ang="0">
                  <a:pos x="2222" y="95"/>
                </a:cxn>
                <a:cxn ang="0">
                  <a:pos x="2300" y="127"/>
                </a:cxn>
                <a:cxn ang="0">
                  <a:pos x="2377" y="176"/>
                </a:cxn>
                <a:cxn ang="0">
                  <a:pos x="2455" y="83"/>
                </a:cxn>
                <a:cxn ang="0">
                  <a:pos x="2532" y="109"/>
                </a:cxn>
                <a:cxn ang="0">
                  <a:pos x="2610" y="1203"/>
                </a:cxn>
                <a:cxn ang="0">
                  <a:pos x="2687" y="1071"/>
                </a:cxn>
                <a:cxn ang="0">
                  <a:pos x="2765" y="200"/>
                </a:cxn>
                <a:cxn ang="0">
                  <a:pos x="2842" y="109"/>
                </a:cxn>
                <a:cxn ang="0">
                  <a:pos x="2919" y="110"/>
                </a:cxn>
                <a:cxn ang="0">
                  <a:pos x="2997" y="91"/>
                </a:cxn>
                <a:cxn ang="0">
                  <a:pos x="3074" y="63"/>
                </a:cxn>
                <a:cxn ang="0">
                  <a:pos x="3152" y="86"/>
                </a:cxn>
                <a:cxn ang="0">
                  <a:pos x="3229" y="79"/>
                </a:cxn>
                <a:cxn ang="0">
                  <a:pos x="3307" y="486"/>
                </a:cxn>
                <a:cxn ang="0">
                  <a:pos x="3384" y="1418"/>
                </a:cxn>
                <a:cxn ang="0">
                  <a:pos x="3462" y="338"/>
                </a:cxn>
                <a:cxn ang="0">
                  <a:pos x="3539" y="111"/>
                </a:cxn>
                <a:cxn ang="0">
                  <a:pos x="3617" y="84"/>
                </a:cxn>
                <a:cxn ang="0">
                  <a:pos x="3694" y="47"/>
                </a:cxn>
                <a:cxn ang="0">
                  <a:pos x="3771" y="46"/>
                </a:cxn>
                <a:cxn ang="0">
                  <a:pos x="3849" y="20"/>
                </a:cxn>
                <a:cxn ang="0">
                  <a:pos x="3926" y="19"/>
                </a:cxn>
                <a:cxn ang="0">
                  <a:pos x="4004" y="40"/>
                </a:cxn>
                <a:cxn ang="0">
                  <a:pos x="4081" y="55"/>
                </a:cxn>
                <a:cxn ang="0">
                  <a:pos x="4159" y="88"/>
                </a:cxn>
                <a:cxn ang="0">
                  <a:pos x="4236" y="120"/>
                </a:cxn>
                <a:cxn ang="0">
                  <a:pos x="4314" y="50"/>
                </a:cxn>
                <a:cxn ang="0">
                  <a:pos x="4391" y="49"/>
                </a:cxn>
                <a:cxn ang="0">
                  <a:pos x="4469" y="12"/>
                </a:cxn>
                <a:cxn ang="0">
                  <a:pos x="4546" y="18"/>
                </a:cxn>
                <a:cxn ang="0">
                  <a:pos x="4623" y="40"/>
                </a:cxn>
                <a:cxn ang="0">
                  <a:pos x="4701" y="56"/>
                </a:cxn>
                <a:cxn ang="0">
                  <a:pos x="4778" y="73"/>
                </a:cxn>
              </a:cxnLst>
              <a:rect l="0" t="0" r="r" b="b"/>
              <a:pathLst>
                <a:path w="4807" h="7766">
                  <a:moveTo>
                    <a:pt x="0" y="7766"/>
                  </a:moveTo>
                  <a:lnTo>
                    <a:pt x="2" y="6899"/>
                  </a:lnTo>
                  <a:lnTo>
                    <a:pt x="15" y="4947"/>
                  </a:lnTo>
                  <a:lnTo>
                    <a:pt x="28" y="4066"/>
                  </a:lnTo>
                  <a:lnTo>
                    <a:pt x="41" y="3657"/>
                  </a:lnTo>
                  <a:lnTo>
                    <a:pt x="54" y="3239"/>
                  </a:lnTo>
                  <a:lnTo>
                    <a:pt x="67" y="2935"/>
                  </a:lnTo>
                  <a:lnTo>
                    <a:pt x="80" y="2665"/>
                  </a:lnTo>
                  <a:lnTo>
                    <a:pt x="92" y="2291"/>
                  </a:lnTo>
                  <a:lnTo>
                    <a:pt x="105" y="1953"/>
                  </a:lnTo>
                  <a:lnTo>
                    <a:pt x="118" y="1643"/>
                  </a:lnTo>
                  <a:lnTo>
                    <a:pt x="131" y="1480"/>
                  </a:lnTo>
                  <a:lnTo>
                    <a:pt x="144" y="1312"/>
                  </a:lnTo>
                  <a:lnTo>
                    <a:pt x="157" y="1208"/>
                  </a:lnTo>
                  <a:lnTo>
                    <a:pt x="170" y="1136"/>
                  </a:lnTo>
                  <a:lnTo>
                    <a:pt x="183" y="1158"/>
                  </a:lnTo>
                  <a:lnTo>
                    <a:pt x="196" y="1162"/>
                  </a:lnTo>
                  <a:lnTo>
                    <a:pt x="209" y="1178"/>
                  </a:lnTo>
                  <a:lnTo>
                    <a:pt x="222" y="1245"/>
                  </a:lnTo>
                  <a:lnTo>
                    <a:pt x="234" y="1248"/>
                  </a:lnTo>
                  <a:lnTo>
                    <a:pt x="247" y="1188"/>
                  </a:lnTo>
                  <a:lnTo>
                    <a:pt x="260" y="1105"/>
                  </a:lnTo>
                  <a:lnTo>
                    <a:pt x="273" y="990"/>
                  </a:lnTo>
                  <a:lnTo>
                    <a:pt x="286" y="893"/>
                  </a:lnTo>
                  <a:lnTo>
                    <a:pt x="299" y="789"/>
                  </a:lnTo>
                  <a:lnTo>
                    <a:pt x="312" y="689"/>
                  </a:lnTo>
                  <a:lnTo>
                    <a:pt x="325" y="644"/>
                  </a:lnTo>
                  <a:lnTo>
                    <a:pt x="338" y="566"/>
                  </a:lnTo>
                  <a:lnTo>
                    <a:pt x="351" y="517"/>
                  </a:lnTo>
                  <a:lnTo>
                    <a:pt x="364" y="510"/>
                  </a:lnTo>
                  <a:lnTo>
                    <a:pt x="376" y="492"/>
                  </a:lnTo>
                  <a:lnTo>
                    <a:pt x="389" y="486"/>
                  </a:lnTo>
                  <a:lnTo>
                    <a:pt x="402" y="474"/>
                  </a:lnTo>
                  <a:lnTo>
                    <a:pt x="415" y="481"/>
                  </a:lnTo>
                  <a:lnTo>
                    <a:pt x="428" y="488"/>
                  </a:lnTo>
                  <a:lnTo>
                    <a:pt x="441" y="555"/>
                  </a:lnTo>
                  <a:lnTo>
                    <a:pt x="454" y="577"/>
                  </a:lnTo>
                  <a:lnTo>
                    <a:pt x="467" y="582"/>
                  </a:lnTo>
                  <a:lnTo>
                    <a:pt x="480" y="647"/>
                  </a:lnTo>
                  <a:lnTo>
                    <a:pt x="493" y="612"/>
                  </a:lnTo>
                  <a:lnTo>
                    <a:pt x="506" y="595"/>
                  </a:lnTo>
                  <a:lnTo>
                    <a:pt x="518" y="554"/>
                  </a:lnTo>
                  <a:lnTo>
                    <a:pt x="531" y="573"/>
                  </a:lnTo>
                  <a:lnTo>
                    <a:pt x="544" y="540"/>
                  </a:lnTo>
                  <a:lnTo>
                    <a:pt x="557" y="566"/>
                  </a:lnTo>
                  <a:lnTo>
                    <a:pt x="570" y="556"/>
                  </a:lnTo>
                  <a:lnTo>
                    <a:pt x="583" y="541"/>
                  </a:lnTo>
                  <a:lnTo>
                    <a:pt x="596" y="508"/>
                  </a:lnTo>
                  <a:lnTo>
                    <a:pt x="609" y="522"/>
                  </a:lnTo>
                  <a:lnTo>
                    <a:pt x="622" y="443"/>
                  </a:lnTo>
                  <a:lnTo>
                    <a:pt x="635" y="443"/>
                  </a:lnTo>
                  <a:lnTo>
                    <a:pt x="648" y="403"/>
                  </a:lnTo>
                  <a:lnTo>
                    <a:pt x="660" y="357"/>
                  </a:lnTo>
                  <a:lnTo>
                    <a:pt x="673" y="346"/>
                  </a:lnTo>
                  <a:lnTo>
                    <a:pt x="686" y="312"/>
                  </a:lnTo>
                  <a:lnTo>
                    <a:pt x="699" y="305"/>
                  </a:lnTo>
                  <a:lnTo>
                    <a:pt x="712" y="283"/>
                  </a:lnTo>
                  <a:lnTo>
                    <a:pt x="725" y="283"/>
                  </a:lnTo>
                  <a:lnTo>
                    <a:pt x="738" y="278"/>
                  </a:lnTo>
                  <a:lnTo>
                    <a:pt x="751" y="261"/>
                  </a:lnTo>
                  <a:lnTo>
                    <a:pt x="764" y="264"/>
                  </a:lnTo>
                  <a:lnTo>
                    <a:pt x="777" y="266"/>
                  </a:lnTo>
                  <a:lnTo>
                    <a:pt x="790" y="261"/>
                  </a:lnTo>
                  <a:lnTo>
                    <a:pt x="802" y="247"/>
                  </a:lnTo>
                  <a:lnTo>
                    <a:pt x="815" y="263"/>
                  </a:lnTo>
                  <a:lnTo>
                    <a:pt x="828" y="288"/>
                  </a:lnTo>
                  <a:lnTo>
                    <a:pt x="841" y="341"/>
                  </a:lnTo>
                  <a:lnTo>
                    <a:pt x="854" y="412"/>
                  </a:lnTo>
                  <a:lnTo>
                    <a:pt x="867" y="473"/>
                  </a:lnTo>
                  <a:lnTo>
                    <a:pt x="880" y="519"/>
                  </a:lnTo>
                  <a:lnTo>
                    <a:pt x="893" y="530"/>
                  </a:lnTo>
                  <a:lnTo>
                    <a:pt x="906" y="550"/>
                  </a:lnTo>
                  <a:lnTo>
                    <a:pt x="919" y="483"/>
                  </a:lnTo>
                  <a:lnTo>
                    <a:pt x="932" y="441"/>
                  </a:lnTo>
                  <a:lnTo>
                    <a:pt x="944" y="390"/>
                  </a:lnTo>
                  <a:lnTo>
                    <a:pt x="957" y="326"/>
                  </a:lnTo>
                  <a:lnTo>
                    <a:pt x="970" y="289"/>
                  </a:lnTo>
                  <a:lnTo>
                    <a:pt x="983" y="285"/>
                  </a:lnTo>
                  <a:lnTo>
                    <a:pt x="996" y="270"/>
                  </a:lnTo>
                  <a:lnTo>
                    <a:pt x="1009" y="293"/>
                  </a:lnTo>
                  <a:lnTo>
                    <a:pt x="1022" y="287"/>
                  </a:lnTo>
                  <a:lnTo>
                    <a:pt x="1035" y="285"/>
                  </a:lnTo>
                  <a:lnTo>
                    <a:pt x="1048" y="307"/>
                  </a:lnTo>
                  <a:lnTo>
                    <a:pt x="1061" y="255"/>
                  </a:lnTo>
                  <a:lnTo>
                    <a:pt x="1074" y="237"/>
                  </a:lnTo>
                  <a:lnTo>
                    <a:pt x="1086" y="243"/>
                  </a:lnTo>
                  <a:lnTo>
                    <a:pt x="1099" y="204"/>
                  </a:lnTo>
                  <a:lnTo>
                    <a:pt x="1112" y="175"/>
                  </a:lnTo>
                  <a:lnTo>
                    <a:pt x="1125" y="177"/>
                  </a:lnTo>
                  <a:lnTo>
                    <a:pt x="1138" y="172"/>
                  </a:lnTo>
                  <a:lnTo>
                    <a:pt x="1151" y="175"/>
                  </a:lnTo>
                  <a:lnTo>
                    <a:pt x="1164" y="161"/>
                  </a:lnTo>
                  <a:lnTo>
                    <a:pt x="1177" y="143"/>
                  </a:lnTo>
                  <a:lnTo>
                    <a:pt x="1190" y="144"/>
                  </a:lnTo>
                  <a:lnTo>
                    <a:pt x="1203" y="135"/>
                  </a:lnTo>
                  <a:lnTo>
                    <a:pt x="1216" y="117"/>
                  </a:lnTo>
                  <a:lnTo>
                    <a:pt x="1228" y="139"/>
                  </a:lnTo>
                  <a:lnTo>
                    <a:pt x="1241" y="119"/>
                  </a:lnTo>
                  <a:lnTo>
                    <a:pt x="1254" y="122"/>
                  </a:lnTo>
                  <a:lnTo>
                    <a:pt x="1267" y="116"/>
                  </a:lnTo>
                  <a:lnTo>
                    <a:pt x="1280" y="116"/>
                  </a:lnTo>
                  <a:lnTo>
                    <a:pt x="1293" y="126"/>
                  </a:lnTo>
                  <a:lnTo>
                    <a:pt x="1306" y="114"/>
                  </a:lnTo>
                  <a:lnTo>
                    <a:pt x="1319" y="121"/>
                  </a:lnTo>
                  <a:lnTo>
                    <a:pt x="1332" y="130"/>
                  </a:lnTo>
                  <a:lnTo>
                    <a:pt x="1345" y="102"/>
                  </a:lnTo>
                  <a:lnTo>
                    <a:pt x="1358" y="122"/>
                  </a:lnTo>
                  <a:lnTo>
                    <a:pt x="1370" y="134"/>
                  </a:lnTo>
                  <a:lnTo>
                    <a:pt x="1383" y="118"/>
                  </a:lnTo>
                  <a:lnTo>
                    <a:pt x="1396" y="106"/>
                  </a:lnTo>
                  <a:lnTo>
                    <a:pt x="1409" y="107"/>
                  </a:lnTo>
                  <a:lnTo>
                    <a:pt x="1422" y="102"/>
                  </a:lnTo>
                  <a:lnTo>
                    <a:pt x="1435" y="140"/>
                  </a:lnTo>
                  <a:lnTo>
                    <a:pt x="1448" y="130"/>
                  </a:lnTo>
                  <a:lnTo>
                    <a:pt x="1461" y="122"/>
                  </a:lnTo>
                  <a:lnTo>
                    <a:pt x="1474" y="115"/>
                  </a:lnTo>
                  <a:lnTo>
                    <a:pt x="1487" y="138"/>
                  </a:lnTo>
                  <a:lnTo>
                    <a:pt x="1500" y="132"/>
                  </a:lnTo>
                  <a:lnTo>
                    <a:pt x="1512" y="134"/>
                  </a:lnTo>
                  <a:lnTo>
                    <a:pt x="1525" y="110"/>
                  </a:lnTo>
                  <a:lnTo>
                    <a:pt x="1538" y="123"/>
                  </a:lnTo>
                  <a:lnTo>
                    <a:pt x="1551" y="120"/>
                  </a:lnTo>
                  <a:lnTo>
                    <a:pt x="1564" y="112"/>
                  </a:lnTo>
                  <a:lnTo>
                    <a:pt x="1577" y="117"/>
                  </a:lnTo>
                  <a:lnTo>
                    <a:pt x="1590" y="93"/>
                  </a:lnTo>
                  <a:lnTo>
                    <a:pt x="1603" y="104"/>
                  </a:lnTo>
                  <a:lnTo>
                    <a:pt x="1616" y="85"/>
                  </a:lnTo>
                  <a:lnTo>
                    <a:pt x="1629" y="86"/>
                  </a:lnTo>
                  <a:lnTo>
                    <a:pt x="1642" y="80"/>
                  </a:lnTo>
                  <a:lnTo>
                    <a:pt x="1654" y="74"/>
                  </a:lnTo>
                  <a:lnTo>
                    <a:pt x="1667" y="89"/>
                  </a:lnTo>
                  <a:lnTo>
                    <a:pt x="1680" y="101"/>
                  </a:lnTo>
                  <a:lnTo>
                    <a:pt x="1693" y="105"/>
                  </a:lnTo>
                  <a:lnTo>
                    <a:pt x="1706" y="108"/>
                  </a:lnTo>
                  <a:lnTo>
                    <a:pt x="1719" y="114"/>
                  </a:lnTo>
                  <a:lnTo>
                    <a:pt x="1732" y="132"/>
                  </a:lnTo>
                  <a:lnTo>
                    <a:pt x="1745" y="128"/>
                  </a:lnTo>
                  <a:lnTo>
                    <a:pt x="1758" y="157"/>
                  </a:lnTo>
                  <a:lnTo>
                    <a:pt x="1771" y="137"/>
                  </a:lnTo>
                  <a:lnTo>
                    <a:pt x="1784" y="153"/>
                  </a:lnTo>
                  <a:lnTo>
                    <a:pt x="1796" y="120"/>
                  </a:lnTo>
                  <a:lnTo>
                    <a:pt x="1809" y="116"/>
                  </a:lnTo>
                  <a:lnTo>
                    <a:pt x="1822" y="126"/>
                  </a:lnTo>
                  <a:lnTo>
                    <a:pt x="1835" y="120"/>
                  </a:lnTo>
                  <a:lnTo>
                    <a:pt x="1848" y="113"/>
                  </a:lnTo>
                  <a:lnTo>
                    <a:pt x="1861" y="120"/>
                  </a:lnTo>
                  <a:lnTo>
                    <a:pt x="1874" y="133"/>
                  </a:lnTo>
                  <a:lnTo>
                    <a:pt x="1887" y="135"/>
                  </a:lnTo>
                  <a:lnTo>
                    <a:pt x="1900" y="155"/>
                  </a:lnTo>
                  <a:lnTo>
                    <a:pt x="1913" y="155"/>
                  </a:lnTo>
                  <a:lnTo>
                    <a:pt x="1926" y="148"/>
                  </a:lnTo>
                  <a:lnTo>
                    <a:pt x="1938" y="155"/>
                  </a:lnTo>
                  <a:lnTo>
                    <a:pt x="1951" y="171"/>
                  </a:lnTo>
                  <a:lnTo>
                    <a:pt x="1964" y="151"/>
                  </a:lnTo>
                  <a:lnTo>
                    <a:pt x="1977" y="159"/>
                  </a:lnTo>
                  <a:lnTo>
                    <a:pt x="1990" y="164"/>
                  </a:lnTo>
                  <a:lnTo>
                    <a:pt x="2003" y="197"/>
                  </a:lnTo>
                  <a:lnTo>
                    <a:pt x="2016" y="199"/>
                  </a:lnTo>
                  <a:lnTo>
                    <a:pt x="2029" y="204"/>
                  </a:lnTo>
                  <a:lnTo>
                    <a:pt x="2042" y="201"/>
                  </a:lnTo>
                  <a:lnTo>
                    <a:pt x="2055" y="198"/>
                  </a:lnTo>
                  <a:lnTo>
                    <a:pt x="2067" y="172"/>
                  </a:lnTo>
                  <a:lnTo>
                    <a:pt x="2080" y="156"/>
                  </a:lnTo>
                  <a:lnTo>
                    <a:pt x="2093" y="151"/>
                  </a:lnTo>
                  <a:lnTo>
                    <a:pt x="2106" y="131"/>
                  </a:lnTo>
                  <a:lnTo>
                    <a:pt x="2119" y="124"/>
                  </a:lnTo>
                  <a:lnTo>
                    <a:pt x="2132" y="133"/>
                  </a:lnTo>
                  <a:lnTo>
                    <a:pt x="2145" y="94"/>
                  </a:lnTo>
                  <a:lnTo>
                    <a:pt x="2158" y="92"/>
                  </a:lnTo>
                  <a:lnTo>
                    <a:pt x="2171" y="92"/>
                  </a:lnTo>
                  <a:lnTo>
                    <a:pt x="2184" y="98"/>
                  </a:lnTo>
                  <a:lnTo>
                    <a:pt x="2197" y="65"/>
                  </a:lnTo>
                  <a:lnTo>
                    <a:pt x="2209" y="69"/>
                  </a:lnTo>
                  <a:lnTo>
                    <a:pt x="2222" y="95"/>
                  </a:lnTo>
                  <a:lnTo>
                    <a:pt x="2235" y="88"/>
                  </a:lnTo>
                  <a:lnTo>
                    <a:pt x="2248" y="93"/>
                  </a:lnTo>
                  <a:lnTo>
                    <a:pt x="2261" y="99"/>
                  </a:lnTo>
                  <a:lnTo>
                    <a:pt x="2274" y="115"/>
                  </a:lnTo>
                  <a:lnTo>
                    <a:pt x="2287" y="98"/>
                  </a:lnTo>
                  <a:lnTo>
                    <a:pt x="2300" y="127"/>
                  </a:lnTo>
                  <a:lnTo>
                    <a:pt x="2313" y="96"/>
                  </a:lnTo>
                  <a:lnTo>
                    <a:pt x="2326" y="130"/>
                  </a:lnTo>
                  <a:lnTo>
                    <a:pt x="2339" y="141"/>
                  </a:lnTo>
                  <a:lnTo>
                    <a:pt x="2351" y="132"/>
                  </a:lnTo>
                  <a:lnTo>
                    <a:pt x="2364" y="139"/>
                  </a:lnTo>
                  <a:lnTo>
                    <a:pt x="2377" y="176"/>
                  </a:lnTo>
                  <a:lnTo>
                    <a:pt x="2390" y="140"/>
                  </a:lnTo>
                  <a:lnTo>
                    <a:pt x="2403" y="144"/>
                  </a:lnTo>
                  <a:lnTo>
                    <a:pt x="2416" y="137"/>
                  </a:lnTo>
                  <a:lnTo>
                    <a:pt x="2429" y="119"/>
                  </a:lnTo>
                  <a:lnTo>
                    <a:pt x="2442" y="101"/>
                  </a:lnTo>
                  <a:lnTo>
                    <a:pt x="2455" y="83"/>
                  </a:lnTo>
                  <a:lnTo>
                    <a:pt x="2468" y="106"/>
                  </a:lnTo>
                  <a:lnTo>
                    <a:pt x="2481" y="81"/>
                  </a:lnTo>
                  <a:lnTo>
                    <a:pt x="2493" y="67"/>
                  </a:lnTo>
                  <a:lnTo>
                    <a:pt x="2506" y="78"/>
                  </a:lnTo>
                  <a:lnTo>
                    <a:pt x="2519" y="92"/>
                  </a:lnTo>
                  <a:lnTo>
                    <a:pt x="2532" y="109"/>
                  </a:lnTo>
                  <a:lnTo>
                    <a:pt x="2545" y="169"/>
                  </a:lnTo>
                  <a:lnTo>
                    <a:pt x="2558" y="266"/>
                  </a:lnTo>
                  <a:lnTo>
                    <a:pt x="2571" y="445"/>
                  </a:lnTo>
                  <a:lnTo>
                    <a:pt x="2584" y="658"/>
                  </a:lnTo>
                  <a:lnTo>
                    <a:pt x="2597" y="907"/>
                  </a:lnTo>
                  <a:lnTo>
                    <a:pt x="2610" y="1203"/>
                  </a:lnTo>
                  <a:lnTo>
                    <a:pt x="2623" y="1449"/>
                  </a:lnTo>
                  <a:lnTo>
                    <a:pt x="2635" y="1546"/>
                  </a:lnTo>
                  <a:lnTo>
                    <a:pt x="2648" y="1595"/>
                  </a:lnTo>
                  <a:lnTo>
                    <a:pt x="2661" y="1451"/>
                  </a:lnTo>
                  <a:lnTo>
                    <a:pt x="2674" y="1253"/>
                  </a:lnTo>
                  <a:lnTo>
                    <a:pt x="2687" y="1071"/>
                  </a:lnTo>
                  <a:lnTo>
                    <a:pt x="2700" y="795"/>
                  </a:lnTo>
                  <a:lnTo>
                    <a:pt x="2713" y="593"/>
                  </a:lnTo>
                  <a:lnTo>
                    <a:pt x="2726" y="417"/>
                  </a:lnTo>
                  <a:lnTo>
                    <a:pt x="2739" y="294"/>
                  </a:lnTo>
                  <a:lnTo>
                    <a:pt x="2752" y="226"/>
                  </a:lnTo>
                  <a:lnTo>
                    <a:pt x="2765" y="200"/>
                  </a:lnTo>
                  <a:lnTo>
                    <a:pt x="2777" y="161"/>
                  </a:lnTo>
                  <a:lnTo>
                    <a:pt x="2790" y="145"/>
                  </a:lnTo>
                  <a:lnTo>
                    <a:pt x="2803" y="127"/>
                  </a:lnTo>
                  <a:lnTo>
                    <a:pt x="2816" y="106"/>
                  </a:lnTo>
                  <a:lnTo>
                    <a:pt x="2829" y="114"/>
                  </a:lnTo>
                  <a:lnTo>
                    <a:pt x="2842" y="109"/>
                  </a:lnTo>
                  <a:lnTo>
                    <a:pt x="2855" y="97"/>
                  </a:lnTo>
                  <a:lnTo>
                    <a:pt x="2868" y="97"/>
                  </a:lnTo>
                  <a:lnTo>
                    <a:pt x="2881" y="104"/>
                  </a:lnTo>
                  <a:lnTo>
                    <a:pt x="2894" y="99"/>
                  </a:lnTo>
                  <a:lnTo>
                    <a:pt x="2907" y="117"/>
                  </a:lnTo>
                  <a:lnTo>
                    <a:pt x="2919" y="110"/>
                  </a:lnTo>
                  <a:lnTo>
                    <a:pt x="2932" y="116"/>
                  </a:lnTo>
                  <a:lnTo>
                    <a:pt x="2945" y="116"/>
                  </a:lnTo>
                  <a:lnTo>
                    <a:pt x="2958" y="91"/>
                  </a:lnTo>
                  <a:lnTo>
                    <a:pt x="2971" y="95"/>
                  </a:lnTo>
                  <a:lnTo>
                    <a:pt x="2984" y="81"/>
                  </a:lnTo>
                  <a:lnTo>
                    <a:pt x="2997" y="91"/>
                  </a:lnTo>
                  <a:lnTo>
                    <a:pt x="3010" y="74"/>
                  </a:lnTo>
                  <a:lnTo>
                    <a:pt x="3023" y="75"/>
                  </a:lnTo>
                  <a:lnTo>
                    <a:pt x="3036" y="60"/>
                  </a:lnTo>
                  <a:lnTo>
                    <a:pt x="3049" y="57"/>
                  </a:lnTo>
                  <a:lnTo>
                    <a:pt x="3061" y="48"/>
                  </a:lnTo>
                  <a:lnTo>
                    <a:pt x="3074" y="63"/>
                  </a:lnTo>
                  <a:lnTo>
                    <a:pt x="3087" y="51"/>
                  </a:lnTo>
                  <a:lnTo>
                    <a:pt x="3100" y="48"/>
                  </a:lnTo>
                  <a:lnTo>
                    <a:pt x="3113" y="93"/>
                  </a:lnTo>
                  <a:lnTo>
                    <a:pt x="3126" y="60"/>
                  </a:lnTo>
                  <a:lnTo>
                    <a:pt x="3139" y="65"/>
                  </a:lnTo>
                  <a:lnTo>
                    <a:pt x="3152" y="86"/>
                  </a:lnTo>
                  <a:lnTo>
                    <a:pt x="3165" y="94"/>
                  </a:lnTo>
                  <a:lnTo>
                    <a:pt x="3178" y="101"/>
                  </a:lnTo>
                  <a:lnTo>
                    <a:pt x="3191" y="69"/>
                  </a:lnTo>
                  <a:lnTo>
                    <a:pt x="3203" y="63"/>
                  </a:lnTo>
                  <a:lnTo>
                    <a:pt x="3216" y="90"/>
                  </a:lnTo>
                  <a:lnTo>
                    <a:pt x="3229" y="79"/>
                  </a:lnTo>
                  <a:lnTo>
                    <a:pt x="3242" y="86"/>
                  </a:lnTo>
                  <a:lnTo>
                    <a:pt x="3255" y="99"/>
                  </a:lnTo>
                  <a:lnTo>
                    <a:pt x="3268" y="171"/>
                  </a:lnTo>
                  <a:lnTo>
                    <a:pt x="3281" y="216"/>
                  </a:lnTo>
                  <a:lnTo>
                    <a:pt x="3294" y="353"/>
                  </a:lnTo>
                  <a:lnTo>
                    <a:pt x="3307" y="486"/>
                  </a:lnTo>
                  <a:lnTo>
                    <a:pt x="3320" y="697"/>
                  </a:lnTo>
                  <a:lnTo>
                    <a:pt x="3333" y="962"/>
                  </a:lnTo>
                  <a:lnTo>
                    <a:pt x="3345" y="1184"/>
                  </a:lnTo>
                  <a:lnTo>
                    <a:pt x="3358" y="1368"/>
                  </a:lnTo>
                  <a:lnTo>
                    <a:pt x="3371" y="1445"/>
                  </a:lnTo>
                  <a:lnTo>
                    <a:pt x="3384" y="1418"/>
                  </a:lnTo>
                  <a:lnTo>
                    <a:pt x="3397" y="1292"/>
                  </a:lnTo>
                  <a:lnTo>
                    <a:pt x="3410" y="1059"/>
                  </a:lnTo>
                  <a:lnTo>
                    <a:pt x="3423" y="859"/>
                  </a:lnTo>
                  <a:lnTo>
                    <a:pt x="3436" y="633"/>
                  </a:lnTo>
                  <a:lnTo>
                    <a:pt x="3449" y="487"/>
                  </a:lnTo>
                  <a:lnTo>
                    <a:pt x="3462" y="338"/>
                  </a:lnTo>
                  <a:lnTo>
                    <a:pt x="3475" y="238"/>
                  </a:lnTo>
                  <a:lnTo>
                    <a:pt x="3487" y="190"/>
                  </a:lnTo>
                  <a:lnTo>
                    <a:pt x="3500" y="152"/>
                  </a:lnTo>
                  <a:lnTo>
                    <a:pt x="3513" y="127"/>
                  </a:lnTo>
                  <a:lnTo>
                    <a:pt x="3526" y="129"/>
                  </a:lnTo>
                  <a:lnTo>
                    <a:pt x="3539" y="111"/>
                  </a:lnTo>
                  <a:lnTo>
                    <a:pt x="3552" y="96"/>
                  </a:lnTo>
                  <a:lnTo>
                    <a:pt x="3565" y="100"/>
                  </a:lnTo>
                  <a:lnTo>
                    <a:pt x="3578" y="80"/>
                  </a:lnTo>
                  <a:lnTo>
                    <a:pt x="3591" y="84"/>
                  </a:lnTo>
                  <a:lnTo>
                    <a:pt x="3604" y="68"/>
                  </a:lnTo>
                  <a:lnTo>
                    <a:pt x="3617" y="84"/>
                  </a:lnTo>
                  <a:lnTo>
                    <a:pt x="3629" y="63"/>
                  </a:lnTo>
                  <a:lnTo>
                    <a:pt x="3642" y="86"/>
                  </a:lnTo>
                  <a:lnTo>
                    <a:pt x="3655" y="78"/>
                  </a:lnTo>
                  <a:lnTo>
                    <a:pt x="3668" y="49"/>
                  </a:lnTo>
                  <a:lnTo>
                    <a:pt x="3681" y="42"/>
                  </a:lnTo>
                  <a:lnTo>
                    <a:pt x="3694" y="47"/>
                  </a:lnTo>
                  <a:lnTo>
                    <a:pt x="3707" y="36"/>
                  </a:lnTo>
                  <a:lnTo>
                    <a:pt x="3720" y="32"/>
                  </a:lnTo>
                  <a:lnTo>
                    <a:pt x="3733" y="38"/>
                  </a:lnTo>
                  <a:lnTo>
                    <a:pt x="3746" y="19"/>
                  </a:lnTo>
                  <a:lnTo>
                    <a:pt x="3759" y="38"/>
                  </a:lnTo>
                  <a:lnTo>
                    <a:pt x="3771" y="46"/>
                  </a:lnTo>
                  <a:lnTo>
                    <a:pt x="3784" y="20"/>
                  </a:lnTo>
                  <a:lnTo>
                    <a:pt x="3797" y="24"/>
                  </a:lnTo>
                  <a:lnTo>
                    <a:pt x="3810" y="32"/>
                  </a:lnTo>
                  <a:lnTo>
                    <a:pt x="3823" y="32"/>
                  </a:lnTo>
                  <a:lnTo>
                    <a:pt x="3836" y="29"/>
                  </a:lnTo>
                  <a:lnTo>
                    <a:pt x="3849" y="20"/>
                  </a:lnTo>
                  <a:lnTo>
                    <a:pt x="3862" y="14"/>
                  </a:lnTo>
                  <a:lnTo>
                    <a:pt x="3875" y="5"/>
                  </a:lnTo>
                  <a:lnTo>
                    <a:pt x="3888" y="35"/>
                  </a:lnTo>
                  <a:lnTo>
                    <a:pt x="3901" y="14"/>
                  </a:lnTo>
                  <a:lnTo>
                    <a:pt x="3913" y="25"/>
                  </a:lnTo>
                  <a:lnTo>
                    <a:pt x="3926" y="19"/>
                  </a:lnTo>
                  <a:lnTo>
                    <a:pt x="3939" y="11"/>
                  </a:lnTo>
                  <a:lnTo>
                    <a:pt x="3952" y="12"/>
                  </a:lnTo>
                  <a:lnTo>
                    <a:pt x="3965" y="27"/>
                  </a:lnTo>
                  <a:lnTo>
                    <a:pt x="3978" y="46"/>
                  </a:lnTo>
                  <a:lnTo>
                    <a:pt x="3991" y="31"/>
                  </a:lnTo>
                  <a:lnTo>
                    <a:pt x="4004" y="40"/>
                  </a:lnTo>
                  <a:lnTo>
                    <a:pt x="4017" y="71"/>
                  </a:lnTo>
                  <a:lnTo>
                    <a:pt x="4030" y="42"/>
                  </a:lnTo>
                  <a:lnTo>
                    <a:pt x="4043" y="46"/>
                  </a:lnTo>
                  <a:lnTo>
                    <a:pt x="4055" y="50"/>
                  </a:lnTo>
                  <a:lnTo>
                    <a:pt x="4068" y="50"/>
                  </a:lnTo>
                  <a:lnTo>
                    <a:pt x="4081" y="55"/>
                  </a:lnTo>
                  <a:lnTo>
                    <a:pt x="4094" y="36"/>
                  </a:lnTo>
                  <a:lnTo>
                    <a:pt x="4107" y="48"/>
                  </a:lnTo>
                  <a:lnTo>
                    <a:pt x="4120" y="36"/>
                  </a:lnTo>
                  <a:lnTo>
                    <a:pt x="4133" y="53"/>
                  </a:lnTo>
                  <a:lnTo>
                    <a:pt x="4146" y="78"/>
                  </a:lnTo>
                  <a:lnTo>
                    <a:pt x="4159" y="88"/>
                  </a:lnTo>
                  <a:lnTo>
                    <a:pt x="4172" y="117"/>
                  </a:lnTo>
                  <a:lnTo>
                    <a:pt x="4185" y="105"/>
                  </a:lnTo>
                  <a:lnTo>
                    <a:pt x="4197" y="123"/>
                  </a:lnTo>
                  <a:lnTo>
                    <a:pt x="4210" y="145"/>
                  </a:lnTo>
                  <a:lnTo>
                    <a:pt x="4223" y="120"/>
                  </a:lnTo>
                  <a:lnTo>
                    <a:pt x="4236" y="120"/>
                  </a:lnTo>
                  <a:lnTo>
                    <a:pt x="4249" y="112"/>
                  </a:lnTo>
                  <a:lnTo>
                    <a:pt x="4262" y="95"/>
                  </a:lnTo>
                  <a:lnTo>
                    <a:pt x="4275" y="81"/>
                  </a:lnTo>
                  <a:lnTo>
                    <a:pt x="4288" y="65"/>
                  </a:lnTo>
                  <a:lnTo>
                    <a:pt x="4301" y="62"/>
                  </a:lnTo>
                  <a:lnTo>
                    <a:pt x="4314" y="50"/>
                  </a:lnTo>
                  <a:lnTo>
                    <a:pt x="4327" y="27"/>
                  </a:lnTo>
                  <a:lnTo>
                    <a:pt x="4339" y="32"/>
                  </a:lnTo>
                  <a:lnTo>
                    <a:pt x="4352" y="50"/>
                  </a:lnTo>
                  <a:lnTo>
                    <a:pt x="4365" y="37"/>
                  </a:lnTo>
                  <a:lnTo>
                    <a:pt x="4378" y="28"/>
                  </a:lnTo>
                  <a:lnTo>
                    <a:pt x="4391" y="49"/>
                  </a:lnTo>
                  <a:lnTo>
                    <a:pt x="4404" y="25"/>
                  </a:lnTo>
                  <a:lnTo>
                    <a:pt x="4417" y="11"/>
                  </a:lnTo>
                  <a:lnTo>
                    <a:pt x="4430" y="37"/>
                  </a:lnTo>
                  <a:lnTo>
                    <a:pt x="4443" y="8"/>
                  </a:lnTo>
                  <a:lnTo>
                    <a:pt x="4456" y="3"/>
                  </a:lnTo>
                  <a:lnTo>
                    <a:pt x="4469" y="12"/>
                  </a:lnTo>
                  <a:lnTo>
                    <a:pt x="4481" y="13"/>
                  </a:lnTo>
                  <a:lnTo>
                    <a:pt x="4494" y="13"/>
                  </a:lnTo>
                  <a:lnTo>
                    <a:pt x="4507" y="0"/>
                  </a:lnTo>
                  <a:lnTo>
                    <a:pt x="4520" y="4"/>
                  </a:lnTo>
                  <a:lnTo>
                    <a:pt x="4533" y="3"/>
                  </a:lnTo>
                  <a:lnTo>
                    <a:pt x="4546" y="18"/>
                  </a:lnTo>
                  <a:lnTo>
                    <a:pt x="4559" y="7"/>
                  </a:lnTo>
                  <a:lnTo>
                    <a:pt x="4572" y="3"/>
                  </a:lnTo>
                  <a:lnTo>
                    <a:pt x="4585" y="37"/>
                  </a:lnTo>
                  <a:lnTo>
                    <a:pt x="4598" y="41"/>
                  </a:lnTo>
                  <a:lnTo>
                    <a:pt x="4611" y="48"/>
                  </a:lnTo>
                  <a:lnTo>
                    <a:pt x="4623" y="40"/>
                  </a:lnTo>
                  <a:lnTo>
                    <a:pt x="4636" y="46"/>
                  </a:lnTo>
                  <a:lnTo>
                    <a:pt x="4649" y="53"/>
                  </a:lnTo>
                  <a:lnTo>
                    <a:pt x="4662" y="58"/>
                  </a:lnTo>
                  <a:lnTo>
                    <a:pt x="4675" y="55"/>
                  </a:lnTo>
                  <a:lnTo>
                    <a:pt x="4688" y="77"/>
                  </a:lnTo>
                  <a:lnTo>
                    <a:pt x="4701" y="56"/>
                  </a:lnTo>
                  <a:lnTo>
                    <a:pt x="4714" y="66"/>
                  </a:lnTo>
                  <a:lnTo>
                    <a:pt x="4727" y="48"/>
                  </a:lnTo>
                  <a:lnTo>
                    <a:pt x="4740" y="56"/>
                  </a:lnTo>
                  <a:lnTo>
                    <a:pt x="4753" y="54"/>
                  </a:lnTo>
                  <a:lnTo>
                    <a:pt x="4765" y="77"/>
                  </a:lnTo>
                  <a:lnTo>
                    <a:pt x="4778" y="73"/>
                  </a:lnTo>
                  <a:lnTo>
                    <a:pt x="4791" y="85"/>
                  </a:lnTo>
                  <a:lnTo>
                    <a:pt x="4804" y="70"/>
                  </a:lnTo>
                  <a:lnTo>
                    <a:pt x="4807" y="7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084" name="Group 4"/>
          <p:cNvGrpSpPr>
            <a:grpSpLocks noChangeAspect="1"/>
          </p:cNvGrpSpPr>
          <p:nvPr/>
        </p:nvGrpSpPr>
        <p:grpSpPr bwMode="auto">
          <a:xfrm>
            <a:off x="1116013" y="692150"/>
            <a:ext cx="7343775" cy="4995863"/>
            <a:chOff x="703" y="436"/>
            <a:chExt cx="4626" cy="3147"/>
          </a:xfrm>
        </p:grpSpPr>
        <p:sp>
          <p:nvSpPr>
            <p:cNvPr id="46083" name="AutoShape 3"/>
            <p:cNvSpPr>
              <a:spLocks noChangeAspect="1" noChangeArrowheads="1" noTextEdit="1"/>
            </p:cNvSpPr>
            <p:nvPr/>
          </p:nvSpPr>
          <p:spPr bwMode="auto">
            <a:xfrm>
              <a:off x="703" y="436"/>
              <a:ext cx="4626" cy="31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6085" name="Line 5"/>
            <p:cNvSpPr>
              <a:spLocks noChangeShapeType="1"/>
            </p:cNvSpPr>
            <p:nvPr/>
          </p:nvSpPr>
          <p:spPr bwMode="auto">
            <a:xfrm>
              <a:off x="1371" y="3220"/>
              <a:ext cx="385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6086" name="Line 6"/>
            <p:cNvSpPr>
              <a:spLocks noChangeShapeType="1"/>
            </p:cNvSpPr>
            <p:nvPr/>
          </p:nvSpPr>
          <p:spPr bwMode="auto">
            <a:xfrm flipV="1">
              <a:off x="1401" y="3220"/>
              <a:ext cx="1" cy="2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6087" name="Line 7"/>
            <p:cNvSpPr>
              <a:spLocks noChangeShapeType="1"/>
            </p:cNvSpPr>
            <p:nvPr/>
          </p:nvSpPr>
          <p:spPr bwMode="auto">
            <a:xfrm flipV="1">
              <a:off x="1457" y="3220"/>
              <a:ext cx="1" cy="2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6088" name="Line 8"/>
            <p:cNvSpPr>
              <a:spLocks noChangeShapeType="1"/>
            </p:cNvSpPr>
            <p:nvPr/>
          </p:nvSpPr>
          <p:spPr bwMode="auto">
            <a:xfrm flipV="1">
              <a:off x="1514" y="3220"/>
              <a:ext cx="1" cy="2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6089" name="Line 9"/>
            <p:cNvSpPr>
              <a:spLocks noChangeShapeType="1"/>
            </p:cNvSpPr>
            <p:nvPr/>
          </p:nvSpPr>
          <p:spPr bwMode="auto">
            <a:xfrm flipV="1">
              <a:off x="1571" y="3220"/>
              <a:ext cx="1" cy="2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6090" name="Line 10"/>
            <p:cNvSpPr>
              <a:spLocks noChangeShapeType="1"/>
            </p:cNvSpPr>
            <p:nvPr/>
          </p:nvSpPr>
          <p:spPr bwMode="auto">
            <a:xfrm flipV="1">
              <a:off x="1627" y="3220"/>
              <a:ext cx="1" cy="2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6091" name="Line 11"/>
            <p:cNvSpPr>
              <a:spLocks noChangeShapeType="1"/>
            </p:cNvSpPr>
            <p:nvPr/>
          </p:nvSpPr>
          <p:spPr bwMode="auto">
            <a:xfrm flipV="1">
              <a:off x="1684" y="3220"/>
              <a:ext cx="1" cy="2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6092" name="Line 12"/>
            <p:cNvSpPr>
              <a:spLocks noChangeShapeType="1"/>
            </p:cNvSpPr>
            <p:nvPr/>
          </p:nvSpPr>
          <p:spPr bwMode="auto">
            <a:xfrm flipV="1">
              <a:off x="1741" y="3220"/>
              <a:ext cx="1" cy="2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6093" name="Line 13"/>
            <p:cNvSpPr>
              <a:spLocks noChangeShapeType="1"/>
            </p:cNvSpPr>
            <p:nvPr/>
          </p:nvSpPr>
          <p:spPr bwMode="auto">
            <a:xfrm flipV="1">
              <a:off x="1797" y="3220"/>
              <a:ext cx="1" cy="2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6094" name="Line 14"/>
            <p:cNvSpPr>
              <a:spLocks noChangeShapeType="1"/>
            </p:cNvSpPr>
            <p:nvPr/>
          </p:nvSpPr>
          <p:spPr bwMode="auto">
            <a:xfrm flipV="1">
              <a:off x="1854" y="3220"/>
              <a:ext cx="1" cy="2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6095" name="Line 15"/>
            <p:cNvSpPr>
              <a:spLocks noChangeShapeType="1"/>
            </p:cNvSpPr>
            <p:nvPr/>
          </p:nvSpPr>
          <p:spPr bwMode="auto">
            <a:xfrm flipV="1">
              <a:off x="1911" y="3220"/>
              <a:ext cx="1" cy="2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6096" name="Line 16"/>
            <p:cNvSpPr>
              <a:spLocks noChangeShapeType="1"/>
            </p:cNvSpPr>
            <p:nvPr/>
          </p:nvSpPr>
          <p:spPr bwMode="auto">
            <a:xfrm flipV="1">
              <a:off x="1967" y="3220"/>
              <a:ext cx="1" cy="2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6097" name="Line 17"/>
            <p:cNvSpPr>
              <a:spLocks noChangeShapeType="1"/>
            </p:cNvSpPr>
            <p:nvPr/>
          </p:nvSpPr>
          <p:spPr bwMode="auto">
            <a:xfrm flipV="1">
              <a:off x="2024" y="3220"/>
              <a:ext cx="1" cy="2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6098" name="Line 18"/>
            <p:cNvSpPr>
              <a:spLocks noChangeShapeType="1"/>
            </p:cNvSpPr>
            <p:nvPr/>
          </p:nvSpPr>
          <p:spPr bwMode="auto">
            <a:xfrm flipV="1">
              <a:off x="2081" y="3220"/>
              <a:ext cx="1" cy="2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6099" name="Line 19"/>
            <p:cNvSpPr>
              <a:spLocks noChangeShapeType="1"/>
            </p:cNvSpPr>
            <p:nvPr/>
          </p:nvSpPr>
          <p:spPr bwMode="auto">
            <a:xfrm flipV="1">
              <a:off x="2137" y="3220"/>
              <a:ext cx="1" cy="2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6100" name="Line 20"/>
            <p:cNvSpPr>
              <a:spLocks noChangeShapeType="1"/>
            </p:cNvSpPr>
            <p:nvPr/>
          </p:nvSpPr>
          <p:spPr bwMode="auto">
            <a:xfrm flipV="1">
              <a:off x="2194" y="3220"/>
              <a:ext cx="1" cy="2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6101" name="Line 21"/>
            <p:cNvSpPr>
              <a:spLocks noChangeShapeType="1"/>
            </p:cNvSpPr>
            <p:nvPr/>
          </p:nvSpPr>
          <p:spPr bwMode="auto">
            <a:xfrm flipV="1">
              <a:off x="2251" y="3220"/>
              <a:ext cx="1" cy="2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6102" name="Line 22"/>
            <p:cNvSpPr>
              <a:spLocks noChangeShapeType="1"/>
            </p:cNvSpPr>
            <p:nvPr/>
          </p:nvSpPr>
          <p:spPr bwMode="auto">
            <a:xfrm flipV="1">
              <a:off x="2307" y="3220"/>
              <a:ext cx="1" cy="2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6103" name="Line 23"/>
            <p:cNvSpPr>
              <a:spLocks noChangeShapeType="1"/>
            </p:cNvSpPr>
            <p:nvPr/>
          </p:nvSpPr>
          <p:spPr bwMode="auto">
            <a:xfrm flipV="1">
              <a:off x="2364" y="3220"/>
              <a:ext cx="1" cy="2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6104" name="Line 24"/>
            <p:cNvSpPr>
              <a:spLocks noChangeShapeType="1"/>
            </p:cNvSpPr>
            <p:nvPr/>
          </p:nvSpPr>
          <p:spPr bwMode="auto">
            <a:xfrm flipV="1">
              <a:off x="2420" y="3220"/>
              <a:ext cx="1" cy="2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6105" name="Line 25"/>
            <p:cNvSpPr>
              <a:spLocks noChangeShapeType="1"/>
            </p:cNvSpPr>
            <p:nvPr/>
          </p:nvSpPr>
          <p:spPr bwMode="auto">
            <a:xfrm flipV="1">
              <a:off x="2477" y="3220"/>
              <a:ext cx="1" cy="2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6106" name="Line 26"/>
            <p:cNvSpPr>
              <a:spLocks noChangeShapeType="1"/>
            </p:cNvSpPr>
            <p:nvPr/>
          </p:nvSpPr>
          <p:spPr bwMode="auto">
            <a:xfrm flipV="1">
              <a:off x="2534" y="3220"/>
              <a:ext cx="1" cy="2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6107" name="Line 27"/>
            <p:cNvSpPr>
              <a:spLocks noChangeShapeType="1"/>
            </p:cNvSpPr>
            <p:nvPr/>
          </p:nvSpPr>
          <p:spPr bwMode="auto">
            <a:xfrm flipV="1">
              <a:off x="2591" y="3220"/>
              <a:ext cx="1" cy="2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6108" name="Line 28"/>
            <p:cNvSpPr>
              <a:spLocks noChangeShapeType="1"/>
            </p:cNvSpPr>
            <p:nvPr/>
          </p:nvSpPr>
          <p:spPr bwMode="auto">
            <a:xfrm flipV="1">
              <a:off x="2647" y="3220"/>
              <a:ext cx="1" cy="2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6109" name="Line 29"/>
            <p:cNvSpPr>
              <a:spLocks noChangeShapeType="1"/>
            </p:cNvSpPr>
            <p:nvPr/>
          </p:nvSpPr>
          <p:spPr bwMode="auto">
            <a:xfrm flipV="1">
              <a:off x="2704" y="3220"/>
              <a:ext cx="1" cy="2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6110" name="Line 30"/>
            <p:cNvSpPr>
              <a:spLocks noChangeShapeType="1"/>
            </p:cNvSpPr>
            <p:nvPr/>
          </p:nvSpPr>
          <p:spPr bwMode="auto">
            <a:xfrm flipV="1">
              <a:off x="2760" y="3220"/>
              <a:ext cx="1" cy="2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6111" name="Line 31"/>
            <p:cNvSpPr>
              <a:spLocks noChangeShapeType="1"/>
            </p:cNvSpPr>
            <p:nvPr/>
          </p:nvSpPr>
          <p:spPr bwMode="auto">
            <a:xfrm flipV="1">
              <a:off x="2817" y="3220"/>
              <a:ext cx="1" cy="2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6112" name="Line 32"/>
            <p:cNvSpPr>
              <a:spLocks noChangeShapeType="1"/>
            </p:cNvSpPr>
            <p:nvPr/>
          </p:nvSpPr>
          <p:spPr bwMode="auto">
            <a:xfrm flipV="1">
              <a:off x="2874" y="3220"/>
              <a:ext cx="1" cy="2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6113" name="Line 33"/>
            <p:cNvSpPr>
              <a:spLocks noChangeShapeType="1"/>
            </p:cNvSpPr>
            <p:nvPr/>
          </p:nvSpPr>
          <p:spPr bwMode="auto">
            <a:xfrm flipV="1">
              <a:off x="2930" y="3220"/>
              <a:ext cx="1" cy="2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6114" name="Line 34"/>
            <p:cNvSpPr>
              <a:spLocks noChangeShapeType="1"/>
            </p:cNvSpPr>
            <p:nvPr/>
          </p:nvSpPr>
          <p:spPr bwMode="auto">
            <a:xfrm flipV="1">
              <a:off x="2987" y="3220"/>
              <a:ext cx="1" cy="2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6115" name="Line 35"/>
            <p:cNvSpPr>
              <a:spLocks noChangeShapeType="1"/>
            </p:cNvSpPr>
            <p:nvPr/>
          </p:nvSpPr>
          <p:spPr bwMode="auto">
            <a:xfrm flipV="1">
              <a:off x="3044" y="3220"/>
              <a:ext cx="1" cy="2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6116" name="Line 36"/>
            <p:cNvSpPr>
              <a:spLocks noChangeShapeType="1"/>
            </p:cNvSpPr>
            <p:nvPr/>
          </p:nvSpPr>
          <p:spPr bwMode="auto">
            <a:xfrm flipV="1">
              <a:off x="3100" y="3220"/>
              <a:ext cx="1" cy="2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6117" name="Line 37"/>
            <p:cNvSpPr>
              <a:spLocks noChangeShapeType="1"/>
            </p:cNvSpPr>
            <p:nvPr/>
          </p:nvSpPr>
          <p:spPr bwMode="auto">
            <a:xfrm flipV="1">
              <a:off x="3157" y="3220"/>
              <a:ext cx="1" cy="2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6118" name="Line 38"/>
            <p:cNvSpPr>
              <a:spLocks noChangeShapeType="1"/>
            </p:cNvSpPr>
            <p:nvPr/>
          </p:nvSpPr>
          <p:spPr bwMode="auto">
            <a:xfrm flipV="1">
              <a:off x="3214" y="3220"/>
              <a:ext cx="1" cy="2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6119" name="Line 39"/>
            <p:cNvSpPr>
              <a:spLocks noChangeShapeType="1"/>
            </p:cNvSpPr>
            <p:nvPr/>
          </p:nvSpPr>
          <p:spPr bwMode="auto">
            <a:xfrm flipV="1">
              <a:off x="3270" y="3220"/>
              <a:ext cx="1" cy="2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6120" name="Line 40"/>
            <p:cNvSpPr>
              <a:spLocks noChangeShapeType="1"/>
            </p:cNvSpPr>
            <p:nvPr/>
          </p:nvSpPr>
          <p:spPr bwMode="auto">
            <a:xfrm flipV="1">
              <a:off x="3327" y="3220"/>
              <a:ext cx="1" cy="2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6121" name="Line 41"/>
            <p:cNvSpPr>
              <a:spLocks noChangeShapeType="1"/>
            </p:cNvSpPr>
            <p:nvPr/>
          </p:nvSpPr>
          <p:spPr bwMode="auto">
            <a:xfrm flipV="1">
              <a:off x="3384" y="3220"/>
              <a:ext cx="1" cy="2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6122" name="Line 42"/>
            <p:cNvSpPr>
              <a:spLocks noChangeShapeType="1"/>
            </p:cNvSpPr>
            <p:nvPr/>
          </p:nvSpPr>
          <p:spPr bwMode="auto">
            <a:xfrm flipV="1">
              <a:off x="3440" y="3220"/>
              <a:ext cx="1" cy="2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6123" name="Line 43"/>
            <p:cNvSpPr>
              <a:spLocks noChangeShapeType="1"/>
            </p:cNvSpPr>
            <p:nvPr/>
          </p:nvSpPr>
          <p:spPr bwMode="auto">
            <a:xfrm flipV="1">
              <a:off x="3497" y="3220"/>
              <a:ext cx="1" cy="2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6124" name="Line 44"/>
            <p:cNvSpPr>
              <a:spLocks noChangeShapeType="1"/>
            </p:cNvSpPr>
            <p:nvPr/>
          </p:nvSpPr>
          <p:spPr bwMode="auto">
            <a:xfrm flipV="1">
              <a:off x="3554" y="3220"/>
              <a:ext cx="1" cy="2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6125" name="Line 45"/>
            <p:cNvSpPr>
              <a:spLocks noChangeShapeType="1"/>
            </p:cNvSpPr>
            <p:nvPr/>
          </p:nvSpPr>
          <p:spPr bwMode="auto">
            <a:xfrm flipV="1">
              <a:off x="3610" y="3220"/>
              <a:ext cx="1" cy="2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6126" name="Line 46"/>
            <p:cNvSpPr>
              <a:spLocks noChangeShapeType="1"/>
            </p:cNvSpPr>
            <p:nvPr/>
          </p:nvSpPr>
          <p:spPr bwMode="auto">
            <a:xfrm flipV="1">
              <a:off x="3667" y="3220"/>
              <a:ext cx="1" cy="2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6127" name="Line 47"/>
            <p:cNvSpPr>
              <a:spLocks noChangeShapeType="1"/>
            </p:cNvSpPr>
            <p:nvPr/>
          </p:nvSpPr>
          <p:spPr bwMode="auto">
            <a:xfrm flipV="1">
              <a:off x="3724" y="3220"/>
              <a:ext cx="1" cy="2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6128" name="Line 48"/>
            <p:cNvSpPr>
              <a:spLocks noChangeShapeType="1"/>
            </p:cNvSpPr>
            <p:nvPr/>
          </p:nvSpPr>
          <p:spPr bwMode="auto">
            <a:xfrm flipV="1">
              <a:off x="3780" y="3220"/>
              <a:ext cx="1" cy="2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6129" name="Line 49"/>
            <p:cNvSpPr>
              <a:spLocks noChangeShapeType="1"/>
            </p:cNvSpPr>
            <p:nvPr/>
          </p:nvSpPr>
          <p:spPr bwMode="auto">
            <a:xfrm flipV="1">
              <a:off x="3837" y="3220"/>
              <a:ext cx="1" cy="2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6130" name="Line 50"/>
            <p:cNvSpPr>
              <a:spLocks noChangeShapeType="1"/>
            </p:cNvSpPr>
            <p:nvPr/>
          </p:nvSpPr>
          <p:spPr bwMode="auto">
            <a:xfrm flipV="1">
              <a:off x="3893" y="3220"/>
              <a:ext cx="1" cy="2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6131" name="Line 51"/>
            <p:cNvSpPr>
              <a:spLocks noChangeShapeType="1"/>
            </p:cNvSpPr>
            <p:nvPr/>
          </p:nvSpPr>
          <p:spPr bwMode="auto">
            <a:xfrm flipV="1">
              <a:off x="3950" y="3220"/>
              <a:ext cx="1" cy="2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6132" name="Line 52"/>
            <p:cNvSpPr>
              <a:spLocks noChangeShapeType="1"/>
            </p:cNvSpPr>
            <p:nvPr/>
          </p:nvSpPr>
          <p:spPr bwMode="auto">
            <a:xfrm flipV="1">
              <a:off x="4007" y="3220"/>
              <a:ext cx="1" cy="2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6133" name="Line 53"/>
            <p:cNvSpPr>
              <a:spLocks noChangeShapeType="1"/>
            </p:cNvSpPr>
            <p:nvPr/>
          </p:nvSpPr>
          <p:spPr bwMode="auto">
            <a:xfrm flipV="1">
              <a:off x="4064" y="3220"/>
              <a:ext cx="1" cy="2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6134" name="Line 54"/>
            <p:cNvSpPr>
              <a:spLocks noChangeShapeType="1"/>
            </p:cNvSpPr>
            <p:nvPr/>
          </p:nvSpPr>
          <p:spPr bwMode="auto">
            <a:xfrm flipV="1">
              <a:off x="4120" y="3220"/>
              <a:ext cx="1" cy="2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6135" name="Line 55"/>
            <p:cNvSpPr>
              <a:spLocks noChangeShapeType="1"/>
            </p:cNvSpPr>
            <p:nvPr/>
          </p:nvSpPr>
          <p:spPr bwMode="auto">
            <a:xfrm flipV="1">
              <a:off x="4177" y="3220"/>
              <a:ext cx="1" cy="2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6136" name="Line 56"/>
            <p:cNvSpPr>
              <a:spLocks noChangeShapeType="1"/>
            </p:cNvSpPr>
            <p:nvPr/>
          </p:nvSpPr>
          <p:spPr bwMode="auto">
            <a:xfrm flipV="1">
              <a:off x="4233" y="3220"/>
              <a:ext cx="1" cy="2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6137" name="Line 57"/>
            <p:cNvSpPr>
              <a:spLocks noChangeShapeType="1"/>
            </p:cNvSpPr>
            <p:nvPr/>
          </p:nvSpPr>
          <p:spPr bwMode="auto">
            <a:xfrm flipV="1">
              <a:off x="4290" y="3220"/>
              <a:ext cx="1" cy="2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6138" name="Line 58"/>
            <p:cNvSpPr>
              <a:spLocks noChangeShapeType="1"/>
            </p:cNvSpPr>
            <p:nvPr/>
          </p:nvSpPr>
          <p:spPr bwMode="auto">
            <a:xfrm flipV="1">
              <a:off x="4347" y="3220"/>
              <a:ext cx="1" cy="2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6139" name="Line 59"/>
            <p:cNvSpPr>
              <a:spLocks noChangeShapeType="1"/>
            </p:cNvSpPr>
            <p:nvPr/>
          </p:nvSpPr>
          <p:spPr bwMode="auto">
            <a:xfrm flipV="1">
              <a:off x="4403" y="3220"/>
              <a:ext cx="1" cy="2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6140" name="Line 60"/>
            <p:cNvSpPr>
              <a:spLocks noChangeShapeType="1"/>
            </p:cNvSpPr>
            <p:nvPr/>
          </p:nvSpPr>
          <p:spPr bwMode="auto">
            <a:xfrm flipV="1">
              <a:off x="4460" y="3220"/>
              <a:ext cx="1" cy="2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6141" name="Line 61"/>
            <p:cNvSpPr>
              <a:spLocks noChangeShapeType="1"/>
            </p:cNvSpPr>
            <p:nvPr/>
          </p:nvSpPr>
          <p:spPr bwMode="auto">
            <a:xfrm flipV="1">
              <a:off x="4517" y="3220"/>
              <a:ext cx="1" cy="2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6142" name="Line 62"/>
            <p:cNvSpPr>
              <a:spLocks noChangeShapeType="1"/>
            </p:cNvSpPr>
            <p:nvPr/>
          </p:nvSpPr>
          <p:spPr bwMode="auto">
            <a:xfrm flipV="1">
              <a:off x="4573" y="3220"/>
              <a:ext cx="1" cy="2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6143" name="Line 63"/>
            <p:cNvSpPr>
              <a:spLocks noChangeShapeType="1"/>
            </p:cNvSpPr>
            <p:nvPr/>
          </p:nvSpPr>
          <p:spPr bwMode="auto">
            <a:xfrm flipV="1">
              <a:off x="4630" y="3220"/>
              <a:ext cx="1" cy="2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6144" name="Line 64"/>
            <p:cNvSpPr>
              <a:spLocks noChangeShapeType="1"/>
            </p:cNvSpPr>
            <p:nvPr/>
          </p:nvSpPr>
          <p:spPr bwMode="auto">
            <a:xfrm flipV="1">
              <a:off x="4687" y="3220"/>
              <a:ext cx="1" cy="2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6145" name="Line 65"/>
            <p:cNvSpPr>
              <a:spLocks noChangeShapeType="1"/>
            </p:cNvSpPr>
            <p:nvPr/>
          </p:nvSpPr>
          <p:spPr bwMode="auto">
            <a:xfrm flipV="1">
              <a:off x="4743" y="3220"/>
              <a:ext cx="1" cy="2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6146" name="Line 66"/>
            <p:cNvSpPr>
              <a:spLocks noChangeShapeType="1"/>
            </p:cNvSpPr>
            <p:nvPr/>
          </p:nvSpPr>
          <p:spPr bwMode="auto">
            <a:xfrm flipV="1">
              <a:off x="4800" y="3220"/>
              <a:ext cx="1" cy="2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6147" name="Line 67"/>
            <p:cNvSpPr>
              <a:spLocks noChangeShapeType="1"/>
            </p:cNvSpPr>
            <p:nvPr/>
          </p:nvSpPr>
          <p:spPr bwMode="auto">
            <a:xfrm flipV="1">
              <a:off x="4857" y="3220"/>
              <a:ext cx="1" cy="2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6148" name="Line 68"/>
            <p:cNvSpPr>
              <a:spLocks noChangeShapeType="1"/>
            </p:cNvSpPr>
            <p:nvPr/>
          </p:nvSpPr>
          <p:spPr bwMode="auto">
            <a:xfrm flipV="1">
              <a:off x="4913" y="3220"/>
              <a:ext cx="1" cy="2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6149" name="Line 69"/>
            <p:cNvSpPr>
              <a:spLocks noChangeShapeType="1"/>
            </p:cNvSpPr>
            <p:nvPr/>
          </p:nvSpPr>
          <p:spPr bwMode="auto">
            <a:xfrm flipV="1">
              <a:off x="4970" y="3220"/>
              <a:ext cx="1" cy="2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6150" name="Line 70"/>
            <p:cNvSpPr>
              <a:spLocks noChangeShapeType="1"/>
            </p:cNvSpPr>
            <p:nvPr/>
          </p:nvSpPr>
          <p:spPr bwMode="auto">
            <a:xfrm flipV="1">
              <a:off x="5027" y="3220"/>
              <a:ext cx="1" cy="2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6151" name="Line 71"/>
            <p:cNvSpPr>
              <a:spLocks noChangeShapeType="1"/>
            </p:cNvSpPr>
            <p:nvPr/>
          </p:nvSpPr>
          <p:spPr bwMode="auto">
            <a:xfrm flipV="1">
              <a:off x="5083" y="3220"/>
              <a:ext cx="1" cy="2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6152" name="Line 72"/>
            <p:cNvSpPr>
              <a:spLocks noChangeShapeType="1"/>
            </p:cNvSpPr>
            <p:nvPr/>
          </p:nvSpPr>
          <p:spPr bwMode="auto">
            <a:xfrm flipV="1">
              <a:off x="5140" y="3220"/>
              <a:ext cx="1" cy="2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6153" name="Line 73"/>
            <p:cNvSpPr>
              <a:spLocks noChangeShapeType="1"/>
            </p:cNvSpPr>
            <p:nvPr/>
          </p:nvSpPr>
          <p:spPr bwMode="auto">
            <a:xfrm flipV="1">
              <a:off x="5197" y="3220"/>
              <a:ext cx="1" cy="2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6154" name="Rectangle 74"/>
            <p:cNvSpPr>
              <a:spLocks noChangeArrowheads="1"/>
            </p:cNvSpPr>
            <p:nvPr/>
          </p:nvSpPr>
          <p:spPr bwMode="auto">
            <a:xfrm>
              <a:off x="1488" y="3277"/>
              <a:ext cx="278" cy="1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MS Sans Serif"/>
                  <a:cs typeface="Arial" pitchFamily="34" charset="0"/>
                </a:rPr>
                <a:t>4.00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155" name="Rectangle 75"/>
            <p:cNvSpPr>
              <a:spLocks noChangeArrowheads="1"/>
            </p:cNvSpPr>
            <p:nvPr/>
          </p:nvSpPr>
          <p:spPr bwMode="auto">
            <a:xfrm>
              <a:off x="1772" y="3277"/>
              <a:ext cx="278" cy="1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MS Sans Serif"/>
                  <a:cs typeface="Arial" pitchFamily="34" charset="0"/>
                </a:rPr>
                <a:t>5.00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156" name="Rectangle 76"/>
            <p:cNvSpPr>
              <a:spLocks noChangeArrowheads="1"/>
            </p:cNvSpPr>
            <p:nvPr/>
          </p:nvSpPr>
          <p:spPr bwMode="auto">
            <a:xfrm>
              <a:off x="2055" y="3277"/>
              <a:ext cx="278" cy="1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MS Sans Serif"/>
                  <a:cs typeface="Arial" pitchFamily="34" charset="0"/>
                </a:rPr>
                <a:t>6.00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157" name="Rectangle 77"/>
            <p:cNvSpPr>
              <a:spLocks noChangeArrowheads="1"/>
            </p:cNvSpPr>
            <p:nvPr/>
          </p:nvSpPr>
          <p:spPr bwMode="auto">
            <a:xfrm>
              <a:off x="2338" y="3277"/>
              <a:ext cx="278" cy="1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MS Sans Serif"/>
                  <a:cs typeface="Arial" pitchFamily="34" charset="0"/>
                </a:rPr>
                <a:t>7.00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158" name="Rectangle 78"/>
            <p:cNvSpPr>
              <a:spLocks noChangeArrowheads="1"/>
            </p:cNvSpPr>
            <p:nvPr/>
          </p:nvSpPr>
          <p:spPr bwMode="auto">
            <a:xfrm>
              <a:off x="2621" y="3277"/>
              <a:ext cx="278" cy="1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MS Sans Serif"/>
                  <a:cs typeface="Arial" pitchFamily="34" charset="0"/>
                </a:rPr>
                <a:t>8.00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159" name="Rectangle 79"/>
            <p:cNvSpPr>
              <a:spLocks noChangeArrowheads="1"/>
            </p:cNvSpPr>
            <p:nvPr/>
          </p:nvSpPr>
          <p:spPr bwMode="auto">
            <a:xfrm>
              <a:off x="2905" y="3277"/>
              <a:ext cx="278" cy="1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MS Sans Serif"/>
                  <a:cs typeface="Arial" pitchFamily="34" charset="0"/>
                </a:rPr>
                <a:t>9.00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160" name="Rectangle 80"/>
            <p:cNvSpPr>
              <a:spLocks noChangeArrowheads="1"/>
            </p:cNvSpPr>
            <p:nvPr/>
          </p:nvSpPr>
          <p:spPr bwMode="auto">
            <a:xfrm>
              <a:off x="3156" y="3277"/>
              <a:ext cx="342" cy="1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MS Sans Serif"/>
                  <a:cs typeface="Arial" pitchFamily="34" charset="0"/>
                </a:rPr>
                <a:t>10.00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161" name="Rectangle 81"/>
            <p:cNvSpPr>
              <a:spLocks noChangeArrowheads="1"/>
            </p:cNvSpPr>
            <p:nvPr/>
          </p:nvSpPr>
          <p:spPr bwMode="auto">
            <a:xfrm>
              <a:off x="3439" y="3277"/>
              <a:ext cx="342" cy="1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MS Sans Serif"/>
                  <a:cs typeface="Arial" pitchFamily="34" charset="0"/>
                </a:rPr>
                <a:t>11.00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162" name="Rectangle 82"/>
            <p:cNvSpPr>
              <a:spLocks noChangeArrowheads="1"/>
            </p:cNvSpPr>
            <p:nvPr/>
          </p:nvSpPr>
          <p:spPr bwMode="auto">
            <a:xfrm>
              <a:off x="3722" y="3277"/>
              <a:ext cx="342" cy="1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MS Sans Serif"/>
                  <a:cs typeface="Arial" pitchFamily="34" charset="0"/>
                </a:rPr>
                <a:t>12.00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163" name="Rectangle 83"/>
            <p:cNvSpPr>
              <a:spLocks noChangeArrowheads="1"/>
            </p:cNvSpPr>
            <p:nvPr/>
          </p:nvSpPr>
          <p:spPr bwMode="auto">
            <a:xfrm>
              <a:off x="4006" y="3277"/>
              <a:ext cx="342" cy="1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MS Sans Serif"/>
                  <a:cs typeface="Arial" pitchFamily="34" charset="0"/>
                </a:rPr>
                <a:t>13.00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164" name="Rectangle 84"/>
            <p:cNvSpPr>
              <a:spLocks noChangeArrowheads="1"/>
            </p:cNvSpPr>
            <p:nvPr/>
          </p:nvSpPr>
          <p:spPr bwMode="auto">
            <a:xfrm>
              <a:off x="4289" y="3277"/>
              <a:ext cx="342" cy="1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MS Sans Serif"/>
                  <a:cs typeface="Arial" pitchFamily="34" charset="0"/>
                </a:rPr>
                <a:t>14.00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165" name="Rectangle 85"/>
            <p:cNvSpPr>
              <a:spLocks noChangeArrowheads="1"/>
            </p:cNvSpPr>
            <p:nvPr/>
          </p:nvSpPr>
          <p:spPr bwMode="auto">
            <a:xfrm>
              <a:off x="4572" y="3277"/>
              <a:ext cx="342" cy="1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MS Sans Serif"/>
                  <a:cs typeface="Arial" pitchFamily="34" charset="0"/>
                </a:rPr>
                <a:t>15.00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166" name="Rectangle 86"/>
            <p:cNvSpPr>
              <a:spLocks noChangeArrowheads="1"/>
            </p:cNvSpPr>
            <p:nvPr/>
          </p:nvSpPr>
          <p:spPr bwMode="auto">
            <a:xfrm>
              <a:off x="4856" y="3277"/>
              <a:ext cx="342" cy="1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MS Sans Serif"/>
                  <a:cs typeface="Arial" pitchFamily="34" charset="0"/>
                </a:rPr>
                <a:t>16.00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167" name="Line 87"/>
            <p:cNvSpPr>
              <a:spLocks noChangeShapeType="1"/>
            </p:cNvSpPr>
            <p:nvPr/>
          </p:nvSpPr>
          <p:spPr bwMode="auto">
            <a:xfrm flipV="1">
              <a:off x="1627" y="3220"/>
              <a:ext cx="1" cy="5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6168" name="Line 88"/>
            <p:cNvSpPr>
              <a:spLocks noChangeShapeType="1"/>
            </p:cNvSpPr>
            <p:nvPr/>
          </p:nvSpPr>
          <p:spPr bwMode="auto">
            <a:xfrm flipV="1">
              <a:off x="1911" y="3220"/>
              <a:ext cx="1" cy="5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6169" name="Line 89"/>
            <p:cNvSpPr>
              <a:spLocks noChangeShapeType="1"/>
            </p:cNvSpPr>
            <p:nvPr/>
          </p:nvSpPr>
          <p:spPr bwMode="auto">
            <a:xfrm flipV="1">
              <a:off x="2194" y="3220"/>
              <a:ext cx="1" cy="5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6170" name="Line 90"/>
            <p:cNvSpPr>
              <a:spLocks noChangeShapeType="1"/>
            </p:cNvSpPr>
            <p:nvPr/>
          </p:nvSpPr>
          <p:spPr bwMode="auto">
            <a:xfrm flipV="1">
              <a:off x="2477" y="3220"/>
              <a:ext cx="1" cy="5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6171" name="Line 91"/>
            <p:cNvSpPr>
              <a:spLocks noChangeShapeType="1"/>
            </p:cNvSpPr>
            <p:nvPr/>
          </p:nvSpPr>
          <p:spPr bwMode="auto">
            <a:xfrm flipV="1">
              <a:off x="2760" y="3220"/>
              <a:ext cx="1" cy="5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6172" name="Line 92"/>
            <p:cNvSpPr>
              <a:spLocks noChangeShapeType="1"/>
            </p:cNvSpPr>
            <p:nvPr/>
          </p:nvSpPr>
          <p:spPr bwMode="auto">
            <a:xfrm flipV="1">
              <a:off x="3044" y="3220"/>
              <a:ext cx="1" cy="5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6173" name="Line 93"/>
            <p:cNvSpPr>
              <a:spLocks noChangeShapeType="1"/>
            </p:cNvSpPr>
            <p:nvPr/>
          </p:nvSpPr>
          <p:spPr bwMode="auto">
            <a:xfrm flipV="1">
              <a:off x="3327" y="3220"/>
              <a:ext cx="1" cy="5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6174" name="Line 94"/>
            <p:cNvSpPr>
              <a:spLocks noChangeShapeType="1"/>
            </p:cNvSpPr>
            <p:nvPr/>
          </p:nvSpPr>
          <p:spPr bwMode="auto">
            <a:xfrm flipV="1">
              <a:off x="3610" y="3220"/>
              <a:ext cx="1" cy="5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6175" name="Line 95"/>
            <p:cNvSpPr>
              <a:spLocks noChangeShapeType="1"/>
            </p:cNvSpPr>
            <p:nvPr/>
          </p:nvSpPr>
          <p:spPr bwMode="auto">
            <a:xfrm flipV="1">
              <a:off x="3893" y="3220"/>
              <a:ext cx="1" cy="5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6176" name="Line 96"/>
            <p:cNvSpPr>
              <a:spLocks noChangeShapeType="1"/>
            </p:cNvSpPr>
            <p:nvPr/>
          </p:nvSpPr>
          <p:spPr bwMode="auto">
            <a:xfrm flipV="1">
              <a:off x="4177" y="3220"/>
              <a:ext cx="1" cy="5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6177" name="Line 97"/>
            <p:cNvSpPr>
              <a:spLocks noChangeShapeType="1"/>
            </p:cNvSpPr>
            <p:nvPr/>
          </p:nvSpPr>
          <p:spPr bwMode="auto">
            <a:xfrm flipV="1">
              <a:off x="4460" y="3220"/>
              <a:ext cx="1" cy="5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6178" name="Line 98"/>
            <p:cNvSpPr>
              <a:spLocks noChangeShapeType="1"/>
            </p:cNvSpPr>
            <p:nvPr/>
          </p:nvSpPr>
          <p:spPr bwMode="auto">
            <a:xfrm flipV="1">
              <a:off x="4743" y="3220"/>
              <a:ext cx="1" cy="5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6179" name="Line 99"/>
            <p:cNvSpPr>
              <a:spLocks noChangeShapeType="1"/>
            </p:cNvSpPr>
            <p:nvPr/>
          </p:nvSpPr>
          <p:spPr bwMode="auto">
            <a:xfrm flipV="1">
              <a:off x="5027" y="3220"/>
              <a:ext cx="1" cy="5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6180" name="Line 100"/>
            <p:cNvSpPr>
              <a:spLocks noChangeShapeType="1"/>
            </p:cNvSpPr>
            <p:nvPr/>
          </p:nvSpPr>
          <p:spPr bwMode="auto">
            <a:xfrm flipV="1">
              <a:off x="1371" y="897"/>
              <a:ext cx="1" cy="232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6181" name="Line 101"/>
            <p:cNvSpPr>
              <a:spLocks noChangeShapeType="1"/>
            </p:cNvSpPr>
            <p:nvPr/>
          </p:nvSpPr>
          <p:spPr bwMode="auto">
            <a:xfrm>
              <a:off x="1364" y="3220"/>
              <a:ext cx="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6182" name="Line 102"/>
            <p:cNvSpPr>
              <a:spLocks noChangeShapeType="1"/>
            </p:cNvSpPr>
            <p:nvPr/>
          </p:nvSpPr>
          <p:spPr bwMode="auto">
            <a:xfrm>
              <a:off x="1364" y="3182"/>
              <a:ext cx="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6183" name="Line 103"/>
            <p:cNvSpPr>
              <a:spLocks noChangeShapeType="1"/>
            </p:cNvSpPr>
            <p:nvPr/>
          </p:nvSpPr>
          <p:spPr bwMode="auto">
            <a:xfrm>
              <a:off x="1364" y="3143"/>
              <a:ext cx="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6184" name="Line 104"/>
            <p:cNvSpPr>
              <a:spLocks noChangeShapeType="1"/>
            </p:cNvSpPr>
            <p:nvPr/>
          </p:nvSpPr>
          <p:spPr bwMode="auto">
            <a:xfrm>
              <a:off x="1364" y="3105"/>
              <a:ext cx="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6185" name="Line 105"/>
            <p:cNvSpPr>
              <a:spLocks noChangeShapeType="1"/>
            </p:cNvSpPr>
            <p:nvPr/>
          </p:nvSpPr>
          <p:spPr bwMode="auto">
            <a:xfrm>
              <a:off x="1364" y="3067"/>
              <a:ext cx="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6186" name="Line 106"/>
            <p:cNvSpPr>
              <a:spLocks noChangeShapeType="1"/>
            </p:cNvSpPr>
            <p:nvPr/>
          </p:nvSpPr>
          <p:spPr bwMode="auto">
            <a:xfrm>
              <a:off x="1364" y="3029"/>
              <a:ext cx="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6187" name="Line 107"/>
            <p:cNvSpPr>
              <a:spLocks noChangeShapeType="1"/>
            </p:cNvSpPr>
            <p:nvPr/>
          </p:nvSpPr>
          <p:spPr bwMode="auto">
            <a:xfrm>
              <a:off x="1364" y="2990"/>
              <a:ext cx="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6188" name="Line 108"/>
            <p:cNvSpPr>
              <a:spLocks noChangeShapeType="1"/>
            </p:cNvSpPr>
            <p:nvPr/>
          </p:nvSpPr>
          <p:spPr bwMode="auto">
            <a:xfrm>
              <a:off x="1364" y="2952"/>
              <a:ext cx="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6189" name="Line 109"/>
            <p:cNvSpPr>
              <a:spLocks noChangeShapeType="1"/>
            </p:cNvSpPr>
            <p:nvPr/>
          </p:nvSpPr>
          <p:spPr bwMode="auto">
            <a:xfrm>
              <a:off x="1364" y="2914"/>
              <a:ext cx="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6190" name="Line 110"/>
            <p:cNvSpPr>
              <a:spLocks noChangeShapeType="1"/>
            </p:cNvSpPr>
            <p:nvPr/>
          </p:nvSpPr>
          <p:spPr bwMode="auto">
            <a:xfrm>
              <a:off x="1364" y="2876"/>
              <a:ext cx="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6191" name="Line 111"/>
            <p:cNvSpPr>
              <a:spLocks noChangeShapeType="1"/>
            </p:cNvSpPr>
            <p:nvPr/>
          </p:nvSpPr>
          <p:spPr bwMode="auto">
            <a:xfrm>
              <a:off x="1364" y="2838"/>
              <a:ext cx="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6192" name="Line 112"/>
            <p:cNvSpPr>
              <a:spLocks noChangeShapeType="1"/>
            </p:cNvSpPr>
            <p:nvPr/>
          </p:nvSpPr>
          <p:spPr bwMode="auto">
            <a:xfrm>
              <a:off x="1364" y="2799"/>
              <a:ext cx="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6193" name="Line 113"/>
            <p:cNvSpPr>
              <a:spLocks noChangeShapeType="1"/>
            </p:cNvSpPr>
            <p:nvPr/>
          </p:nvSpPr>
          <p:spPr bwMode="auto">
            <a:xfrm>
              <a:off x="1364" y="2761"/>
              <a:ext cx="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6194" name="Line 114"/>
            <p:cNvSpPr>
              <a:spLocks noChangeShapeType="1"/>
            </p:cNvSpPr>
            <p:nvPr/>
          </p:nvSpPr>
          <p:spPr bwMode="auto">
            <a:xfrm>
              <a:off x="1364" y="2723"/>
              <a:ext cx="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6195" name="Line 115"/>
            <p:cNvSpPr>
              <a:spLocks noChangeShapeType="1"/>
            </p:cNvSpPr>
            <p:nvPr/>
          </p:nvSpPr>
          <p:spPr bwMode="auto">
            <a:xfrm>
              <a:off x="1364" y="2685"/>
              <a:ext cx="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6196" name="Line 116"/>
            <p:cNvSpPr>
              <a:spLocks noChangeShapeType="1"/>
            </p:cNvSpPr>
            <p:nvPr/>
          </p:nvSpPr>
          <p:spPr bwMode="auto">
            <a:xfrm>
              <a:off x="1364" y="2646"/>
              <a:ext cx="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6197" name="Line 117"/>
            <p:cNvSpPr>
              <a:spLocks noChangeShapeType="1"/>
            </p:cNvSpPr>
            <p:nvPr/>
          </p:nvSpPr>
          <p:spPr bwMode="auto">
            <a:xfrm>
              <a:off x="1364" y="2608"/>
              <a:ext cx="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6198" name="Line 118"/>
            <p:cNvSpPr>
              <a:spLocks noChangeShapeType="1"/>
            </p:cNvSpPr>
            <p:nvPr/>
          </p:nvSpPr>
          <p:spPr bwMode="auto">
            <a:xfrm>
              <a:off x="1364" y="2570"/>
              <a:ext cx="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6199" name="Line 119"/>
            <p:cNvSpPr>
              <a:spLocks noChangeShapeType="1"/>
            </p:cNvSpPr>
            <p:nvPr/>
          </p:nvSpPr>
          <p:spPr bwMode="auto">
            <a:xfrm>
              <a:off x="1364" y="2532"/>
              <a:ext cx="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6200" name="Line 120"/>
            <p:cNvSpPr>
              <a:spLocks noChangeShapeType="1"/>
            </p:cNvSpPr>
            <p:nvPr/>
          </p:nvSpPr>
          <p:spPr bwMode="auto">
            <a:xfrm>
              <a:off x="1364" y="2493"/>
              <a:ext cx="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6201" name="Line 121"/>
            <p:cNvSpPr>
              <a:spLocks noChangeShapeType="1"/>
            </p:cNvSpPr>
            <p:nvPr/>
          </p:nvSpPr>
          <p:spPr bwMode="auto">
            <a:xfrm>
              <a:off x="1364" y="2455"/>
              <a:ext cx="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6202" name="Line 122"/>
            <p:cNvSpPr>
              <a:spLocks noChangeShapeType="1"/>
            </p:cNvSpPr>
            <p:nvPr/>
          </p:nvSpPr>
          <p:spPr bwMode="auto">
            <a:xfrm>
              <a:off x="1364" y="2417"/>
              <a:ext cx="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6203" name="Line 123"/>
            <p:cNvSpPr>
              <a:spLocks noChangeShapeType="1"/>
            </p:cNvSpPr>
            <p:nvPr/>
          </p:nvSpPr>
          <p:spPr bwMode="auto">
            <a:xfrm>
              <a:off x="1364" y="2379"/>
              <a:ext cx="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6204" name="Line 124"/>
            <p:cNvSpPr>
              <a:spLocks noChangeShapeType="1"/>
            </p:cNvSpPr>
            <p:nvPr/>
          </p:nvSpPr>
          <p:spPr bwMode="auto">
            <a:xfrm>
              <a:off x="1364" y="2340"/>
              <a:ext cx="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6205" name="Line 125"/>
            <p:cNvSpPr>
              <a:spLocks noChangeShapeType="1"/>
            </p:cNvSpPr>
            <p:nvPr/>
          </p:nvSpPr>
          <p:spPr bwMode="auto">
            <a:xfrm>
              <a:off x="1364" y="2302"/>
              <a:ext cx="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6206" name="Line 126"/>
            <p:cNvSpPr>
              <a:spLocks noChangeShapeType="1"/>
            </p:cNvSpPr>
            <p:nvPr/>
          </p:nvSpPr>
          <p:spPr bwMode="auto">
            <a:xfrm>
              <a:off x="1364" y="2264"/>
              <a:ext cx="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6207" name="Line 127"/>
            <p:cNvSpPr>
              <a:spLocks noChangeShapeType="1"/>
            </p:cNvSpPr>
            <p:nvPr/>
          </p:nvSpPr>
          <p:spPr bwMode="auto">
            <a:xfrm>
              <a:off x="1364" y="2226"/>
              <a:ext cx="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6208" name="Line 128"/>
            <p:cNvSpPr>
              <a:spLocks noChangeShapeType="1"/>
            </p:cNvSpPr>
            <p:nvPr/>
          </p:nvSpPr>
          <p:spPr bwMode="auto">
            <a:xfrm>
              <a:off x="1364" y="2187"/>
              <a:ext cx="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6209" name="Line 129"/>
            <p:cNvSpPr>
              <a:spLocks noChangeShapeType="1"/>
            </p:cNvSpPr>
            <p:nvPr/>
          </p:nvSpPr>
          <p:spPr bwMode="auto">
            <a:xfrm>
              <a:off x="1364" y="2149"/>
              <a:ext cx="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6210" name="Line 130"/>
            <p:cNvSpPr>
              <a:spLocks noChangeShapeType="1"/>
            </p:cNvSpPr>
            <p:nvPr/>
          </p:nvSpPr>
          <p:spPr bwMode="auto">
            <a:xfrm>
              <a:off x="1364" y="2111"/>
              <a:ext cx="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6211" name="Line 131"/>
            <p:cNvSpPr>
              <a:spLocks noChangeShapeType="1"/>
            </p:cNvSpPr>
            <p:nvPr/>
          </p:nvSpPr>
          <p:spPr bwMode="auto">
            <a:xfrm>
              <a:off x="1364" y="2073"/>
              <a:ext cx="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6212" name="Line 132"/>
            <p:cNvSpPr>
              <a:spLocks noChangeShapeType="1"/>
            </p:cNvSpPr>
            <p:nvPr/>
          </p:nvSpPr>
          <p:spPr bwMode="auto">
            <a:xfrm>
              <a:off x="1364" y="2034"/>
              <a:ext cx="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6213" name="Line 133"/>
            <p:cNvSpPr>
              <a:spLocks noChangeShapeType="1"/>
            </p:cNvSpPr>
            <p:nvPr/>
          </p:nvSpPr>
          <p:spPr bwMode="auto">
            <a:xfrm>
              <a:off x="1364" y="1996"/>
              <a:ext cx="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6214" name="Line 134"/>
            <p:cNvSpPr>
              <a:spLocks noChangeShapeType="1"/>
            </p:cNvSpPr>
            <p:nvPr/>
          </p:nvSpPr>
          <p:spPr bwMode="auto">
            <a:xfrm>
              <a:off x="1364" y="1958"/>
              <a:ext cx="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6215" name="Line 135"/>
            <p:cNvSpPr>
              <a:spLocks noChangeShapeType="1"/>
            </p:cNvSpPr>
            <p:nvPr/>
          </p:nvSpPr>
          <p:spPr bwMode="auto">
            <a:xfrm>
              <a:off x="1364" y="1920"/>
              <a:ext cx="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6216" name="Line 136"/>
            <p:cNvSpPr>
              <a:spLocks noChangeShapeType="1"/>
            </p:cNvSpPr>
            <p:nvPr/>
          </p:nvSpPr>
          <p:spPr bwMode="auto">
            <a:xfrm>
              <a:off x="1364" y="1881"/>
              <a:ext cx="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6217" name="Line 137"/>
            <p:cNvSpPr>
              <a:spLocks noChangeShapeType="1"/>
            </p:cNvSpPr>
            <p:nvPr/>
          </p:nvSpPr>
          <p:spPr bwMode="auto">
            <a:xfrm>
              <a:off x="1364" y="1843"/>
              <a:ext cx="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6218" name="Line 138"/>
            <p:cNvSpPr>
              <a:spLocks noChangeShapeType="1"/>
            </p:cNvSpPr>
            <p:nvPr/>
          </p:nvSpPr>
          <p:spPr bwMode="auto">
            <a:xfrm>
              <a:off x="1364" y="1805"/>
              <a:ext cx="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6219" name="Line 139"/>
            <p:cNvSpPr>
              <a:spLocks noChangeShapeType="1"/>
            </p:cNvSpPr>
            <p:nvPr/>
          </p:nvSpPr>
          <p:spPr bwMode="auto">
            <a:xfrm>
              <a:off x="1364" y="1767"/>
              <a:ext cx="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6220" name="Line 140"/>
            <p:cNvSpPr>
              <a:spLocks noChangeShapeType="1"/>
            </p:cNvSpPr>
            <p:nvPr/>
          </p:nvSpPr>
          <p:spPr bwMode="auto">
            <a:xfrm>
              <a:off x="1364" y="1728"/>
              <a:ext cx="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6221" name="Line 141"/>
            <p:cNvSpPr>
              <a:spLocks noChangeShapeType="1"/>
            </p:cNvSpPr>
            <p:nvPr/>
          </p:nvSpPr>
          <p:spPr bwMode="auto">
            <a:xfrm>
              <a:off x="1364" y="1690"/>
              <a:ext cx="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6222" name="Line 142"/>
            <p:cNvSpPr>
              <a:spLocks noChangeShapeType="1"/>
            </p:cNvSpPr>
            <p:nvPr/>
          </p:nvSpPr>
          <p:spPr bwMode="auto">
            <a:xfrm>
              <a:off x="1364" y="1652"/>
              <a:ext cx="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6223" name="Line 143"/>
            <p:cNvSpPr>
              <a:spLocks noChangeShapeType="1"/>
            </p:cNvSpPr>
            <p:nvPr/>
          </p:nvSpPr>
          <p:spPr bwMode="auto">
            <a:xfrm>
              <a:off x="1364" y="1614"/>
              <a:ext cx="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6224" name="Line 144"/>
            <p:cNvSpPr>
              <a:spLocks noChangeShapeType="1"/>
            </p:cNvSpPr>
            <p:nvPr/>
          </p:nvSpPr>
          <p:spPr bwMode="auto">
            <a:xfrm>
              <a:off x="1364" y="1575"/>
              <a:ext cx="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6225" name="Line 145"/>
            <p:cNvSpPr>
              <a:spLocks noChangeShapeType="1"/>
            </p:cNvSpPr>
            <p:nvPr/>
          </p:nvSpPr>
          <p:spPr bwMode="auto">
            <a:xfrm>
              <a:off x="1364" y="1537"/>
              <a:ext cx="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6226" name="Line 146"/>
            <p:cNvSpPr>
              <a:spLocks noChangeShapeType="1"/>
            </p:cNvSpPr>
            <p:nvPr/>
          </p:nvSpPr>
          <p:spPr bwMode="auto">
            <a:xfrm>
              <a:off x="1364" y="1499"/>
              <a:ext cx="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6227" name="Line 147"/>
            <p:cNvSpPr>
              <a:spLocks noChangeShapeType="1"/>
            </p:cNvSpPr>
            <p:nvPr/>
          </p:nvSpPr>
          <p:spPr bwMode="auto">
            <a:xfrm>
              <a:off x="1364" y="1461"/>
              <a:ext cx="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6228" name="Line 148"/>
            <p:cNvSpPr>
              <a:spLocks noChangeShapeType="1"/>
            </p:cNvSpPr>
            <p:nvPr/>
          </p:nvSpPr>
          <p:spPr bwMode="auto">
            <a:xfrm>
              <a:off x="1364" y="1422"/>
              <a:ext cx="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6229" name="Line 149"/>
            <p:cNvSpPr>
              <a:spLocks noChangeShapeType="1"/>
            </p:cNvSpPr>
            <p:nvPr/>
          </p:nvSpPr>
          <p:spPr bwMode="auto">
            <a:xfrm>
              <a:off x="1364" y="1384"/>
              <a:ext cx="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6230" name="Line 150"/>
            <p:cNvSpPr>
              <a:spLocks noChangeShapeType="1"/>
            </p:cNvSpPr>
            <p:nvPr/>
          </p:nvSpPr>
          <p:spPr bwMode="auto">
            <a:xfrm>
              <a:off x="1364" y="1346"/>
              <a:ext cx="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6231" name="Line 151"/>
            <p:cNvSpPr>
              <a:spLocks noChangeShapeType="1"/>
            </p:cNvSpPr>
            <p:nvPr/>
          </p:nvSpPr>
          <p:spPr bwMode="auto">
            <a:xfrm>
              <a:off x="1364" y="1308"/>
              <a:ext cx="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6232" name="Line 152"/>
            <p:cNvSpPr>
              <a:spLocks noChangeShapeType="1"/>
            </p:cNvSpPr>
            <p:nvPr/>
          </p:nvSpPr>
          <p:spPr bwMode="auto">
            <a:xfrm>
              <a:off x="1364" y="1269"/>
              <a:ext cx="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6233" name="Line 153"/>
            <p:cNvSpPr>
              <a:spLocks noChangeShapeType="1"/>
            </p:cNvSpPr>
            <p:nvPr/>
          </p:nvSpPr>
          <p:spPr bwMode="auto">
            <a:xfrm>
              <a:off x="1364" y="1231"/>
              <a:ext cx="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6234" name="Line 154"/>
            <p:cNvSpPr>
              <a:spLocks noChangeShapeType="1"/>
            </p:cNvSpPr>
            <p:nvPr/>
          </p:nvSpPr>
          <p:spPr bwMode="auto">
            <a:xfrm>
              <a:off x="1364" y="1193"/>
              <a:ext cx="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6235" name="Line 155"/>
            <p:cNvSpPr>
              <a:spLocks noChangeShapeType="1"/>
            </p:cNvSpPr>
            <p:nvPr/>
          </p:nvSpPr>
          <p:spPr bwMode="auto">
            <a:xfrm>
              <a:off x="1364" y="1155"/>
              <a:ext cx="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6236" name="Line 156"/>
            <p:cNvSpPr>
              <a:spLocks noChangeShapeType="1"/>
            </p:cNvSpPr>
            <p:nvPr/>
          </p:nvSpPr>
          <p:spPr bwMode="auto">
            <a:xfrm>
              <a:off x="1364" y="1116"/>
              <a:ext cx="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6237" name="Line 157"/>
            <p:cNvSpPr>
              <a:spLocks noChangeShapeType="1"/>
            </p:cNvSpPr>
            <p:nvPr/>
          </p:nvSpPr>
          <p:spPr bwMode="auto">
            <a:xfrm>
              <a:off x="1364" y="1078"/>
              <a:ext cx="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6238" name="Line 158"/>
            <p:cNvSpPr>
              <a:spLocks noChangeShapeType="1"/>
            </p:cNvSpPr>
            <p:nvPr/>
          </p:nvSpPr>
          <p:spPr bwMode="auto">
            <a:xfrm>
              <a:off x="1364" y="1040"/>
              <a:ext cx="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6239" name="Line 159"/>
            <p:cNvSpPr>
              <a:spLocks noChangeShapeType="1"/>
            </p:cNvSpPr>
            <p:nvPr/>
          </p:nvSpPr>
          <p:spPr bwMode="auto">
            <a:xfrm>
              <a:off x="1364" y="1002"/>
              <a:ext cx="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6240" name="Line 160"/>
            <p:cNvSpPr>
              <a:spLocks noChangeShapeType="1"/>
            </p:cNvSpPr>
            <p:nvPr/>
          </p:nvSpPr>
          <p:spPr bwMode="auto">
            <a:xfrm>
              <a:off x="1364" y="963"/>
              <a:ext cx="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6241" name="Line 161"/>
            <p:cNvSpPr>
              <a:spLocks noChangeShapeType="1"/>
            </p:cNvSpPr>
            <p:nvPr/>
          </p:nvSpPr>
          <p:spPr bwMode="auto">
            <a:xfrm>
              <a:off x="1364" y="925"/>
              <a:ext cx="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6242" name="Line 162"/>
            <p:cNvSpPr>
              <a:spLocks noChangeShapeType="1"/>
            </p:cNvSpPr>
            <p:nvPr/>
          </p:nvSpPr>
          <p:spPr bwMode="auto">
            <a:xfrm>
              <a:off x="1358" y="3220"/>
              <a:ext cx="1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6243" name="Rectangle 163"/>
            <p:cNvSpPr>
              <a:spLocks noChangeArrowheads="1"/>
            </p:cNvSpPr>
            <p:nvPr/>
          </p:nvSpPr>
          <p:spPr bwMode="auto">
            <a:xfrm>
              <a:off x="1229" y="3162"/>
              <a:ext cx="116" cy="1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MS Sans Serif"/>
                  <a:cs typeface="Arial" pitchFamily="34" charset="0"/>
                </a:rPr>
                <a:t>0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244" name="Line 164"/>
            <p:cNvSpPr>
              <a:spLocks noChangeShapeType="1"/>
            </p:cNvSpPr>
            <p:nvPr/>
          </p:nvSpPr>
          <p:spPr bwMode="auto">
            <a:xfrm>
              <a:off x="1358" y="3029"/>
              <a:ext cx="1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6245" name="Rectangle 165"/>
            <p:cNvSpPr>
              <a:spLocks noChangeArrowheads="1"/>
            </p:cNvSpPr>
            <p:nvPr/>
          </p:nvSpPr>
          <p:spPr bwMode="auto">
            <a:xfrm>
              <a:off x="1035" y="2971"/>
              <a:ext cx="310" cy="1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MS Sans Serif"/>
                  <a:cs typeface="Arial" pitchFamily="34" charset="0"/>
                </a:rPr>
                <a:t>5000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246" name="Line 166"/>
            <p:cNvSpPr>
              <a:spLocks noChangeShapeType="1"/>
            </p:cNvSpPr>
            <p:nvPr/>
          </p:nvSpPr>
          <p:spPr bwMode="auto">
            <a:xfrm>
              <a:off x="1358" y="2838"/>
              <a:ext cx="1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6247" name="Rectangle 167"/>
            <p:cNvSpPr>
              <a:spLocks noChangeArrowheads="1"/>
            </p:cNvSpPr>
            <p:nvPr/>
          </p:nvSpPr>
          <p:spPr bwMode="auto">
            <a:xfrm>
              <a:off x="970" y="2780"/>
              <a:ext cx="375" cy="1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MS Sans Serif"/>
                  <a:cs typeface="Arial" pitchFamily="34" charset="0"/>
                </a:rPr>
                <a:t>10000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248" name="Line 168"/>
            <p:cNvSpPr>
              <a:spLocks noChangeShapeType="1"/>
            </p:cNvSpPr>
            <p:nvPr/>
          </p:nvSpPr>
          <p:spPr bwMode="auto">
            <a:xfrm>
              <a:off x="1358" y="2646"/>
              <a:ext cx="1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6249" name="Rectangle 169"/>
            <p:cNvSpPr>
              <a:spLocks noChangeArrowheads="1"/>
            </p:cNvSpPr>
            <p:nvPr/>
          </p:nvSpPr>
          <p:spPr bwMode="auto">
            <a:xfrm>
              <a:off x="970" y="2589"/>
              <a:ext cx="375" cy="1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MS Sans Serif"/>
                  <a:cs typeface="Arial" pitchFamily="34" charset="0"/>
                </a:rPr>
                <a:t>15000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250" name="Line 170"/>
            <p:cNvSpPr>
              <a:spLocks noChangeShapeType="1"/>
            </p:cNvSpPr>
            <p:nvPr/>
          </p:nvSpPr>
          <p:spPr bwMode="auto">
            <a:xfrm>
              <a:off x="1358" y="2455"/>
              <a:ext cx="1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6251" name="Rectangle 171"/>
            <p:cNvSpPr>
              <a:spLocks noChangeArrowheads="1"/>
            </p:cNvSpPr>
            <p:nvPr/>
          </p:nvSpPr>
          <p:spPr bwMode="auto">
            <a:xfrm>
              <a:off x="970" y="2398"/>
              <a:ext cx="375" cy="1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MS Sans Serif"/>
                  <a:cs typeface="Arial" pitchFamily="34" charset="0"/>
                </a:rPr>
                <a:t>20000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252" name="Line 172"/>
            <p:cNvSpPr>
              <a:spLocks noChangeShapeType="1"/>
            </p:cNvSpPr>
            <p:nvPr/>
          </p:nvSpPr>
          <p:spPr bwMode="auto">
            <a:xfrm>
              <a:off x="1358" y="2264"/>
              <a:ext cx="1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6253" name="Rectangle 173"/>
            <p:cNvSpPr>
              <a:spLocks noChangeArrowheads="1"/>
            </p:cNvSpPr>
            <p:nvPr/>
          </p:nvSpPr>
          <p:spPr bwMode="auto">
            <a:xfrm>
              <a:off x="970" y="2206"/>
              <a:ext cx="375" cy="1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MS Sans Serif"/>
                  <a:cs typeface="Arial" pitchFamily="34" charset="0"/>
                </a:rPr>
                <a:t>25000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254" name="Line 174"/>
            <p:cNvSpPr>
              <a:spLocks noChangeShapeType="1"/>
            </p:cNvSpPr>
            <p:nvPr/>
          </p:nvSpPr>
          <p:spPr bwMode="auto">
            <a:xfrm>
              <a:off x="1358" y="2073"/>
              <a:ext cx="1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6255" name="Rectangle 175"/>
            <p:cNvSpPr>
              <a:spLocks noChangeArrowheads="1"/>
            </p:cNvSpPr>
            <p:nvPr/>
          </p:nvSpPr>
          <p:spPr bwMode="auto">
            <a:xfrm>
              <a:off x="970" y="2015"/>
              <a:ext cx="375" cy="1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MS Sans Serif"/>
                  <a:cs typeface="Arial" pitchFamily="34" charset="0"/>
                </a:rPr>
                <a:t>30000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256" name="Line 176"/>
            <p:cNvSpPr>
              <a:spLocks noChangeShapeType="1"/>
            </p:cNvSpPr>
            <p:nvPr/>
          </p:nvSpPr>
          <p:spPr bwMode="auto">
            <a:xfrm>
              <a:off x="1358" y="1881"/>
              <a:ext cx="1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6257" name="Rectangle 177"/>
            <p:cNvSpPr>
              <a:spLocks noChangeArrowheads="1"/>
            </p:cNvSpPr>
            <p:nvPr/>
          </p:nvSpPr>
          <p:spPr bwMode="auto">
            <a:xfrm>
              <a:off x="970" y="1824"/>
              <a:ext cx="375" cy="1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MS Sans Serif"/>
                  <a:cs typeface="Arial" pitchFamily="34" charset="0"/>
                </a:rPr>
                <a:t>35000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258" name="Line 178"/>
            <p:cNvSpPr>
              <a:spLocks noChangeShapeType="1"/>
            </p:cNvSpPr>
            <p:nvPr/>
          </p:nvSpPr>
          <p:spPr bwMode="auto">
            <a:xfrm>
              <a:off x="1358" y="1690"/>
              <a:ext cx="1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6259" name="Rectangle 179"/>
            <p:cNvSpPr>
              <a:spLocks noChangeArrowheads="1"/>
            </p:cNvSpPr>
            <p:nvPr/>
          </p:nvSpPr>
          <p:spPr bwMode="auto">
            <a:xfrm>
              <a:off x="970" y="1633"/>
              <a:ext cx="375" cy="1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MS Sans Serif"/>
                  <a:cs typeface="Arial" pitchFamily="34" charset="0"/>
                </a:rPr>
                <a:t>40000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260" name="Line 180"/>
            <p:cNvSpPr>
              <a:spLocks noChangeShapeType="1"/>
            </p:cNvSpPr>
            <p:nvPr/>
          </p:nvSpPr>
          <p:spPr bwMode="auto">
            <a:xfrm>
              <a:off x="1358" y="1499"/>
              <a:ext cx="1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6261" name="Rectangle 181"/>
            <p:cNvSpPr>
              <a:spLocks noChangeArrowheads="1"/>
            </p:cNvSpPr>
            <p:nvPr/>
          </p:nvSpPr>
          <p:spPr bwMode="auto">
            <a:xfrm>
              <a:off x="970" y="1441"/>
              <a:ext cx="375" cy="1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MS Sans Serif"/>
                  <a:cs typeface="Arial" pitchFamily="34" charset="0"/>
                </a:rPr>
                <a:t>45000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262" name="Line 182"/>
            <p:cNvSpPr>
              <a:spLocks noChangeShapeType="1"/>
            </p:cNvSpPr>
            <p:nvPr/>
          </p:nvSpPr>
          <p:spPr bwMode="auto">
            <a:xfrm>
              <a:off x="1358" y="1308"/>
              <a:ext cx="1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6263" name="Rectangle 183"/>
            <p:cNvSpPr>
              <a:spLocks noChangeArrowheads="1"/>
            </p:cNvSpPr>
            <p:nvPr/>
          </p:nvSpPr>
          <p:spPr bwMode="auto">
            <a:xfrm>
              <a:off x="970" y="1250"/>
              <a:ext cx="375" cy="1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MS Sans Serif"/>
                  <a:cs typeface="Arial" pitchFamily="34" charset="0"/>
                </a:rPr>
                <a:t>50000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264" name="Line 184"/>
            <p:cNvSpPr>
              <a:spLocks noChangeShapeType="1"/>
            </p:cNvSpPr>
            <p:nvPr/>
          </p:nvSpPr>
          <p:spPr bwMode="auto">
            <a:xfrm>
              <a:off x="1358" y="1116"/>
              <a:ext cx="1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6265" name="Rectangle 185"/>
            <p:cNvSpPr>
              <a:spLocks noChangeArrowheads="1"/>
            </p:cNvSpPr>
            <p:nvPr/>
          </p:nvSpPr>
          <p:spPr bwMode="auto">
            <a:xfrm>
              <a:off x="970" y="1059"/>
              <a:ext cx="375" cy="1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MS Sans Serif"/>
                  <a:cs typeface="Arial" pitchFamily="34" charset="0"/>
                </a:rPr>
                <a:t>55000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266" name="Line 186"/>
            <p:cNvSpPr>
              <a:spLocks noChangeShapeType="1"/>
            </p:cNvSpPr>
            <p:nvPr/>
          </p:nvSpPr>
          <p:spPr bwMode="auto">
            <a:xfrm>
              <a:off x="1358" y="925"/>
              <a:ext cx="1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6267" name="Rectangle 187"/>
            <p:cNvSpPr>
              <a:spLocks noChangeArrowheads="1"/>
            </p:cNvSpPr>
            <p:nvPr/>
          </p:nvSpPr>
          <p:spPr bwMode="auto">
            <a:xfrm>
              <a:off x="970" y="868"/>
              <a:ext cx="375" cy="1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MS Sans Serif"/>
                  <a:cs typeface="Arial" pitchFamily="34" charset="0"/>
                </a:rPr>
                <a:t>60000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268" name="Rectangle 188"/>
            <p:cNvSpPr>
              <a:spLocks noChangeArrowheads="1"/>
            </p:cNvSpPr>
            <p:nvPr/>
          </p:nvSpPr>
          <p:spPr bwMode="auto">
            <a:xfrm>
              <a:off x="703" y="3450"/>
              <a:ext cx="456" cy="1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smtClean="0">
                  <a:ln>
                    <a:noFill/>
                  </a:ln>
                  <a:solidFill>
                    <a:srgbClr val="00007F"/>
                  </a:solidFill>
                  <a:effectLst/>
                  <a:latin typeface="MS Sans Serif"/>
                  <a:cs typeface="Arial" pitchFamily="34" charset="0"/>
                </a:rPr>
                <a:t>Time--&gt;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269" name="Rectangle 189"/>
            <p:cNvSpPr>
              <a:spLocks noChangeArrowheads="1"/>
            </p:cNvSpPr>
            <p:nvPr/>
          </p:nvSpPr>
          <p:spPr bwMode="auto">
            <a:xfrm>
              <a:off x="703" y="436"/>
              <a:ext cx="640" cy="1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smtClean="0">
                  <a:ln>
                    <a:noFill/>
                  </a:ln>
                  <a:solidFill>
                    <a:srgbClr val="00007F"/>
                  </a:solidFill>
                  <a:effectLst/>
                  <a:latin typeface="MS Sans Serif"/>
                  <a:cs typeface="Arial" pitchFamily="34" charset="0"/>
                </a:rPr>
                <a:t>Abundance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270" name="Rectangle 190"/>
            <p:cNvSpPr>
              <a:spLocks noChangeArrowheads="1"/>
            </p:cNvSpPr>
            <p:nvPr/>
          </p:nvSpPr>
          <p:spPr bwMode="auto">
            <a:xfrm>
              <a:off x="1799" y="781"/>
              <a:ext cx="3023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MS Sans Serif"/>
                  <a:cs typeface="Arial" pitchFamily="34" charset="0"/>
                </a:rPr>
                <a:t>Ion</a:t>
              </a: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MS Sans Serif"/>
                  <a:cs typeface="Arial" pitchFamily="34" charset="0"/>
                </a:rPr>
                <a:t> 253.00 (252.70 </a:t>
              </a:r>
              <a:r>
                <a:rPr kumimoji="0" lang="ru-RU" sz="1400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MS Sans Serif"/>
                  <a:cs typeface="Arial" pitchFamily="34" charset="0"/>
                </a:rPr>
                <a:t>to</a:t>
              </a: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MS Sans Serif"/>
                  <a:cs typeface="Arial" pitchFamily="34" charset="0"/>
                </a:rPr>
                <a:t> 253.70): ***********</a:t>
              </a:r>
              <a:r>
                <a:rPr kumimoji="0" lang="ru-RU" sz="1400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MS Sans Serif"/>
                  <a:cs typeface="Arial" pitchFamily="34" charset="0"/>
                </a:rPr>
                <a:t>_bl_nativ.D\data.ms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271" name="Freeform 191"/>
            <p:cNvSpPr>
              <a:spLocks/>
            </p:cNvSpPr>
            <p:nvPr/>
          </p:nvSpPr>
          <p:spPr bwMode="auto">
            <a:xfrm flipV="1">
              <a:off x="1371" y="897"/>
              <a:ext cx="3853" cy="2306"/>
            </a:xfrm>
            <a:custGeom>
              <a:avLst/>
              <a:gdLst/>
              <a:ahLst/>
              <a:cxnLst>
                <a:cxn ang="0">
                  <a:pos x="193" y="270"/>
                </a:cxn>
                <a:cxn ang="0">
                  <a:pos x="393" y="376"/>
                </a:cxn>
                <a:cxn ang="0">
                  <a:pos x="593" y="414"/>
                </a:cxn>
                <a:cxn ang="0">
                  <a:pos x="793" y="479"/>
                </a:cxn>
                <a:cxn ang="0">
                  <a:pos x="993" y="486"/>
                </a:cxn>
                <a:cxn ang="0">
                  <a:pos x="1194" y="398"/>
                </a:cxn>
                <a:cxn ang="0">
                  <a:pos x="1394" y="531"/>
                </a:cxn>
                <a:cxn ang="0">
                  <a:pos x="1594" y="544"/>
                </a:cxn>
                <a:cxn ang="0">
                  <a:pos x="1794" y="355"/>
                </a:cxn>
                <a:cxn ang="0">
                  <a:pos x="1994" y="76"/>
                </a:cxn>
                <a:cxn ang="0">
                  <a:pos x="2194" y="36"/>
                </a:cxn>
                <a:cxn ang="0">
                  <a:pos x="2394" y="9"/>
                </a:cxn>
                <a:cxn ang="0">
                  <a:pos x="2594" y="57"/>
                </a:cxn>
                <a:cxn ang="0">
                  <a:pos x="2794" y="81"/>
                </a:cxn>
                <a:cxn ang="0">
                  <a:pos x="2994" y="146"/>
                </a:cxn>
                <a:cxn ang="0">
                  <a:pos x="3194" y="267"/>
                </a:cxn>
                <a:cxn ang="0">
                  <a:pos x="3394" y="454"/>
                </a:cxn>
                <a:cxn ang="0">
                  <a:pos x="3595" y="724"/>
                </a:cxn>
                <a:cxn ang="0">
                  <a:pos x="3795" y="777"/>
                </a:cxn>
                <a:cxn ang="0">
                  <a:pos x="3995" y="929"/>
                </a:cxn>
                <a:cxn ang="0">
                  <a:pos x="4195" y="1048"/>
                </a:cxn>
                <a:cxn ang="0">
                  <a:pos x="4395" y="1425"/>
                </a:cxn>
                <a:cxn ang="0">
                  <a:pos x="4595" y="1580"/>
                </a:cxn>
                <a:cxn ang="0">
                  <a:pos x="4795" y="1846"/>
                </a:cxn>
                <a:cxn ang="0">
                  <a:pos x="4995" y="1791"/>
                </a:cxn>
                <a:cxn ang="0">
                  <a:pos x="5195" y="1975"/>
                </a:cxn>
                <a:cxn ang="0">
                  <a:pos x="5395" y="2012"/>
                </a:cxn>
                <a:cxn ang="0">
                  <a:pos x="5595" y="1924"/>
                </a:cxn>
                <a:cxn ang="0">
                  <a:pos x="5796" y="1910"/>
                </a:cxn>
                <a:cxn ang="0">
                  <a:pos x="5996" y="1808"/>
                </a:cxn>
                <a:cxn ang="0">
                  <a:pos x="6196" y="1981"/>
                </a:cxn>
                <a:cxn ang="0">
                  <a:pos x="6396" y="2081"/>
                </a:cxn>
                <a:cxn ang="0">
                  <a:pos x="6596" y="1984"/>
                </a:cxn>
                <a:cxn ang="0">
                  <a:pos x="6796" y="2166"/>
                </a:cxn>
                <a:cxn ang="0">
                  <a:pos x="6996" y="1985"/>
                </a:cxn>
                <a:cxn ang="0">
                  <a:pos x="7196" y="1980"/>
                </a:cxn>
                <a:cxn ang="0">
                  <a:pos x="7396" y="1864"/>
                </a:cxn>
                <a:cxn ang="0">
                  <a:pos x="7596" y="1893"/>
                </a:cxn>
                <a:cxn ang="0">
                  <a:pos x="7796" y="2018"/>
                </a:cxn>
                <a:cxn ang="0">
                  <a:pos x="7996" y="1942"/>
                </a:cxn>
                <a:cxn ang="0">
                  <a:pos x="8197" y="2000"/>
                </a:cxn>
                <a:cxn ang="0">
                  <a:pos x="8397" y="2070"/>
                </a:cxn>
                <a:cxn ang="0">
                  <a:pos x="8597" y="2383"/>
                </a:cxn>
                <a:cxn ang="0">
                  <a:pos x="8797" y="2204"/>
                </a:cxn>
                <a:cxn ang="0">
                  <a:pos x="8997" y="2303"/>
                </a:cxn>
                <a:cxn ang="0">
                  <a:pos x="9197" y="2007"/>
                </a:cxn>
                <a:cxn ang="0">
                  <a:pos x="9397" y="1997"/>
                </a:cxn>
                <a:cxn ang="0">
                  <a:pos x="9597" y="2113"/>
                </a:cxn>
                <a:cxn ang="0">
                  <a:pos x="9797" y="2033"/>
                </a:cxn>
                <a:cxn ang="0">
                  <a:pos x="9997" y="2134"/>
                </a:cxn>
                <a:cxn ang="0">
                  <a:pos x="10197" y="2120"/>
                </a:cxn>
                <a:cxn ang="0">
                  <a:pos x="10397" y="2170"/>
                </a:cxn>
                <a:cxn ang="0">
                  <a:pos x="10598" y="2101"/>
                </a:cxn>
                <a:cxn ang="0">
                  <a:pos x="10798" y="2070"/>
                </a:cxn>
                <a:cxn ang="0">
                  <a:pos x="10998" y="2083"/>
                </a:cxn>
                <a:cxn ang="0">
                  <a:pos x="11198" y="1962"/>
                </a:cxn>
                <a:cxn ang="0">
                  <a:pos x="11398" y="2203"/>
                </a:cxn>
                <a:cxn ang="0">
                  <a:pos x="11598" y="2098"/>
                </a:cxn>
                <a:cxn ang="0">
                  <a:pos x="11798" y="2022"/>
                </a:cxn>
                <a:cxn ang="0">
                  <a:pos x="11998" y="2084"/>
                </a:cxn>
                <a:cxn ang="0">
                  <a:pos x="12198" y="2124"/>
                </a:cxn>
                <a:cxn ang="0">
                  <a:pos x="12398" y="2119"/>
                </a:cxn>
                <a:cxn ang="0">
                  <a:pos x="12598" y="2156"/>
                </a:cxn>
              </a:cxnLst>
              <a:rect l="0" t="0" r="r" b="b"/>
              <a:pathLst>
                <a:path w="12753" h="7535">
                  <a:moveTo>
                    <a:pt x="0" y="285"/>
                  </a:moveTo>
                  <a:lnTo>
                    <a:pt x="6" y="265"/>
                  </a:lnTo>
                  <a:lnTo>
                    <a:pt x="12" y="310"/>
                  </a:lnTo>
                  <a:lnTo>
                    <a:pt x="19" y="282"/>
                  </a:lnTo>
                  <a:lnTo>
                    <a:pt x="25" y="298"/>
                  </a:lnTo>
                  <a:lnTo>
                    <a:pt x="32" y="326"/>
                  </a:lnTo>
                  <a:lnTo>
                    <a:pt x="38" y="248"/>
                  </a:lnTo>
                  <a:lnTo>
                    <a:pt x="45" y="296"/>
                  </a:lnTo>
                  <a:lnTo>
                    <a:pt x="51" y="277"/>
                  </a:lnTo>
                  <a:lnTo>
                    <a:pt x="58" y="335"/>
                  </a:lnTo>
                  <a:lnTo>
                    <a:pt x="64" y="301"/>
                  </a:lnTo>
                  <a:lnTo>
                    <a:pt x="71" y="286"/>
                  </a:lnTo>
                  <a:lnTo>
                    <a:pt x="77" y="258"/>
                  </a:lnTo>
                  <a:lnTo>
                    <a:pt x="83" y="309"/>
                  </a:lnTo>
                  <a:lnTo>
                    <a:pt x="90" y="228"/>
                  </a:lnTo>
                  <a:lnTo>
                    <a:pt x="96" y="268"/>
                  </a:lnTo>
                  <a:lnTo>
                    <a:pt x="103" y="286"/>
                  </a:lnTo>
                  <a:lnTo>
                    <a:pt x="109" y="260"/>
                  </a:lnTo>
                  <a:lnTo>
                    <a:pt x="116" y="246"/>
                  </a:lnTo>
                  <a:lnTo>
                    <a:pt x="122" y="306"/>
                  </a:lnTo>
                  <a:lnTo>
                    <a:pt x="129" y="340"/>
                  </a:lnTo>
                  <a:lnTo>
                    <a:pt x="135" y="329"/>
                  </a:lnTo>
                  <a:lnTo>
                    <a:pt x="142" y="249"/>
                  </a:lnTo>
                  <a:lnTo>
                    <a:pt x="148" y="280"/>
                  </a:lnTo>
                  <a:lnTo>
                    <a:pt x="154" y="284"/>
                  </a:lnTo>
                  <a:lnTo>
                    <a:pt x="161" y="284"/>
                  </a:lnTo>
                  <a:lnTo>
                    <a:pt x="167" y="256"/>
                  </a:lnTo>
                  <a:lnTo>
                    <a:pt x="174" y="227"/>
                  </a:lnTo>
                  <a:lnTo>
                    <a:pt x="180" y="219"/>
                  </a:lnTo>
                  <a:lnTo>
                    <a:pt x="187" y="258"/>
                  </a:lnTo>
                  <a:lnTo>
                    <a:pt x="193" y="270"/>
                  </a:lnTo>
                  <a:lnTo>
                    <a:pt x="200" y="277"/>
                  </a:lnTo>
                  <a:lnTo>
                    <a:pt x="206" y="332"/>
                  </a:lnTo>
                  <a:lnTo>
                    <a:pt x="213" y="318"/>
                  </a:lnTo>
                  <a:lnTo>
                    <a:pt x="219" y="304"/>
                  </a:lnTo>
                  <a:lnTo>
                    <a:pt x="225" y="318"/>
                  </a:lnTo>
                  <a:lnTo>
                    <a:pt x="232" y="326"/>
                  </a:lnTo>
                  <a:lnTo>
                    <a:pt x="238" y="266"/>
                  </a:lnTo>
                  <a:lnTo>
                    <a:pt x="245" y="311"/>
                  </a:lnTo>
                  <a:lnTo>
                    <a:pt x="251" y="319"/>
                  </a:lnTo>
                  <a:lnTo>
                    <a:pt x="258" y="258"/>
                  </a:lnTo>
                  <a:lnTo>
                    <a:pt x="264" y="257"/>
                  </a:lnTo>
                  <a:lnTo>
                    <a:pt x="271" y="227"/>
                  </a:lnTo>
                  <a:lnTo>
                    <a:pt x="277" y="306"/>
                  </a:lnTo>
                  <a:lnTo>
                    <a:pt x="283" y="288"/>
                  </a:lnTo>
                  <a:lnTo>
                    <a:pt x="290" y="330"/>
                  </a:lnTo>
                  <a:lnTo>
                    <a:pt x="296" y="367"/>
                  </a:lnTo>
                  <a:lnTo>
                    <a:pt x="303" y="356"/>
                  </a:lnTo>
                  <a:lnTo>
                    <a:pt x="309" y="330"/>
                  </a:lnTo>
                  <a:lnTo>
                    <a:pt x="316" y="311"/>
                  </a:lnTo>
                  <a:lnTo>
                    <a:pt x="322" y="300"/>
                  </a:lnTo>
                  <a:lnTo>
                    <a:pt x="329" y="281"/>
                  </a:lnTo>
                  <a:lnTo>
                    <a:pt x="335" y="277"/>
                  </a:lnTo>
                  <a:lnTo>
                    <a:pt x="342" y="360"/>
                  </a:lnTo>
                  <a:lnTo>
                    <a:pt x="348" y="344"/>
                  </a:lnTo>
                  <a:lnTo>
                    <a:pt x="354" y="309"/>
                  </a:lnTo>
                  <a:lnTo>
                    <a:pt x="361" y="328"/>
                  </a:lnTo>
                  <a:lnTo>
                    <a:pt x="367" y="358"/>
                  </a:lnTo>
                  <a:lnTo>
                    <a:pt x="374" y="362"/>
                  </a:lnTo>
                  <a:lnTo>
                    <a:pt x="380" y="418"/>
                  </a:lnTo>
                  <a:lnTo>
                    <a:pt x="387" y="400"/>
                  </a:lnTo>
                  <a:lnTo>
                    <a:pt x="393" y="376"/>
                  </a:lnTo>
                  <a:lnTo>
                    <a:pt x="400" y="349"/>
                  </a:lnTo>
                  <a:lnTo>
                    <a:pt x="406" y="355"/>
                  </a:lnTo>
                  <a:lnTo>
                    <a:pt x="413" y="325"/>
                  </a:lnTo>
                  <a:lnTo>
                    <a:pt x="419" y="341"/>
                  </a:lnTo>
                  <a:lnTo>
                    <a:pt x="425" y="397"/>
                  </a:lnTo>
                  <a:lnTo>
                    <a:pt x="432" y="381"/>
                  </a:lnTo>
                  <a:lnTo>
                    <a:pt x="438" y="335"/>
                  </a:lnTo>
                  <a:lnTo>
                    <a:pt x="445" y="469"/>
                  </a:lnTo>
                  <a:lnTo>
                    <a:pt x="451" y="365"/>
                  </a:lnTo>
                  <a:lnTo>
                    <a:pt x="458" y="421"/>
                  </a:lnTo>
                  <a:lnTo>
                    <a:pt x="464" y="326"/>
                  </a:lnTo>
                  <a:lnTo>
                    <a:pt x="471" y="406"/>
                  </a:lnTo>
                  <a:lnTo>
                    <a:pt x="477" y="391"/>
                  </a:lnTo>
                  <a:lnTo>
                    <a:pt x="484" y="418"/>
                  </a:lnTo>
                  <a:lnTo>
                    <a:pt x="490" y="398"/>
                  </a:lnTo>
                  <a:lnTo>
                    <a:pt x="496" y="357"/>
                  </a:lnTo>
                  <a:lnTo>
                    <a:pt x="503" y="395"/>
                  </a:lnTo>
                  <a:lnTo>
                    <a:pt x="509" y="424"/>
                  </a:lnTo>
                  <a:lnTo>
                    <a:pt x="516" y="415"/>
                  </a:lnTo>
                  <a:lnTo>
                    <a:pt x="522" y="466"/>
                  </a:lnTo>
                  <a:lnTo>
                    <a:pt x="529" y="389"/>
                  </a:lnTo>
                  <a:lnTo>
                    <a:pt x="535" y="423"/>
                  </a:lnTo>
                  <a:lnTo>
                    <a:pt x="542" y="403"/>
                  </a:lnTo>
                  <a:lnTo>
                    <a:pt x="548" y="337"/>
                  </a:lnTo>
                  <a:lnTo>
                    <a:pt x="555" y="405"/>
                  </a:lnTo>
                  <a:lnTo>
                    <a:pt x="561" y="340"/>
                  </a:lnTo>
                  <a:lnTo>
                    <a:pt x="567" y="391"/>
                  </a:lnTo>
                  <a:lnTo>
                    <a:pt x="574" y="370"/>
                  </a:lnTo>
                  <a:lnTo>
                    <a:pt x="580" y="440"/>
                  </a:lnTo>
                  <a:lnTo>
                    <a:pt x="587" y="365"/>
                  </a:lnTo>
                  <a:lnTo>
                    <a:pt x="593" y="414"/>
                  </a:lnTo>
                  <a:lnTo>
                    <a:pt x="600" y="442"/>
                  </a:lnTo>
                  <a:lnTo>
                    <a:pt x="606" y="450"/>
                  </a:lnTo>
                  <a:lnTo>
                    <a:pt x="613" y="349"/>
                  </a:lnTo>
                  <a:lnTo>
                    <a:pt x="619" y="383"/>
                  </a:lnTo>
                  <a:lnTo>
                    <a:pt x="626" y="343"/>
                  </a:lnTo>
                  <a:lnTo>
                    <a:pt x="632" y="378"/>
                  </a:lnTo>
                  <a:lnTo>
                    <a:pt x="638" y="414"/>
                  </a:lnTo>
                  <a:lnTo>
                    <a:pt x="645" y="434"/>
                  </a:lnTo>
                  <a:lnTo>
                    <a:pt x="651" y="446"/>
                  </a:lnTo>
                  <a:lnTo>
                    <a:pt x="658" y="438"/>
                  </a:lnTo>
                  <a:lnTo>
                    <a:pt x="664" y="438"/>
                  </a:lnTo>
                  <a:lnTo>
                    <a:pt x="671" y="387"/>
                  </a:lnTo>
                  <a:lnTo>
                    <a:pt x="677" y="455"/>
                  </a:lnTo>
                  <a:lnTo>
                    <a:pt x="684" y="423"/>
                  </a:lnTo>
                  <a:lnTo>
                    <a:pt x="690" y="395"/>
                  </a:lnTo>
                  <a:lnTo>
                    <a:pt x="697" y="400"/>
                  </a:lnTo>
                  <a:lnTo>
                    <a:pt x="703" y="388"/>
                  </a:lnTo>
                  <a:lnTo>
                    <a:pt x="709" y="415"/>
                  </a:lnTo>
                  <a:lnTo>
                    <a:pt x="716" y="462"/>
                  </a:lnTo>
                  <a:lnTo>
                    <a:pt x="722" y="488"/>
                  </a:lnTo>
                  <a:lnTo>
                    <a:pt x="729" y="508"/>
                  </a:lnTo>
                  <a:lnTo>
                    <a:pt x="735" y="437"/>
                  </a:lnTo>
                  <a:lnTo>
                    <a:pt x="742" y="416"/>
                  </a:lnTo>
                  <a:lnTo>
                    <a:pt x="748" y="424"/>
                  </a:lnTo>
                  <a:lnTo>
                    <a:pt x="755" y="399"/>
                  </a:lnTo>
                  <a:lnTo>
                    <a:pt x="761" y="386"/>
                  </a:lnTo>
                  <a:lnTo>
                    <a:pt x="768" y="346"/>
                  </a:lnTo>
                  <a:lnTo>
                    <a:pt x="774" y="494"/>
                  </a:lnTo>
                  <a:lnTo>
                    <a:pt x="780" y="434"/>
                  </a:lnTo>
                  <a:lnTo>
                    <a:pt x="787" y="451"/>
                  </a:lnTo>
                  <a:lnTo>
                    <a:pt x="793" y="479"/>
                  </a:lnTo>
                  <a:lnTo>
                    <a:pt x="800" y="471"/>
                  </a:lnTo>
                  <a:lnTo>
                    <a:pt x="806" y="497"/>
                  </a:lnTo>
                  <a:lnTo>
                    <a:pt x="813" y="485"/>
                  </a:lnTo>
                  <a:lnTo>
                    <a:pt x="819" y="415"/>
                  </a:lnTo>
                  <a:lnTo>
                    <a:pt x="826" y="376"/>
                  </a:lnTo>
                  <a:lnTo>
                    <a:pt x="832" y="386"/>
                  </a:lnTo>
                  <a:lnTo>
                    <a:pt x="839" y="400"/>
                  </a:lnTo>
                  <a:lnTo>
                    <a:pt x="845" y="437"/>
                  </a:lnTo>
                  <a:lnTo>
                    <a:pt x="851" y="478"/>
                  </a:lnTo>
                  <a:lnTo>
                    <a:pt x="858" y="460"/>
                  </a:lnTo>
                  <a:lnTo>
                    <a:pt x="864" y="491"/>
                  </a:lnTo>
                  <a:lnTo>
                    <a:pt x="871" y="481"/>
                  </a:lnTo>
                  <a:lnTo>
                    <a:pt x="877" y="403"/>
                  </a:lnTo>
                  <a:lnTo>
                    <a:pt x="884" y="423"/>
                  </a:lnTo>
                  <a:lnTo>
                    <a:pt x="890" y="389"/>
                  </a:lnTo>
                  <a:lnTo>
                    <a:pt x="897" y="469"/>
                  </a:lnTo>
                  <a:lnTo>
                    <a:pt x="903" y="391"/>
                  </a:lnTo>
                  <a:lnTo>
                    <a:pt x="910" y="540"/>
                  </a:lnTo>
                  <a:lnTo>
                    <a:pt x="916" y="481"/>
                  </a:lnTo>
                  <a:lnTo>
                    <a:pt x="922" y="596"/>
                  </a:lnTo>
                  <a:lnTo>
                    <a:pt x="929" y="450"/>
                  </a:lnTo>
                  <a:lnTo>
                    <a:pt x="935" y="450"/>
                  </a:lnTo>
                  <a:lnTo>
                    <a:pt x="942" y="487"/>
                  </a:lnTo>
                  <a:lnTo>
                    <a:pt x="948" y="469"/>
                  </a:lnTo>
                  <a:lnTo>
                    <a:pt x="955" y="459"/>
                  </a:lnTo>
                  <a:lnTo>
                    <a:pt x="961" y="433"/>
                  </a:lnTo>
                  <a:lnTo>
                    <a:pt x="968" y="451"/>
                  </a:lnTo>
                  <a:lnTo>
                    <a:pt x="974" y="496"/>
                  </a:lnTo>
                  <a:lnTo>
                    <a:pt x="981" y="572"/>
                  </a:lnTo>
                  <a:lnTo>
                    <a:pt x="987" y="443"/>
                  </a:lnTo>
                  <a:lnTo>
                    <a:pt x="993" y="486"/>
                  </a:lnTo>
                  <a:lnTo>
                    <a:pt x="1000" y="510"/>
                  </a:lnTo>
                  <a:lnTo>
                    <a:pt x="1006" y="456"/>
                  </a:lnTo>
                  <a:lnTo>
                    <a:pt x="1013" y="462"/>
                  </a:lnTo>
                  <a:lnTo>
                    <a:pt x="1019" y="387"/>
                  </a:lnTo>
                  <a:lnTo>
                    <a:pt x="1026" y="492"/>
                  </a:lnTo>
                  <a:lnTo>
                    <a:pt x="1032" y="454"/>
                  </a:lnTo>
                  <a:lnTo>
                    <a:pt x="1039" y="529"/>
                  </a:lnTo>
                  <a:lnTo>
                    <a:pt x="1045" y="602"/>
                  </a:lnTo>
                  <a:lnTo>
                    <a:pt x="1052" y="502"/>
                  </a:lnTo>
                  <a:lnTo>
                    <a:pt x="1058" y="492"/>
                  </a:lnTo>
                  <a:lnTo>
                    <a:pt x="1064" y="492"/>
                  </a:lnTo>
                  <a:lnTo>
                    <a:pt x="1071" y="376"/>
                  </a:lnTo>
                  <a:lnTo>
                    <a:pt x="1077" y="474"/>
                  </a:lnTo>
                  <a:lnTo>
                    <a:pt x="1084" y="417"/>
                  </a:lnTo>
                  <a:lnTo>
                    <a:pt x="1090" y="469"/>
                  </a:lnTo>
                  <a:lnTo>
                    <a:pt x="1097" y="586"/>
                  </a:lnTo>
                  <a:lnTo>
                    <a:pt x="1103" y="465"/>
                  </a:lnTo>
                  <a:lnTo>
                    <a:pt x="1110" y="517"/>
                  </a:lnTo>
                  <a:lnTo>
                    <a:pt x="1116" y="515"/>
                  </a:lnTo>
                  <a:lnTo>
                    <a:pt x="1123" y="412"/>
                  </a:lnTo>
                  <a:lnTo>
                    <a:pt x="1129" y="436"/>
                  </a:lnTo>
                  <a:lnTo>
                    <a:pt x="1135" y="434"/>
                  </a:lnTo>
                  <a:lnTo>
                    <a:pt x="1142" y="434"/>
                  </a:lnTo>
                  <a:lnTo>
                    <a:pt x="1148" y="498"/>
                  </a:lnTo>
                  <a:lnTo>
                    <a:pt x="1155" y="586"/>
                  </a:lnTo>
                  <a:lnTo>
                    <a:pt x="1161" y="554"/>
                  </a:lnTo>
                  <a:lnTo>
                    <a:pt x="1168" y="513"/>
                  </a:lnTo>
                  <a:lnTo>
                    <a:pt x="1174" y="537"/>
                  </a:lnTo>
                  <a:lnTo>
                    <a:pt x="1181" y="426"/>
                  </a:lnTo>
                  <a:lnTo>
                    <a:pt x="1187" y="461"/>
                  </a:lnTo>
                  <a:lnTo>
                    <a:pt x="1194" y="398"/>
                  </a:lnTo>
                  <a:lnTo>
                    <a:pt x="1200" y="446"/>
                  </a:lnTo>
                  <a:lnTo>
                    <a:pt x="1206" y="543"/>
                  </a:lnTo>
                  <a:lnTo>
                    <a:pt x="1213" y="548"/>
                  </a:lnTo>
                  <a:lnTo>
                    <a:pt x="1219" y="568"/>
                  </a:lnTo>
                  <a:lnTo>
                    <a:pt x="1226" y="484"/>
                  </a:lnTo>
                  <a:lnTo>
                    <a:pt x="1232" y="431"/>
                  </a:lnTo>
                  <a:lnTo>
                    <a:pt x="1239" y="429"/>
                  </a:lnTo>
                  <a:lnTo>
                    <a:pt x="1245" y="366"/>
                  </a:lnTo>
                  <a:lnTo>
                    <a:pt x="1252" y="418"/>
                  </a:lnTo>
                  <a:lnTo>
                    <a:pt x="1258" y="435"/>
                  </a:lnTo>
                  <a:lnTo>
                    <a:pt x="1265" y="488"/>
                  </a:lnTo>
                  <a:lnTo>
                    <a:pt x="1271" y="526"/>
                  </a:lnTo>
                  <a:lnTo>
                    <a:pt x="1277" y="536"/>
                  </a:lnTo>
                  <a:lnTo>
                    <a:pt x="1284" y="514"/>
                  </a:lnTo>
                  <a:lnTo>
                    <a:pt x="1290" y="442"/>
                  </a:lnTo>
                  <a:lnTo>
                    <a:pt x="1297" y="442"/>
                  </a:lnTo>
                  <a:lnTo>
                    <a:pt x="1303" y="430"/>
                  </a:lnTo>
                  <a:lnTo>
                    <a:pt x="1310" y="449"/>
                  </a:lnTo>
                  <a:lnTo>
                    <a:pt x="1316" y="470"/>
                  </a:lnTo>
                  <a:lnTo>
                    <a:pt x="1323" y="559"/>
                  </a:lnTo>
                  <a:lnTo>
                    <a:pt x="1329" y="533"/>
                  </a:lnTo>
                  <a:lnTo>
                    <a:pt x="1336" y="535"/>
                  </a:lnTo>
                  <a:lnTo>
                    <a:pt x="1342" y="475"/>
                  </a:lnTo>
                  <a:lnTo>
                    <a:pt x="1348" y="530"/>
                  </a:lnTo>
                  <a:lnTo>
                    <a:pt x="1355" y="468"/>
                  </a:lnTo>
                  <a:lnTo>
                    <a:pt x="1361" y="352"/>
                  </a:lnTo>
                  <a:lnTo>
                    <a:pt x="1368" y="463"/>
                  </a:lnTo>
                  <a:lnTo>
                    <a:pt x="1374" y="479"/>
                  </a:lnTo>
                  <a:lnTo>
                    <a:pt x="1381" y="506"/>
                  </a:lnTo>
                  <a:lnTo>
                    <a:pt x="1387" y="475"/>
                  </a:lnTo>
                  <a:lnTo>
                    <a:pt x="1394" y="531"/>
                  </a:lnTo>
                  <a:lnTo>
                    <a:pt x="1400" y="512"/>
                  </a:lnTo>
                  <a:lnTo>
                    <a:pt x="1407" y="511"/>
                  </a:lnTo>
                  <a:lnTo>
                    <a:pt x="1413" y="538"/>
                  </a:lnTo>
                  <a:lnTo>
                    <a:pt x="1419" y="490"/>
                  </a:lnTo>
                  <a:lnTo>
                    <a:pt x="1426" y="548"/>
                  </a:lnTo>
                  <a:lnTo>
                    <a:pt x="1432" y="527"/>
                  </a:lnTo>
                  <a:lnTo>
                    <a:pt x="1439" y="503"/>
                  </a:lnTo>
                  <a:lnTo>
                    <a:pt x="1445" y="495"/>
                  </a:lnTo>
                  <a:lnTo>
                    <a:pt x="1452" y="540"/>
                  </a:lnTo>
                  <a:lnTo>
                    <a:pt x="1458" y="413"/>
                  </a:lnTo>
                  <a:lnTo>
                    <a:pt x="1465" y="472"/>
                  </a:lnTo>
                  <a:lnTo>
                    <a:pt x="1471" y="397"/>
                  </a:lnTo>
                  <a:lnTo>
                    <a:pt x="1478" y="430"/>
                  </a:lnTo>
                  <a:lnTo>
                    <a:pt x="1484" y="504"/>
                  </a:lnTo>
                  <a:lnTo>
                    <a:pt x="1490" y="626"/>
                  </a:lnTo>
                  <a:lnTo>
                    <a:pt x="1497" y="520"/>
                  </a:lnTo>
                  <a:lnTo>
                    <a:pt x="1503" y="501"/>
                  </a:lnTo>
                  <a:lnTo>
                    <a:pt x="1510" y="462"/>
                  </a:lnTo>
                  <a:lnTo>
                    <a:pt x="1516" y="442"/>
                  </a:lnTo>
                  <a:lnTo>
                    <a:pt x="1523" y="480"/>
                  </a:lnTo>
                  <a:lnTo>
                    <a:pt x="1529" y="407"/>
                  </a:lnTo>
                  <a:lnTo>
                    <a:pt x="1536" y="452"/>
                  </a:lnTo>
                  <a:lnTo>
                    <a:pt x="1542" y="572"/>
                  </a:lnTo>
                  <a:lnTo>
                    <a:pt x="1549" y="516"/>
                  </a:lnTo>
                  <a:lnTo>
                    <a:pt x="1555" y="478"/>
                  </a:lnTo>
                  <a:lnTo>
                    <a:pt x="1561" y="578"/>
                  </a:lnTo>
                  <a:lnTo>
                    <a:pt x="1568" y="420"/>
                  </a:lnTo>
                  <a:lnTo>
                    <a:pt x="1574" y="440"/>
                  </a:lnTo>
                  <a:lnTo>
                    <a:pt x="1581" y="459"/>
                  </a:lnTo>
                  <a:lnTo>
                    <a:pt x="1587" y="496"/>
                  </a:lnTo>
                  <a:lnTo>
                    <a:pt x="1594" y="544"/>
                  </a:lnTo>
                  <a:lnTo>
                    <a:pt x="1600" y="514"/>
                  </a:lnTo>
                  <a:lnTo>
                    <a:pt x="1607" y="507"/>
                  </a:lnTo>
                  <a:lnTo>
                    <a:pt x="1613" y="443"/>
                  </a:lnTo>
                  <a:lnTo>
                    <a:pt x="1620" y="430"/>
                  </a:lnTo>
                  <a:lnTo>
                    <a:pt x="1626" y="445"/>
                  </a:lnTo>
                  <a:lnTo>
                    <a:pt x="1632" y="465"/>
                  </a:lnTo>
                  <a:lnTo>
                    <a:pt x="1639" y="504"/>
                  </a:lnTo>
                  <a:lnTo>
                    <a:pt x="1645" y="534"/>
                  </a:lnTo>
                  <a:lnTo>
                    <a:pt x="1652" y="471"/>
                  </a:lnTo>
                  <a:lnTo>
                    <a:pt x="1658" y="486"/>
                  </a:lnTo>
                  <a:lnTo>
                    <a:pt x="1665" y="472"/>
                  </a:lnTo>
                  <a:lnTo>
                    <a:pt x="1671" y="479"/>
                  </a:lnTo>
                  <a:lnTo>
                    <a:pt x="1678" y="407"/>
                  </a:lnTo>
                  <a:lnTo>
                    <a:pt x="1684" y="442"/>
                  </a:lnTo>
                  <a:lnTo>
                    <a:pt x="1691" y="479"/>
                  </a:lnTo>
                  <a:lnTo>
                    <a:pt x="1697" y="454"/>
                  </a:lnTo>
                  <a:lnTo>
                    <a:pt x="1703" y="462"/>
                  </a:lnTo>
                  <a:lnTo>
                    <a:pt x="1710" y="458"/>
                  </a:lnTo>
                  <a:lnTo>
                    <a:pt x="1716" y="423"/>
                  </a:lnTo>
                  <a:lnTo>
                    <a:pt x="1723" y="498"/>
                  </a:lnTo>
                  <a:lnTo>
                    <a:pt x="1729" y="429"/>
                  </a:lnTo>
                  <a:lnTo>
                    <a:pt x="1736" y="326"/>
                  </a:lnTo>
                  <a:lnTo>
                    <a:pt x="1742" y="391"/>
                  </a:lnTo>
                  <a:lnTo>
                    <a:pt x="1749" y="385"/>
                  </a:lnTo>
                  <a:lnTo>
                    <a:pt x="1755" y="507"/>
                  </a:lnTo>
                  <a:lnTo>
                    <a:pt x="1762" y="383"/>
                  </a:lnTo>
                  <a:lnTo>
                    <a:pt x="1768" y="399"/>
                  </a:lnTo>
                  <a:lnTo>
                    <a:pt x="1774" y="376"/>
                  </a:lnTo>
                  <a:lnTo>
                    <a:pt x="1781" y="333"/>
                  </a:lnTo>
                  <a:lnTo>
                    <a:pt x="1787" y="379"/>
                  </a:lnTo>
                  <a:lnTo>
                    <a:pt x="1794" y="355"/>
                  </a:lnTo>
                  <a:lnTo>
                    <a:pt x="1800" y="342"/>
                  </a:lnTo>
                  <a:lnTo>
                    <a:pt x="1807" y="391"/>
                  </a:lnTo>
                  <a:lnTo>
                    <a:pt x="1813" y="398"/>
                  </a:lnTo>
                  <a:lnTo>
                    <a:pt x="1820" y="411"/>
                  </a:lnTo>
                  <a:lnTo>
                    <a:pt x="1826" y="379"/>
                  </a:lnTo>
                  <a:lnTo>
                    <a:pt x="1833" y="337"/>
                  </a:lnTo>
                  <a:lnTo>
                    <a:pt x="1839" y="387"/>
                  </a:lnTo>
                  <a:lnTo>
                    <a:pt x="1845" y="291"/>
                  </a:lnTo>
                  <a:lnTo>
                    <a:pt x="1852" y="304"/>
                  </a:lnTo>
                  <a:lnTo>
                    <a:pt x="1858" y="309"/>
                  </a:lnTo>
                  <a:lnTo>
                    <a:pt x="1865" y="317"/>
                  </a:lnTo>
                  <a:lnTo>
                    <a:pt x="1871" y="354"/>
                  </a:lnTo>
                  <a:lnTo>
                    <a:pt x="1878" y="319"/>
                  </a:lnTo>
                  <a:lnTo>
                    <a:pt x="1884" y="274"/>
                  </a:lnTo>
                  <a:lnTo>
                    <a:pt x="1891" y="286"/>
                  </a:lnTo>
                  <a:lnTo>
                    <a:pt x="1897" y="227"/>
                  </a:lnTo>
                  <a:lnTo>
                    <a:pt x="1904" y="233"/>
                  </a:lnTo>
                  <a:lnTo>
                    <a:pt x="1910" y="248"/>
                  </a:lnTo>
                  <a:lnTo>
                    <a:pt x="1916" y="206"/>
                  </a:lnTo>
                  <a:lnTo>
                    <a:pt x="1923" y="214"/>
                  </a:lnTo>
                  <a:lnTo>
                    <a:pt x="1929" y="176"/>
                  </a:lnTo>
                  <a:lnTo>
                    <a:pt x="1936" y="167"/>
                  </a:lnTo>
                  <a:lnTo>
                    <a:pt x="1942" y="150"/>
                  </a:lnTo>
                  <a:lnTo>
                    <a:pt x="1949" y="141"/>
                  </a:lnTo>
                  <a:lnTo>
                    <a:pt x="1955" y="170"/>
                  </a:lnTo>
                  <a:lnTo>
                    <a:pt x="1962" y="139"/>
                  </a:lnTo>
                  <a:lnTo>
                    <a:pt x="1968" y="125"/>
                  </a:lnTo>
                  <a:lnTo>
                    <a:pt x="1975" y="132"/>
                  </a:lnTo>
                  <a:lnTo>
                    <a:pt x="1981" y="84"/>
                  </a:lnTo>
                  <a:lnTo>
                    <a:pt x="1987" y="100"/>
                  </a:lnTo>
                  <a:lnTo>
                    <a:pt x="1994" y="76"/>
                  </a:lnTo>
                  <a:lnTo>
                    <a:pt x="2000" y="81"/>
                  </a:lnTo>
                  <a:lnTo>
                    <a:pt x="2007" y="75"/>
                  </a:lnTo>
                  <a:lnTo>
                    <a:pt x="2013" y="82"/>
                  </a:lnTo>
                  <a:lnTo>
                    <a:pt x="2020" y="60"/>
                  </a:lnTo>
                  <a:lnTo>
                    <a:pt x="2026" y="73"/>
                  </a:lnTo>
                  <a:lnTo>
                    <a:pt x="2033" y="62"/>
                  </a:lnTo>
                  <a:lnTo>
                    <a:pt x="2039" y="69"/>
                  </a:lnTo>
                  <a:lnTo>
                    <a:pt x="2046" y="58"/>
                  </a:lnTo>
                  <a:lnTo>
                    <a:pt x="2052" y="45"/>
                  </a:lnTo>
                  <a:lnTo>
                    <a:pt x="2058" y="18"/>
                  </a:lnTo>
                  <a:lnTo>
                    <a:pt x="2065" y="7"/>
                  </a:lnTo>
                  <a:lnTo>
                    <a:pt x="2071" y="49"/>
                  </a:lnTo>
                  <a:lnTo>
                    <a:pt x="2078" y="24"/>
                  </a:lnTo>
                  <a:lnTo>
                    <a:pt x="2084" y="27"/>
                  </a:lnTo>
                  <a:lnTo>
                    <a:pt x="2091" y="38"/>
                  </a:lnTo>
                  <a:lnTo>
                    <a:pt x="2097" y="21"/>
                  </a:lnTo>
                  <a:lnTo>
                    <a:pt x="2104" y="43"/>
                  </a:lnTo>
                  <a:lnTo>
                    <a:pt x="2110" y="30"/>
                  </a:lnTo>
                  <a:lnTo>
                    <a:pt x="2117" y="47"/>
                  </a:lnTo>
                  <a:lnTo>
                    <a:pt x="2123" y="47"/>
                  </a:lnTo>
                  <a:lnTo>
                    <a:pt x="2129" y="10"/>
                  </a:lnTo>
                  <a:lnTo>
                    <a:pt x="2136" y="28"/>
                  </a:lnTo>
                  <a:lnTo>
                    <a:pt x="2142" y="25"/>
                  </a:lnTo>
                  <a:lnTo>
                    <a:pt x="2149" y="28"/>
                  </a:lnTo>
                  <a:lnTo>
                    <a:pt x="2155" y="34"/>
                  </a:lnTo>
                  <a:lnTo>
                    <a:pt x="2162" y="24"/>
                  </a:lnTo>
                  <a:lnTo>
                    <a:pt x="2168" y="23"/>
                  </a:lnTo>
                  <a:lnTo>
                    <a:pt x="2175" y="42"/>
                  </a:lnTo>
                  <a:lnTo>
                    <a:pt x="2181" y="36"/>
                  </a:lnTo>
                  <a:lnTo>
                    <a:pt x="2188" y="20"/>
                  </a:lnTo>
                  <a:lnTo>
                    <a:pt x="2194" y="36"/>
                  </a:lnTo>
                  <a:lnTo>
                    <a:pt x="2200" y="17"/>
                  </a:lnTo>
                  <a:lnTo>
                    <a:pt x="2207" y="14"/>
                  </a:lnTo>
                  <a:lnTo>
                    <a:pt x="2213" y="32"/>
                  </a:lnTo>
                  <a:lnTo>
                    <a:pt x="2220" y="38"/>
                  </a:lnTo>
                  <a:lnTo>
                    <a:pt x="2226" y="20"/>
                  </a:lnTo>
                  <a:lnTo>
                    <a:pt x="2233" y="19"/>
                  </a:lnTo>
                  <a:lnTo>
                    <a:pt x="2239" y="25"/>
                  </a:lnTo>
                  <a:lnTo>
                    <a:pt x="2246" y="41"/>
                  </a:lnTo>
                  <a:lnTo>
                    <a:pt x="2252" y="0"/>
                  </a:lnTo>
                  <a:lnTo>
                    <a:pt x="2259" y="29"/>
                  </a:lnTo>
                  <a:lnTo>
                    <a:pt x="2265" y="19"/>
                  </a:lnTo>
                  <a:lnTo>
                    <a:pt x="2271" y="32"/>
                  </a:lnTo>
                  <a:lnTo>
                    <a:pt x="2278" y="74"/>
                  </a:lnTo>
                  <a:lnTo>
                    <a:pt x="2284" y="49"/>
                  </a:lnTo>
                  <a:lnTo>
                    <a:pt x="2291" y="40"/>
                  </a:lnTo>
                  <a:lnTo>
                    <a:pt x="2297" y="54"/>
                  </a:lnTo>
                  <a:lnTo>
                    <a:pt x="2304" y="35"/>
                  </a:lnTo>
                  <a:lnTo>
                    <a:pt x="2310" y="38"/>
                  </a:lnTo>
                  <a:lnTo>
                    <a:pt x="2317" y="69"/>
                  </a:lnTo>
                  <a:lnTo>
                    <a:pt x="2323" y="40"/>
                  </a:lnTo>
                  <a:lnTo>
                    <a:pt x="2330" y="39"/>
                  </a:lnTo>
                  <a:lnTo>
                    <a:pt x="2336" y="44"/>
                  </a:lnTo>
                  <a:lnTo>
                    <a:pt x="2342" y="25"/>
                  </a:lnTo>
                  <a:lnTo>
                    <a:pt x="2349" y="50"/>
                  </a:lnTo>
                  <a:lnTo>
                    <a:pt x="2355" y="35"/>
                  </a:lnTo>
                  <a:lnTo>
                    <a:pt x="2362" y="53"/>
                  </a:lnTo>
                  <a:lnTo>
                    <a:pt x="2368" y="26"/>
                  </a:lnTo>
                  <a:lnTo>
                    <a:pt x="2375" y="29"/>
                  </a:lnTo>
                  <a:lnTo>
                    <a:pt x="2381" y="41"/>
                  </a:lnTo>
                  <a:lnTo>
                    <a:pt x="2388" y="30"/>
                  </a:lnTo>
                  <a:lnTo>
                    <a:pt x="2394" y="9"/>
                  </a:lnTo>
                  <a:lnTo>
                    <a:pt x="2401" y="37"/>
                  </a:lnTo>
                  <a:lnTo>
                    <a:pt x="2407" y="39"/>
                  </a:lnTo>
                  <a:lnTo>
                    <a:pt x="2413" y="33"/>
                  </a:lnTo>
                  <a:lnTo>
                    <a:pt x="2420" y="22"/>
                  </a:lnTo>
                  <a:lnTo>
                    <a:pt x="2426" y="21"/>
                  </a:lnTo>
                  <a:lnTo>
                    <a:pt x="2433" y="45"/>
                  </a:lnTo>
                  <a:lnTo>
                    <a:pt x="2439" y="30"/>
                  </a:lnTo>
                  <a:lnTo>
                    <a:pt x="2446" y="24"/>
                  </a:lnTo>
                  <a:lnTo>
                    <a:pt x="2452" y="48"/>
                  </a:lnTo>
                  <a:lnTo>
                    <a:pt x="2459" y="78"/>
                  </a:lnTo>
                  <a:lnTo>
                    <a:pt x="2465" y="57"/>
                  </a:lnTo>
                  <a:lnTo>
                    <a:pt x="2472" y="54"/>
                  </a:lnTo>
                  <a:lnTo>
                    <a:pt x="2478" y="57"/>
                  </a:lnTo>
                  <a:lnTo>
                    <a:pt x="2484" y="32"/>
                  </a:lnTo>
                  <a:lnTo>
                    <a:pt x="2491" y="41"/>
                  </a:lnTo>
                  <a:lnTo>
                    <a:pt x="2497" y="31"/>
                  </a:lnTo>
                  <a:lnTo>
                    <a:pt x="2504" y="80"/>
                  </a:lnTo>
                  <a:lnTo>
                    <a:pt x="2510" y="38"/>
                  </a:lnTo>
                  <a:lnTo>
                    <a:pt x="2517" y="48"/>
                  </a:lnTo>
                  <a:lnTo>
                    <a:pt x="2523" y="73"/>
                  </a:lnTo>
                  <a:lnTo>
                    <a:pt x="2530" y="90"/>
                  </a:lnTo>
                  <a:lnTo>
                    <a:pt x="2536" y="120"/>
                  </a:lnTo>
                  <a:lnTo>
                    <a:pt x="2543" y="114"/>
                  </a:lnTo>
                  <a:lnTo>
                    <a:pt x="2549" y="119"/>
                  </a:lnTo>
                  <a:lnTo>
                    <a:pt x="2555" y="94"/>
                  </a:lnTo>
                  <a:lnTo>
                    <a:pt x="2562" y="56"/>
                  </a:lnTo>
                  <a:lnTo>
                    <a:pt x="2568" y="118"/>
                  </a:lnTo>
                  <a:lnTo>
                    <a:pt x="2575" y="81"/>
                  </a:lnTo>
                  <a:lnTo>
                    <a:pt x="2581" y="65"/>
                  </a:lnTo>
                  <a:lnTo>
                    <a:pt x="2588" y="29"/>
                  </a:lnTo>
                  <a:lnTo>
                    <a:pt x="2594" y="57"/>
                  </a:lnTo>
                  <a:lnTo>
                    <a:pt x="2601" y="49"/>
                  </a:lnTo>
                  <a:lnTo>
                    <a:pt x="2607" y="76"/>
                  </a:lnTo>
                  <a:lnTo>
                    <a:pt x="2614" y="60"/>
                  </a:lnTo>
                  <a:lnTo>
                    <a:pt x="2620" y="60"/>
                  </a:lnTo>
                  <a:lnTo>
                    <a:pt x="2626" y="66"/>
                  </a:lnTo>
                  <a:lnTo>
                    <a:pt x="2633" y="99"/>
                  </a:lnTo>
                  <a:lnTo>
                    <a:pt x="2639" y="118"/>
                  </a:lnTo>
                  <a:lnTo>
                    <a:pt x="2646" y="66"/>
                  </a:lnTo>
                  <a:lnTo>
                    <a:pt x="2652" y="87"/>
                  </a:lnTo>
                  <a:lnTo>
                    <a:pt x="2659" y="63"/>
                  </a:lnTo>
                  <a:lnTo>
                    <a:pt x="2665" y="59"/>
                  </a:lnTo>
                  <a:lnTo>
                    <a:pt x="2672" y="86"/>
                  </a:lnTo>
                  <a:lnTo>
                    <a:pt x="2678" y="78"/>
                  </a:lnTo>
                  <a:lnTo>
                    <a:pt x="2685" y="82"/>
                  </a:lnTo>
                  <a:lnTo>
                    <a:pt x="2691" y="80"/>
                  </a:lnTo>
                  <a:lnTo>
                    <a:pt x="2697" y="77"/>
                  </a:lnTo>
                  <a:lnTo>
                    <a:pt x="2704" y="80"/>
                  </a:lnTo>
                  <a:lnTo>
                    <a:pt x="2710" y="113"/>
                  </a:lnTo>
                  <a:lnTo>
                    <a:pt x="2717" y="91"/>
                  </a:lnTo>
                  <a:lnTo>
                    <a:pt x="2723" y="99"/>
                  </a:lnTo>
                  <a:lnTo>
                    <a:pt x="2730" y="105"/>
                  </a:lnTo>
                  <a:lnTo>
                    <a:pt x="2736" y="114"/>
                  </a:lnTo>
                  <a:lnTo>
                    <a:pt x="2743" y="119"/>
                  </a:lnTo>
                  <a:lnTo>
                    <a:pt x="2749" y="112"/>
                  </a:lnTo>
                  <a:lnTo>
                    <a:pt x="2756" y="98"/>
                  </a:lnTo>
                  <a:lnTo>
                    <a:pt x="2762" y="125"/>
                  </a:lnTo>
                  <a:lnTo>
                    <a:pt x="2768" y="91"/>
                  </a:lnTo>
                  <a:lnTo>
                    <a:pt x="2775" y="89"/>
                  </a:lnTo>
                  <a:lnTo>
                    <a:pt x="2781" y="109"/>
                  </a:lnTo>
                  <a:lnTo>
                    <a:pt x="2788" y="121"/>
                  </a:lnTo>
                  <a:lnTo>
                    <a:pt x="2794" y="81"/>
                  </a:lnTo>
                  <a:lnTo>
                    <a:pt x="2801" y="89"/>
                  </a:lnTo>
                  <a:lnTo>
                    <a:pt x="2807" y="89"/>
                  </a:lnTo>
                  <a:lnTo>
                    <a:pt x="2814" y="146"/>
                  </a:lnTo>
                  <a:lnTo>
                    <a:pt x="2820" y="136"/>
                  </a:lnTo>
                  <a:lnTo>
                    <a:pt x="2827" y="103"/>
                  </a:lnTo>
                  <a:lnTo>
                    <a:pt x="2833" y="97"/>
                  </a:lnTo>
                  <a:lnTo>
                    <a:pt x="2839" y="112"/>
                  </a:lnTo>
                  <a:lnTo>
                    <a:pt x="2846" y="107"/>
                  </a:lnTo>
                  <a:lnTo>
                    <a:pt x="2852" y="156"/>
                  </a:lnTo>
                  <a:lnTo>
                    <a:pt x="2859" y="147"/>
                  </a:lnTo>
                  <a:lnTo>
                    <a:pt x="2865" y="149"/>
                  </a:lnTo>
                  <a:lnTo>
                    <a:pt x="2872" y="144"/>
                  </a:lnTo>
                  <a:lnTo>
                    <a:pt x="2878" y="102"/>
                  </a:lnTo>
                  <a:lnTo>
                    <a:pt x="2885" y="157"/>
                  </a:lnTo>
                  <a:lnTo>
                    <a:pt x="2891" y="168"/>
                  </a:lnTo>
                  <a:lnTo>
                    <a:pt x="2898" y="190"/>
                  </a:lnTo>
                  <a:lnTo>
                    <a:pt x="2904" y="210"/>
                  </a:lnTo>
                  <a:lnTo>
                    <a:pt x="2910" y="139"/>
                  </a:lnTo>
                  <a:lnTo>
                    <a:pt x="2917" y="134"/>
                  </a:lnTo>
                  <a:lnTo>
                    <a:pt x="2923" y="112"/>
                  </a:lnTo>
                  <a:lnTo>
                    <a:pt x="2930" y="112"/>
                  </a:lnTo>
                  <a:lnTo>
                    <a:pt x="2936" y="140"/>
                  </a:lnTo>
                  <a:lnTo>
                    <a:pt x="2943" y="181"/>
                  </a:lnTo>
                  <a:lnTo>
                    <a:pt x="2949" y="156"/>
                  </a:lnTo>
                  <a:lnTo>
                    <a:pt x="2956" y="176"/>
                  </a:lnTo>
                  <a:lnTo>
                    <a:pt x="2962" y="174"/>
                  </a:lnTo>
                  <a:lnTo>
                    <a:pt x="2969" y="141"/>
                  </a:lnTo>
                  <a:lnTo>
                    <a:pt x="2975" y="150"/>
                  </a:lnTo>
                  <a:lnTo>
                    <a:pt x="2981" y="186"/>
                  </a:lnTo>
                  <a:lnTo>
                    <a:pt x="2988" y="189"/>
                  </a:lnTo>
                  <a:lnTo>
                    <a:pt x="2994" y="146"/>
                  </a:lnTo>
                  <a:lnTo>
                    <a:pt x="3001" y="172"/>
                  </a:lnTo>
                  <a:lnTo>
                    <a:pt x="3007" y="196"/>
                  </a:lnTo>
                  <a:lnTo>
                    <a:pt x="3014" y="189"/>
                  </a:lnTo>
                  <a:lnTo>
                    <a:pt x="3020" y="170"/>
                  </a:lnTo>
                  <a:lnTo>
                    <a:pt x="3027" y="202"/>
                  </a:lnTo>
                  <a:lnTo>
                    <a:pt x="3033" y="217"/>
                  </a:lnTo>
                  <a:lnTo>
                    <a:pt x="3040" y="261"/>
                  </a:lnTo>
                  <a:lnTo>
                    <a:pt x="3046" y="224"/>
                  </a:lnTo>
                  <a:lnTo>
                    <a:pt x="3052" y="211"/>
                  </a:lnTo>
                  <a:lnTo>
                    <a:pt x="3059" y="240"/>
                  </a:lnTo>
                  <a:lnTo>
                    <a:pt x="3065" y="256"/>
                  </a:lnTo>
                  <a:lnTo>
                    <a:pt x="3072" y="230"/>
                  </a:lnTo>
                  <a:lnTo>
                    <a:pt x="3078" y="312"/>
                  </a:lnTo>
                  <a:lnTo>
                    <a:pt x="3085" y="446"/>
                  </a:lnTo>
                  <a:lnTo>
                    <a:pt x="3091" y="488"/>
                  </a:lnTo>
                  <a:lnTo>
                    <a:pt x="3098" y="385"/>
                  </a:lnTo>
                  <a:lnTo>
                    <a:pt x="3104" y="570"/>
                  </a:lnTo>
                  <a:lnTo>
                    <a:pt x="3111" y="510"/>
                  </a:lnTo>
                  <a:lnTo>
                    <a:pt x="3117" y="510"/>
                  </a:lnTo>
                  <a:lnTo>
                    <a:pt x="3123" y="305"/>
                  </a:lnTo>
                  <a:lnTo>
                    <a:pt x="3130" y="326"/>
                  </a:lnTo>
                  <a:lnTo>
                    <a:pt x="3136" y="258"/>
                  </a:lnTo>
                  <a:lnTo>
                    <a:pt x="3143" y="301"/>
                  </a:lnTo>
                  <a:lnTo>
                    <a:pt x="3149" y="295"/>
                  </a:lnTo>
                  <a:lnTo>
                    <a:pt x="3156" y="247"/>
                  </a:lnTo>
                  <a:lnTo>
                    <a:pt x="3162" y="248"/>
                  </a:lnTo>
                  <a:lnTo>
                    <a:pt x="3169" y="269"/>
                  </a:lnTo>
                  <a:lnTo>
                    <a:pt x="3175" y="269"/>
                  </a:lnTo>
                  <a:lnTo>
                    <a:pt x="3182" y="234"/>
                  </a:lnTo>
                  <a:lnTo>
                    <a:pt x="3188" y="294"/>
                  </a:lnTo>
                  <a:lnTo>
                    <a:pt x="3194" y="267"/>
                  </a:lnTo>
                  <a:lnTo>
                    <a:pt x="3201" y="271"/>
                  </a:lnTo>
                  <a:lnTo>
                    <a:pt x="3207" y="308"/>
                  </a:lnTo>
                  <a:lnTo>
                    <a:pt x="3214" y="249"/>
                  </a:lnTo>
                  <a:lnTo>
                    <a:pt x="3220" y="296"/>
                  </a:lnTo>
                  <a:lnTo>
                    <a:pt x="3227" y="325"/>
                  </a:lnTo>
                  <a:lnTo>
                    <a:pt x="3233" y="297"/>
                  </a:lnTo>
                  <a:lnTo>
                    <a:pt x="3240" y="299"/>
                  </a:lnTo>
                  <a:lnTo>
                    <a:pt x="3246" y="288"/>
                  </a:lnTo>
                  <a:lnTo>
                    <a:pt x="3252" y="346"/>
                  </a:lnTo>
                  <a:lnTo>
                    <a:pt x="3259" y="302"/>
                  </a:lnTo>
                  <a:lnTo>
                    <a:pt x="3265" y="330"/>
                  </a:lnTo>
                  <a:lnTo>
                    <a:pt x="3272" y="312"/>
                  </a:lnTo>
                  <a:lnTo>
                    <a:pt x="3278" y="296"/>
                  </a:lnTo>
                  <a:lnTo>
                    <a:pt x="3285" y="353"/>
                  </a:lnTo>
                  <a:lnTo>
                    <a:pt x="3291" y="372"/>
                  </a:lnTo>
                  <a:lnTo>
                    <a:pt x="3298" y="363"/>
                  </a:lnTo>
                  <a:lnTo>
                    <a:pt x="3304" y="331"/>
                  </a:lnTo>
                  <a:lnTo>
                    <a:pt x="3311" y="371"/>
                  </a:lnTo>
                  <a:lnTo>
                    <a:pt x="3317" y="393"/>
                  </a:lnTo>
                  <a:lnTo>
                    <a:pt x="3323" y="359"/>
                  </a:lnTo>
                  <a:lnTo>
                    <a:pt x="3330" y="419"/>
                  </a:lnTo>
                  <a:lnTo>
                    <a:pt x="3336" y="396"/>
                  </a:lnTo>
                  <a:lnTo>
                    <a:pt x="3343" y="368"/>
                  </a:lnTo>
                  <a:lnTo>
                    <a:pt x="3349" y="415"/>
                  </a:lnTo>
                  <a:lnTo>
                    <a:pt x="3356" y="347"/>
                  </a:lnTo>
                  <a:lnTo>
                    <a:pt x="3362" y="411"/>
                  </a:lnTo>
                  <a:lnTo>
                    <a:pt x="3369" y="389"/>
                  </a:lnTo>
                  <a:lnTo>
                    <a:pt x="3375" y="410"/>
                  </a:lnTo>
                  <a:lnTo>
                    <a:pt x="3382" y="456"/>
                  </a:lnTo>
                  <a:lnTo>
                    <a:pt x="3388" y="460"/>
                  </a:lnTo>
                  <a:lnTo>
                    <a:pt x="3394" y="454"/>
                  </a:lnTo>
                  <a:lnTo>
                    <a:pt x="3401" y="460"/>
                  </a:lnTo>
                  <a:lnTo>
                    <a:pt x="3407" y="448"/>
                  </a:lnTo>
                  <a:lnTo>
                    <a:pt x="3414" y="533"/>
                  </a:lnTo>
                  <a:lnTo>
                    <a:pt x="3420" y="446"/>
                  </a:lnTo>
                  <a:lnTo>
                    <a:pt x="3427" y="536"/>
                  </a:lnTo>
                  <a:lnTo>
                    <a:pt x="3433" y="429"/>
                  </a:lnTo>
                  <a:lnTo>
                    <a:pt x="3440" y="474"/>
                  </a:lnTo>
                  <a:lnTo>
                    <a:pt x="3446" y="474"/>
                  </a:lnTo>
                  <a:lnTo>
                    <a:pt x="3453" y="451"/>
                  </a:lnTo>
                  <a:lnTo>
                    <a:pt x="3459" y="467"/>
                  </a:lnTo>
                  <a:lnTo>
                    <a:pt x="3465" y="439"/>
                  </a:lnTo>
                  <a:lnTo>
                    <a:pt x="3472" y="483"/>
                  </a:lnTo>
                  <a:lnTo>
                    <a:pt x="3478" y="559"/>
                  </a:lnTo>
                  <a:lnTo>
                    <a:pt x="3485" y="418"/>
                  </a:lnTo>
                  <a:lnTo>
                    <a:pt x="3491" y="577"/>
                  </a:lnTo>
                  <a:lnTo>
                    <a:pt x="3498" y="635"/>
                  </a:lnTo>
                  <a:lnTo>
                    <a:pt x="3504" y="626"/>
                  </a:lnTo>
                  <a:lnTo>
                    <a:pt x="3511" y="558"/>
                  </a:lnTo>
                  <a:lnTo>
                    <a:pt x="3517" y="504"/>
                  </a:lnTo>
                  <a:lnTo>
                    <a:pt x="3524" y="539"/>
                  </a:lnTo>
                  <a:lnTo>
                    <a:pt x="3530" y="536"/>
                  </a:lnTo>
                  <a:lnTo>
                    <a:pt x="3536" y="560"/>
                  </a:lnTo>
                  <a:lnTo>
                    <a:pt x="3543" y="499"/>
                  </a:lnTo>
                  <a:lnTo>
                    <a:pt x="3549" y="599"/>
                  </a:lnTo>
                  <a:lnTo>
                    <a:pt x="3556" y="573"/>
                  </a:lnTo>
                  <a:lnTo>
                    <a:pt x="3562" y="640"/>
                  </a:lnTo>
                  <a:lnTo>
                    <a:pt x="3569" y="601"/>
                  </a:lnTo>
                  <a:lnTo>
                    <a:pt x="3575" y="627"/>
                  </a:lnTo>
                  <a:lnTo>
                    <a:pt x="3582" y="640"/>
                  </a:lnTo>
                  <a:lnTo>
                    <a:pt x="3588" y="646"/>
                  </a:lnTo>
                  <a:lnTo>
                    <a:pt x="3595" y="724"/>
                  </a:lnTo>
                  <a:lnTo>
                    <a:pt x="3601" y="726"/>
                  </a:lnTo>
                  <a:lnTo>
                    <a:pt x="3607" y="757"/>
                  </a:lnTo>
                  <a:lnTo>
                    <a:pt x="3614" y="821"/>
                  </a:lnTo>
                  <a:lnTo>
                    <a:pt x="3620" y="863"/>
                  </a:lnTo>
                  <a:lnTo>
                    <a:pt x="3627" y="787"/>
                  </a:lnTo>
                  <a:lnTo>
                    <a:pt x="3633" y="740"/>
                  </a:lnTo>
                  <a:lnTo>
                    <a:pt x="3640" y="774"/>
                  </a:lnTo>
                  <a:lnTo>
                    <a:pt x="3646" y="749"/>
                  </a:lnTo>
                  <a:lnTo>
                    <a:pt x="3653" y="822"/>
                  </a:lnTo>
                  <a:lnTo>
                    <a:pt x="3659" y="772"/>
                  </a:lnTo>
                  <a:lnTo>
                    <a:pt x="3666" y="761"/>
                  </a:lnTo>
                  <a:lnTo>
                    <a:pt x="3672" y="666"/>
                  </a:lnTo>
                  <a:lnTo>
                    <a:pt x="3678" y="753"/>
                  </a:lnTo>
                  <a:lnTo>
                    <a:pt x="3685" y="740"/>
                  </a:lnTo>
                  <a:lnTo>
                    <a:pt x="3691" y="720"/>
                  </a:lnTo>
                  <a:lnTo>
                    <a:pt x="3698" y="835"/>
                  </a:lnTo>
                  <a:lnTo>
                    <a:pt x="3704" y="755"/>
                  </a:lnTo>
                  <a:lnTo>
                    <a:pt x="3711" y="705"/>
                  </a:lnTo>
                  <a:lnTo>
                    <a:pt x="3717" y="727"/>
                  </a:lnTo>
                  <a:lnTo>
                    <a:pt x="3724" y="713"/>
                  </a:lnTo>
                  <a:lnTo>
                    <a:pt x="3730" y="721"/>
                  </a:lnTo>
                  <a:lnTo>
                    <a:pt x="3737" y="797"/>
                  </a:lnTo>
                  <a:lnTo>
                    <a:pt x="3743" y="841"/>
                  </a:lnTo>
                  <a:lnTo>
                    <a:pt x="3749" y="771"/>
                  </a:lnTo>
                  <a:lnTo>
                    <a:pt x="3756" y="799"/>
                  </a:lnTo>
                  <a:lnTo>
                    <a:pt x="3762" y="818"/>
                  </a:lnTo>
                  <a:lnTo>
                    <a:pt x="3769" y="790"/>
                  </a:lnTo>
                  <a:lnTo>
                    <a:pt x="3775" y="716"/>
                  </a:lnTo>
                  <a:lnTo>
                    <a:pt x="3782" y="772"/>
                  </a:lnTo>
                  <a:lnTo>
                    <a:pt x="3788" y="777"/>
                  </a:lnTo>
                  <a:lnTo>
                    <a:pt x="3795" y="777"/>
                  </a:lnTo>
                  <a:lnTo>
                    <a:pt x="3801" y="781"/>
                  </a:lnTo>
                  <a:lnTo>
                    <a:pt x="3808" y="743"/>
                  </a:lnTo>
                  <a:lnTo>
                    <a:pt x="3814" y="860"/>
                  </a:lnTo>
                  <a:lnTo>
                    <a:pt x="3820" y="773"/>
                  </a:lnTo>
                  <a:lnTo>
                    <a:pt x="3827" y="824"/>
                  </a:lnTo>
                  <a:lnTo>
                    <a:pt x="3833" y="837"/>
                  </a:lnTo>
                  <a:lnTo>
                    <a:pt x="3840" y="904"/>
                  </a:lnTo>
                  <a:lnTo>
                    <a:pt x="3846" y="822"/>
                  </a:lnTo>
                  <a:lnTo>
                    <a:pt x="3853" y="775"/>
                  </a:lnTo>
                  <a:lnTo>
                    <a:pt x="3859" y="835"/>
                  </a:lnTo>
                  <a:lnTo>
                    <a:pt x="3866" y="846"/>
                  </a:lnTo>
                  <a:lnTo>
                    <a:pt x="3872" y="782"/>
                  </a:lnTo>
                  <a:lnTo>
                    <a:pt x="3879" y="798"/>
                  </a:lnTo>
                  <a:lnTo>
                    <a:pt x="3885" y="830"/>
                  </a:lnTo>
                  <a:lnTo>
                    <a:pt x="3891" y="793"/>
                  </a:lnTo>
                  <a:lnTo>
                    <a:pt x="3898" y="787"/>
                  </a:lnTo>
                  <a:lnTo>
                    <a:pt x="3904" y="915"/>
                  </a:lnTo>
                  <a:lnTo>
                    <a:pt x="3911" y="880"/>
                  </a:lnTo>
                  <a:lnTo>
                    <a:pt x="3917" y="853"/>
                  </a:lnTo>
                  <a:lnTo>
                    <a:pt x="3924" y="889"/>
                  </a:lnTo>
                  <a:lnTo>
                    <a:pt x="3930" y="842"/>
                  </a:lnTo>
                  <a:lnTo>
                    <a:pt x="3937" y="861"/>
                  </a:lnTo>
                  <a:lnTo>
                    <a:pt x="3943" y="880"/>
                  </a:lnTo>
                  <a:lnTo>
                    <a:pt x="3950" y="849"/>
                  </a:lnTo>
                  <a:lnTo>
                    <a:pt x="3956" y="907"/>
                  </a:lnTo>
                  <a:lnTo>
                    <a:pt x="3962" y="960"/>
                  </a:lnTo>
                  <a:lnTo>
                    <a:pt x="3969" y="878"/>
                  </a:lnTo>
                  <a:lnTo>
                    <a:pt x="3975" y="922"/>
                  </a:lnTo>
                  <a:lnTo>
                    <a:pt x="3982" y="1029"/>
                  </a:lnTo>
                  <a:lnTo>
                    <a:pt x="3988" y="890"/>
                  </a:lnTo>
                  <a:lnTo>
                    <a:pt x="3995" y="929"/>
                  </a:lnTo>
                  <a:lnTo>
                    <a:pt x="4001" y="988"/>
                  </a:lnTo>
                  <a:lnTo>
                    <a:pt x="4008" y="924"/>
                  </a:lnTo>
                  <a:lnTo>
                    <a:pt x="4014" y="1048"/>
                  </a:lnTo>
                  <a:lnTo>
                    <a:pt x="4021" y="1019"/>
                  </a:lnTo>
                  <a:lnTo>
                    <a:pt x="4027" y="1057"/>
                  </a:lnTo>
                  <a:lnTo>
                    <a:pt x="4033" y="1024"/>
                  </a:lnTo>
                  <a:lnTo>
                    <a:pt x="4040" y="880"/>
                  </a:lnTo>
                  <a:lnTo>
                    <a:pt x="4046" y="1038"/>
                  </a:lnTo>
                  <a:lnTo>
                    <a:pt x="4053" y="1003"/>
                  </a:lnTo>
                  <a:lnTo>
                    <a:pt x="4059" y="981"/>
                  </a:lnTo>
                  <a:lnTo>
                    <a:pt x="4066" y="1061"/>
                  </a:lnTo>
                  <a:lnTo>
                    <a:pt x="4072" y="998"/>
                  </a:lnTo>
                  <a:lnTo>
                    <a:pt x="4079" y="996"/>
                  </a:lnTo>
                  <a:lnTo>
                    <a:pt x="4085" y="1116"/>
                  </a:lnTo>
                  <a:lnTo>
                    <a:pt x="4092" y="1089"/>
                  </a:lnTo>
                  <a:lnTo>
                    <a:pt x="4098" y="1064"/>
                  </a:lnTo>
                  <a:lnTo>
                    <a:pt x="4104" y="1047"/>
                  </a:lnTo>
                  <a:lnTo>
                    <a:pt x="4111" y="1100"/>
                  </a:lnTo>
                  <a:lnTo>
                    <a:pt x="4117" y="1067"/>
                  </a:lnTo>
                  <a:lnTo>
                    <a:pt x="4124" y="1160"/>
                  </a:lnTo>
                  <a:lnTo>
                    <a:pt x="4130" y="1033"/>
                  </a:lnTo>
                  <a:lnTo>
                    <a:pt x="4137" y="1047"/>
                  </a:lnTo>
                  <a:lnTo>
                    <a:pt x="4143" y="1118"/>
                  </a:lnTo>
                  <a:lnTo>
                    <a:pt x="4150" y="1064"/>
                  </a:lnTo>
                  <a:lnTo>
                    <a:pt x="4156" y="1079"/>
                  </a:lnTo>
                  <a:lnTo>
                    <a:pt x="4163" y="1126"/>
                  </a:lnTo>
                  <a:lnTo>
                    <a:pt x="4169" y="1129"/>
                  </a:lnTo>
                  <a:lnTo>
                    <a:pt x="4175" y="1089"/>
                  </a:lnTo>
                  <a:lnTo>
                    <a:pt x="4182" y="1161"/>
                  </a:lnTo>
                  <a:lnTo>
                    <a:pt x="4188" y="1085"/>
                  </a:lnTo>
                  <a:lnTo>
                    <a:pt x="4195" y="1048"/>
                  </a:lnTo>
                  <a:lnTo>
                    <a:pt x="4201" y="1135"/>
                  </a:lnTo>
                  <a:lnTo>
                    <a:pt x="4208" y="1126"/>
                  </a:lnTo>
                  <a:lnTo>
                    <a:pt x="4214" y="1108"/>
                  </a:lnTo>
                  <a:lnTo>
                    <a:pt x="4221" y="1121"/>
                  </a:lnTo>
                  <a:lnTo>
                    <a:pt x="4227" y="1037"/>
                  </a:lnTo>
                  <a:lnTo>
                    <a:pt x="4234" y="1133"/>
                  </a:lnTo>
                  <a:lnTo>
                    <a:pt x="4240" y="1108"/>
                  </a:lnTo>
                  <a:lnTo>
                    <a:pt x="4246" y="1193"/>
                  </a:lnTo>
                  <a:lnTo>
                    <a:pt x="4253" y="1346"/>
                  </a:lnTo>
                  <a:lnTo>
                    <a:pt x="4259" y="1226"/>
                  </a:lnTo>
                  <a:lnTo>
                    <a:pt x="4266" y="1222"/>
                  </a:lnTo>
                  <a:lnTo>
                    <a:pt x="4272" y="1235"/>
                  </a:lnTo>
                  <a:lnTo>
                    <a:pt x="4279" y="1259"/>
                  </a:lnTo>
                  <a:lnTo>
                    <a:pt x="4285" y="1280"/>
                  </a:lnTo>
                  <a:lnTo>
                    <a:pt x="4292" y="1286"/>
                  </a:lnTo>
                  <a:lnTo>
                    <a:pt x="4298" y="1202"/>
                  </a:lnTo>
                  <a:lnTo>
                    <a:pt x="4305" y="1313"/>
                  </a:lnTo>
                  <a:lnTo>
                    <a:pt x="4311" y="1345"/>
                  </a:lnTo>
                  <a:lnTo>
                    <a:pt x="4317" y="1302"/>
                  </a:lnTo>
                  <a:lnTo>
                    <a:pt x="4324" y="1205"/>
                  </a:lnTo>
                  <a:lnTo>
                    <a:pt x="4330" y="1320"/>
                  </a:lnTo>
                  <a:lnTo>
                    <a:pt x="4337" y="1306"/>
                  </a:lnTo>
                  <a:lnTo>
                    <a:pt x="4343" y="1331"/>
                  </a:lnTo>
                  <a:lnTo>
                    <a:pt x="4350" y="1451"/>
                  </a:lnTo>
                  <a:lnTo>
                    <a:pt x="4356" y="1282"/>
                  </a:lnTo>
                  <a:lnTo>
                    <a:pt x="4363" y="1419"/>
                  </a:lnTo>
                  <a:lnTo>
                    <a:pt x="4369" y="1320"/>
                  </a:lnTo>
                  <a:lnTo>
                    <a:pt x="4376" y="1389"/>
                  </a:lnTo>
                  <a:lnTo>
                    <a:pt x="4382" y="1328"/>
                  </a:lnTo>
                  <a:lnTo>
                    <a:pt x="4388" y="1376"/>
                  </a:lnTo>
                  <a:lnTo>
                    <a:pt x="4395" y="1425"/>
                  </a:lnTo>
                  <a:lnTo>
                    <a:pt x="4401" y="1227"/>
                  </a:lnTo>
                  <a:lnTo>
                    <a:pt x="4408" y="1338"/>
                  </a:lnTo>
                  <a:lnTo>
                    <a:pt x="4414" y="1336"/>
                  </a:lnTo>
                  <a:lnTo>
                    <a:pt x="4421" y="1347"/>
                  </a:lnTo>
                  <a:lnTo>
                    <a:pt x="4427" y="1387"/>
                  </a:lnTo>
                  <a:lnTo>
                    <a:pt x="4434" y="1346"/>
                  </a:lnTo>
                  <a:lnTo>
                    <a:pt x="4440" y="1345"/>
                  </a:lnTo>
                  <a:lnTo>
                    <a:pt x="4447" y="1346"/>
                  </a:lnTo>
                  <a:lnTo>
                    <a:pt x="4453" y="1360"/>
                  </a:lnTo>
                  <a:lnTo>
                    <a:pt x="4459" y="1417"/>
                  </a:lnTo>
                  <a:lnTo>
                    <a:pt x="4466" y="1453"/>
                  </a:lnTo>
                  <a:lnTo>
                    <a:pt x="4472" y="1353"/>
                  </a:lnTo>
                  <a:lnTo>
                    <a:pt x="4479" y="1432"/>
                  </a:lnTo>
                  <a:lnTo>
                    <a:pt x="4485" y="1395"/>
                  </a:lnTo>
                  <a:lnTo>
                    <a:pt x="4492" y="1369"/>
                  </a:lnTo>
                  <a:lnTo>
                    <a:pt x="4498" y="1361"/>
                  </a:lnTo>
                  <a:lnTo>
                    <a:pt x="4505" y="1455"/>
                  </a:lnTo>
                  <a:lnTo>
                    <a:pt x="4511" y="1333"/>
                  </a:lnTo>
                  <a:lnTo>
                    <a:pt x="4518" y="1428"/>
                  </a:lnTo>
                  <a:lnTo>
                    <a:pt x="4524" y="1434"/>
                  </a:lnTo>
                  <a:lnTo>
                    <a:pt x="4530" y="1384"/>
                  </a:lnTo>
                  <a:lnTo>
                    <a:pt x="4537" y="1489"/>
                  </a:lnTo>
                  <a:lnTo>
                    <a:pt x="4543" y="1411"/>
                  </a:lnTo>
                  <a:lnTo>
                    <a:pt x="4550" y="1450"/>
                  </a:lnTo>
                  <a:lnTo>
                    <a:pt x="4556" y="1512"/>
                  </a:lnTo>
                  <a:lnTo>
                    <a:pt x="4563" y="1565"/>
                  </a:lnTo>
                  <a:lnTo>
                    <a:pt x="4569" y="1661"/>
                  </a:lnTo>
                  <a:lnTo>
                    <a:pt x="4576" y="1620"/>
                  </a:lnTo>
                  <a:lnTo>
                    <a:pt x="4582" y="1640"/>
                  </a:lnTo>
                  <a:lnTo>
                    <a:pt x="4589" y="1677"/>
                  </a:lnTo>
                  <a:lnTo>
                    <a:pt x="4595" y="1580"/>
                  </a:lnTo>
                  <a:lnTo>
                    <a:pt x="4601" y="1531"/>
                  </a:lnTo>
                  <a:lnTo>
                    <a:pt x="4608" y="1516"/>
                  </a:lnTo>
                  <a:lnTo>
                    <a:pt x="4614" y="1578"/>
                  </a:lnTo>
                  <a:lnTo>
                    <a:pt x="4621" y="1620"/>
                  </a:lnTo>
                  <a:lnTo>
                    <a:pt x="4627" y="1604"/>
                  </a:lnTo>
                  <a:lnTo>
                    <a:pt x="4634" y="1675"/>
                  </a:lnTo>
                  <a:lnTo>
                    <a:pt x="4640" y="1690"/>
                  </a:lnTo>
                  <a:lnTo>
                    <a:pt x="4647" y="1776"/>
                  </a:lnTo>
                  <a:lnTo>
                    <a:pt x="4653" y="1802"/>
                  </a:lnTo>
                  <a:lnTo>
                    <a:pt x="4660" y="1694"/>
                  </a:lnTo>
                  <a:lnTo>
                    <a:pt x="4666" y="1819"/>
                  </a:lnTo>
                  <a:lnTo>
                    <a:pt x="4672" y="1594"/>
                  </a:lnTo>
                  <a:lnTo>
                    <a:pt x="4679" y="1740"/>
                  </a:lnTo>
                  <a:lnTo>
                    <a:pt x="4685" y="1630"/>
                  </a:lnTo>
                  <a:lnTo>
                    <a:pt x="4692" y="1586"/>
                  </a:lnTo>
                  <a:lnTo>
                    <a:pt x="4698" y="1674"/>
                  </a:lnTo>
                  <a:lnTo>
                    <a:pt x="4705" y="1641"/>
                  </a:lnTo>
                  <a:lnTo>
                    <a:pt x="4711" y="1676"/>
                  </a:lnTo>
                  <a:lnTo>
                    <a:pt x="4718" y="1583"/>
                  </a:lnTo>
                  <a:lnTo>
                    <a:pt x="4724" y="1646"/>
                  </a:lnTo>
                  <a:lnTo>
                    <a:pt x="4731" y="1723"/>
                  </a:lnTo>
                  <a:lnTo>
                    <a:pt x="4737" y="1640"/>
                  </a:lnTo>
                  <a:lnTo>
                    <a:pt x="4743" y="1616"/>
                  </a:lnTo>
                  <a:lnTo>
                    <a:pt x="4750" y="1627"/>
                  </a:lnTo>
                  <a:lnTo>
                    <a:pt x="4756" y="1698"/>
                  </a:lnTo>
                  <a:lnTo>
                    <a:pt x="4763" y="1679"/>
                  </a:lnTo>
                  <a:lnTo>
                    <a:pt x="4769" y="1770"/>
                  </a:lnTo>
                  <a:lnTo>
                    <a:pt x="4776" y="1846"/>
                  </a:lnTo>
                  <a:lnTo>
                    <a:pt x="4782" y="1761"/>
                  </a:lnTo>
                  <a:lnTo>
                    <a:pt x="4789" y="1606"/>
                  </a:lnTo>
                  <a:lnTo>
                    <a:pt x="4795" y="1846"/>
                  </a:lnTo>
                  <a:lnTo>
                    <a:pt x="4802" y="1657"/>
                  </a:lnTo>
                  <a:lnTo>
                    <a:pt x="4808" y="1744"/>
                  </a:lnTo>
                  <a:lnTo>
                    <a:pt x="4814" y="1803"/>
                  </a:lnTo>
                  <a:lnTo>
                    <a:pt x="4821" y="1775"/>
                  </a:lnTo>
                  <a:lnTo>
                    <a:pt x="4827" y="1796"/>
                  </a:lnTo>
                  <a:lnTo>
                    <a:pt x="4834" y="1910"/>
                  </a:lnTo>
                  <a:lnTo>
                    <a:pt x="4840" y="1805"/>
                  </a:lnTo>
                  <a:lnTo>
                    <a:pt x="4847" y="1903"/>
                  </a:lnTo>
                  <a:lnTo>
                    <a:pt x="4853" y="1734"/>
                  </a:lnTo>
                  <a:lnTo>
                    <a:pt x="4860" y="1776"/>
                  </a:lnTo>
                  <a:lnTo>
                    <a:pt x="4866" y="1773"/>
                  </a:lnTo>
                  <a:lnTo>
                    <a:pt x="4873" y="1694"/>
                  </a:lnTo>
                  <a:lnTo>
                    <a:pt x="4879" y="1736"/>
                  </a:lnTo>
                  <a:lnTo>
                    <a:pt x="4885" y="1800"/>
                  </a:lnTo>
                  <a:lnTo>
                    <a:pt x="4892" y="1819"/>
                  </a:lnTo>
                  <a:lnTo>
                    <a:pt x="4898" y="1910"/>
                  </a:lnTo>
                  <a:lnTo>
                    <a:pt x="4905" y="1623"/>
                  </a:lnTo>
                  <a:lnTo>
                    <a:pt x="4911" y="1325"/>
                  </a:lnTo>
                  <a:lnTo>
                    <a:pt x="4918" y="1102"/>
                  </a:lnTo>
                  <a:lnTo>
                    <a:pt x="4924" y="883"/>
                  </a:lnTo>
                  <a:lnTo>
                    <a:pt x="4931" y="774"/>
                  </a:lnTo>
                  <a:lnTo>
                    <a:pt x="4937" y="1087"/>
                  </a:lnTo>
                  <a:lnTo>
                    <a:pt x="4944" y="1620"/>
                  </a:lnTo>
                  <a:lnTo>
                    <a:pt x="4950" y="1981"/>
                  </a:lnTo>
                  <a:lnTo>
                    <a:pt x="4956" y="1972"/>
                  </a:lnTo>
                  <a:lnTo>
                    <a:pt x="4963" y="1882"/>
                  </a:lnTo>
                  <a:lnTo>
                    <a:pt x="4969" y="1923"/>
                  </a:lnTo>
                  <a:lnTo>
                    <a:pt x="4976" y="1821"/>
                  </a:lnTo>
                  <a:lnTo>
                    <a:pt x="4982" y="1803"/>
                  </a:lnTo>
                  <a:lnTo>
                    <a:pt x="4989" y="1917"/>
                  </a:lnTo>
                  <a:lnTo>
                    <a:pt x="4995" y="1791"/>
                  </a:lnTo>
                  <a:lnTo>
                    <a:pt x="5002" y="2007"/>
                  </a:lnTo>
                  <a:lnTo>
                    <a:pt x="5008" y="1941"/>
                  </a:lnTo>
                  <a:lnTo>
                    <a:pt x="5015" y="1995"/>
                  </a:lnTo>
                  <a:lnTo>
                    <a:pt x="5021" y="1907"/>
                  </a:lnTo>
                  <a:lnTo>
                    <a:pt x="5027" y="1853"/>
                  </a:lnTo>
                  <a:lnTo>
                    <a:pt x="5034" y="2003"/>
                  </a:lnTo>
                  <a:lnTo>
                    <a:pt x="5040" y="1996"/>
                  </a:lnTo>
                  <a:lnTo>
                    <a:pt x="5047" y="1935"/>
                  </a:lnTo>
                  <a:lnTo>
                    <a:pt x="5053" y="1925"/>
                  </a:lnTo>
                  <a:lnTo>
                    <a:pt x="5060" y="1853"/>
                  </a:lnTo>
                  <a:lnTo>
                    <a:pt x="5066" y="1971"/>
                  </a:lnTo>
                  <a:lnTo>
                    <a:pt x="5073" y="1909"/>
                  </a:lnTo>
                  <a:lnTo>
                    <a:pt x="5079" y="1925"/>
                  </a:lnTo>
                  <a:lnTo>
                    <a:pt x="5086" y="1974"/>
                  </a:lnTo>
                  <a:lnTo>
                    <a:pt x="5092" y="1943"/>
                  </a:lnTo>
                  <a:lnTo>
                    <a:pt x="5098" y="1820"/>
                  </a:lnTo>
                  <a:lnTo>
                    <a:pt x="5105" y="1817"/>
                  </a:lnTo>
                  <a:lnTo>
                    <a:pt x="5111" y="1920"/>
                  </a:lnTo>
                  <a:lnTo>
                    <a:pt x="5118" y="1851"/>
                  </a:lnTo>
                  <a:lnTo>
                    <a:pt x="5124" y="1887"/>
                  </a:lnTo>
                  <a:lnTo>
                    <a:pt x="5131" y="1897"/>
                  </a:lnTo>
                  <a:lnTo>
                    <a:pt x="5137" y="1939"/>
                  </a:lnTo>
                  <a:lnTo>
                    <a:pt x="5144" y="2045"/>
                  </a:lnTo>
                  <a:lnTo>
                    <a:pt x="5150" y="2167"/>
                  </a:lnTo>
                  <a:lnTo>
                    <a:pt x="5157" y="2117"/>
                  </a:lnTo>
                  <a:lnTo>
                    <a:pt x="5163" y="2079"/>
                  </a:lnTo>
                  <a:lnTo>
                    <a:pt x="5169" y="2107"/>
                  </a:lnTo>
                  <a:lnTo>
                    <a:pt x="5176" y="1931"/>
                  </a:lnTo>
                  <a:lnTo>
                    <a:pt x="5182" y="1971"/>
                  </a:lnTo>
                  <a:lnTo>
                    <a:pt x="5189" y="1936"/>
                  </a:lnTo>
                  <a:lnTo>
                    <a:pt x="5195" y="1975"/>
                  </a:lnTo>
                  <a:lnTo>
                    <a:pt x="5202" y="1881"/>
                  </a:lnTo>
                  <a:lnTo>
                    <a:pt x="5208" y="1816"/>
                  </a:lnTo>
                  <a:lnTo>
                    <a:pt x="5215" y="2015"/>
                  </a:lnTo>
                  <a:lnTo>
                    <a:pt x="5221" y="1940"/>
                  </a:lnTo>
                  <a:lnTo>
                    <a:pt x="5228" y="2087"/>
                  </a:lnTo>
                  <a:lnTo>
                    <a:pt x="5234" y="1992"/>
                  </a:lnTo>
                  <a:lnTo>
                    <a:pt x="5240" y="1985"/>
                  </a:lnTo>
                  <a:lnTo>
                    <a:pt x="5247" y="2046"/>
                  </a:lnTo>
                  <a:lnTo>
                    <a:pt x="5253" y="1980"/>
                  </a:lnTo>
                  <a:lnTo>
                    <a:pt x="5260" y="2013"/>
                  </a:lnTo>
                  <a:lnTo>
                    <a:pt x="5266" y="1886"/>
                  </a:lnTo>
                  <a:lnTo>
                    <a:pt x="5273" y="2002"/>
                  </a:lnTo>
                  <a:lnTo>
                    <a:pt x="5279" y="1884"/>
                  </a:lnTo>
                  <a:lnTo>
                    <a:pt x="5286" y="2003"/>
                  </a:lnTo>
                  <a:lnTo>
                    <a:pt x="5292" y="2020"/>
                  </a:lnTo>
                  <a:lnTo>
                    <a:pt x="5299" y="2185"/>
                  </a:lnTo>
                  <a:lnTo>
                    <a:pt x="5305" y="1987"/>
                  </a:lnTo>
                  <a:lnTo>
                    <a:pt x="5311" y="2050"/>
                  </a:lnTo>
                  <a:lnTo>
                    <a:pt x="5318" y="2081"/>
                  </a:lnTo>
                  <a:lnTo>
                    <a:pt x="5324" y="2060"/>
                  </a:lnTo>
                  <a:lnTo>
                    <a:pt x="5331" y="2159"/>
                  </a:lnTo>
                  <a:lnTo>
                    <a:pt x="5337" y="2019"/>
                  </a:lnTo>
                  <a:lnTo>
                    <a:pt x="5344" y="2206"/>
                  </a:lnTo>
                  <a:lnTo>
                    <a:pt x="5350" y="2137"/>
                  </a:lnTo>
                  <a:lnTo>
                    <a:pt x="5357" y="2173"/>
                  </a:lnTo>
                  <a:lnTo>
                    <a:pt x="5363" y="2282"/>
                  </a:lnTo>
                  <a:lnTo>
                    <a:pt x="5370" y="2181"/>
                  </a:lnTo>
                  <a:lnTo>
                    <a:pt x="5376" y="2158"/>
                  </a:lnTo>
                  <a:lnTo>
                    <a:pt x="5382" y="2248"/>
                  </a:lnTo>
                  <a:lnTo>
                    <a:pt x="5389" y="2323"/>
                  </a:lnTo>
                  <a:lnTo>
                    <a:pt x="5395" y="2012"/>
                  </a:lnTo>
                  <a:lnTo>
                    <a:pt x="5402" y="2077"/>
                  </a:lnTo>
                  <a:lnTo>
                    <a:pt x="5408" y="2091"/>
                  </a:lnTo>
                  <a:lnTo>
                    <a:pt x="5415" y="1938"/>
                  </a:lnTo>
                  <a:lnTo>
                    <a:pt x="5421" y="2015"/>
                  </a:lnTo>
                  <a:lnTo>
                    <a:pt x="5428" y="2040"/>
                  </a:lnTo>
                  <a:lnTo>
                    <a:pt x="5434" y="1942"/>
                  </a:lnTo>
                  <a:lnTo>
                    <a:pt x="5441" y="2025"/>
                  </a:lnTo>
                  <a:lnTo>
                    <a:pt x="5447" y="1999"/>
                  </a:lnTo>
                  <a:lnTo>
                    <a:pt x="5453" y="2029"/>
                  </a:lnTo>
                  <a:lnTo>
                    <a:pt x="5460" y="2010"/>
                  </a:lnTo>
                  <a:lnTo>
                    <a:pt x="5466" y="1976"/>
                  </a:lnTo>
                  <a:lnTo>
                    <a:pt x="5473" y="1956"/>
                  </a:lnTo>
                  <a:lnTo>
                    <a:pt x="5479" y="1863"/>
                  </a:lnTo>
                  <a:lnTo>
                    <a:pt x="5486" y="1929"/>
                  </a:lnTo>
                  <a:lnTo>
                    <a:pt x="5492" y="2131"/>
                  </a:lnTo>
                  <a:lnTo>
                    <a:pt x="5499" y="1970"/>
                  </a:lnTo>
                  <a:lnTo>
                    <a:pt x="5505" y="2052"/>
                  </a:lnTo>
                  <a:lnTo>
                    <a:pt x="5512" y="1998"/>
                  </a:lnTo>
                  <a:lnTo>
                    <a:pt x="5518" y="1985"/>
                  </a:lnTo>
                  <a:lnTo>
                    <a:pt x="5524" y="2104"/>
                  </a:lnTo>
                  <a:lnTo>
                    <a:pt x="5531" y="2016"/>
                  </a:lnTo>
                  <a:lnTo>
                    <a:pt x="5537" y="1844"/>
                  </a:lnTo>
                  <a:lnTo>
                    <a:pt x="5544" y="1994"/>
                  </a:lnTo>
                  <a:lnTo>
                    <a:pt x="5550" y="1955"/>
                  </a:lnTo>
                  <a:lnTo>
                    <a:pt x="5557" y="1811"/>
                  </a:lnTo>
                  <a:lnTo>
                    <a:pt x="5563" y="1961"/>
                  </a:lnTo>
                  <a:lnTo>
                    <a:pt x="5570" y="1961"/>
                  </a:lnTo>
                  <a:lnTo>
                    <a:pt x="5576" y="2124"/>
                  </a:lnTo>
                  <a:lnTo>
                    <a:pt x="5583" y="1918"/>
                  </a:lnTo>
                  <a:lnTo>
                    <a:pt x="5589" y="1987"/>
                  </a:lnTo>
                  <a:lnTo>
                    <a:pt x="5595" y="1924"/>
                  </a:lnTo>
                  <a:lnTo>
                    <a:pt x="5602" y="2042"/>
                  </a:lnTo>
                  <a:lnTo>
                    <a:pt x="5608" y="1973"/>
                  </a:lnTo>
                  <a:lnTo>
                    <a:pt x="5615" y="2063"/>
                  </a:lnTo>
                  <a:lnTo>
                    <a:pt x="5621" y="1921"/>
                  </a:lnTo>
                  <a:lnTo>
                    <a:pt x="5628" y="1877"/>
                  </a:lnTo>
                  <a:lnTo>
                    <a:pt x="5634" y="1978"/>
                  </a:lnTo>
                  <a:lnTo>
                    <a:pt x="5641" y="1944"/>
                  </a:lnTo>
                  <a:lnTo>
                    <a:pt x="5647" y="1973"/>
                  </a:lnTo>
                  <a:lnTo>
                    <a:pt x="5654" y="1950"/>
                  </a:lnTo>
                  <a:lnTo>
                    <a:pt x="5660" y="2014"/>
                  </a:lnTo>
                  <a:lnTo>
                    <a:pt x="5666" y="1866"/>
                  </a:lnTo>
                  <a:lnTo>
                    <a:pt x="5673" y="1846"/>
                  </a:lnTo>
                  <a:lnTo>
                    <a:pt x="5679" y="1848"/>
                  </a:lnTo>
                  <a:lnTo>
                    <a:pt x="5686" y="2013"/>
                  </a:lnTo>
                  <a:lnTo>
                    <a:pt x="5692" y="1994"/>
                  </a:lnTo>
                  <a:lnTo>
                    <a:pt x="5699" y="1983"/>
                  </a:lnTo>
                  <a:lnTo>
                    <a:pt x="5705" y="1842"/>
                  </a:lnTo>
                  <a:lnTo>
                    <a:pt x="5712" y="1968"/>
                  </a:lnTo>
                  <a:lnTo>
                    <a:pt x="5718" y="1867"/>
                  </a:lnTo>
                  <a:lnTo>
                    <a:pt x="5725" y="2011"/>
                  </a:lnTo>
                  <a:lnTo>
                    <a:pt x="5731" y="1879"/>
                  </a:lnTo>
                  <a:lnTo>
                    <a:pt x="5737" y="1945"/>
                  </a:lnTo>
                  <a:lnTo>
                    <a:pt x="5744" y="1780"/>
                  </a:lnTo>
                  <a:lnTo>
                    <a:pt x="5750" y="1838"/>
                  </a:lnTo>
                  <a:lnTo>
                    <a:pt x="5757" y="1975"/>
                  </a:lnTo>
                  <a:lnTo>
                    <a:pt x="5763" y="1808"/>
                  </a:lnTo>
                  <a:lnTo>
                    <a:pt x="5770" y="1888"/>
                  </a:lnTo>
                  <a:lnTo>
                    <a:pt x="5776" y="2004"/>
                  </a:lnTo>
                  <a:lnTo>
                    <a:pt x="5783" y="1901"/>
                  </a:lnTo>
                  <a:lnTo>
                    <a:pt x="5789" y="1881"/>
                  </a:lnTo>
                  <a:lnTo>
                    <a:pt x="5796" y="1910"/>
                  </a:lnTo>
                  <a:lnTo>
                    <a:pt x="5802" y="1782"/>
                  </a:lnTo>
                  <a:lnTo>
                    <a:pt x="5808" y="1855"/>
                  </a:lnTo>
                  <a:lnTo>
                    <a:pt x="5815" y="1948"/>
                  </a:lnTo>
                  <a:lnTo>
                    <a:pt x="5821" y="1944"/>
                  </a:lnTo>
                  <a:lnTo>
                    <a:pt x="5828" y="1951"/>
                  </a:lnTo>
                  <a:lnTo>
                    <a:pt x="5834" y="1936"/>
                  </a:lnTo>
                  <a:lnTo>
                    <a:pt x="5841" y="2025"/>
                  </a:lnTo>
                  <a:lnTo>
                    <a:pt x="5847" y="1880"/>
                  </a:lnTo>
                  <a:lnTo>
                    <a:pt x="5854" y="1863"/>
                  </a:lnTo>
                  <a:lnTo>
                    <a:pt x="5860" y="1943"/>
                  </a:lnTo>
                  <a:lnTo>
                    <a:pt x="5867" y="1883"/>
                  </a:lnTo>
                  <a:lnTo>
                    <a:pt x="5873" y="2059"/>
                  </a:lnTo>
                  <a:lnTo>
                    <a:pt x="5879" y="2068"/>
                  </a:lnTo>
                  <a:lnTo>
                    <a:pt x="5886" y="1918"/>
                  </a:lnTo>
                  <a:lnTo>
                    <a:pt x="5892" y="1898"/>
                  </a:lnTo>
                  <a:lnTo>
                    <a:pt x="5899" y="1949"/>
                  </a:lnTo>
                  <a:lnTo>
                    <a:pt x="5905" y="1908"/>
                  </a:lnTo>
                  <a:lnTo>
                    <a:pt x="5912" y="1930"/>
                  </a:lnTo>
                  <a:lnTo>
                    <a:pt x="5918" y="1854"/>
                  </a:lnTo>
                  <a:lnTo>
                    <a:pt x="5925" y="1943"/>
                  </a:lnTo>
                  <a:lnTo>
                    <a:pt x="5931" y="1918"/>
                  </a:lnTo>
                  <a:lnTo>
                    <a:pt x="5938" y="1920"/>
                  </a:lnTo>
                  <a:lnTo>
                    <a:pt x="5944" y="2026"/>
                  </a:lnTo>
                  <a:lnTo>
                    <a:pt x="5950" y="1856"/>
                  </a:lnTo>
                  <a:lnTo>
                    <a:pt x="5957" y="1976"/>
                  </a:lnTo>
                  <a:lnTo>
                    <a:pt x="5963" y="1925"/>
                  </a:lnTo>
                  <a:lnTo>
                    <a:pt x="5970" y="2014"/>
                  </a:lnTo>
                  <a:lnTo>
                    <a:pt x="5976" y="1986"/>
                  </a:lnTo>
                  <a:lnTo>
                    <a:pt x="5983" y="2009"/>
                  </a:lnTo>
                  <a:lnTo>
                    <a:pt x="5989" y="1911"/>
                  </a:lnTo>
                  <a:lnTo>
                    <a:pt x="5996" y="1808"/>
                  </a:lnTo>
                  <a:lnTo>
                    <a:pt x="6002" y="2016"/>
                  </a:lnTo>
                  <a:lnTo>
                    <a:pt x="6009" y="1958"/>
                  </a:lnTo>
                  <a:lnTo>
                    <a:pt x="6015" y="1939"/>
                  </a:lnTo>
                  <a:lnTo>
                    <a:pt x="6021" y="1940"/>
                  </a:lnTo>
                  <a:lnTo>
                    <a:pt x="6028" y="1991"/>
                  </a:lnTo>
                  <a:lnTo>
                    <a:pt x="6034" y="2002"/>
                  </a:lnTo>
                  <a:lnTo>
                    <a:pt x="6041" y="1993"/>
                  </a:lnTo>
                  <a:lnTo>
                    <a:pt x="6047" y="1950"/>
                  </a:lnTo>
                  <a:lnTo>
                    <a:pt x="6054" y="1946"/>
                  </a:lnTo>
                  <a:lnTo>
                    <a:pt x="6060" y="1981"/>
                  </a:lnTo>
                  <a:lnTo>
                    <a:pt x="6067" y="1979"/>
                  </a:lnTo>
                  <a:lnTo>
                    <a:pt x="6073" y="1767"/>
                  </a:lnTo>
                  <a:lnTo>
                    <a:pt x="6080" y="1834"/>
                  </a:lnTo>
                  <a:lnTo>
                    <a:pt x="6086" y="1885"/>
                  </a:lnTo>
                  <a:lnTo>
                    <a:pt x="6092" y="1847"/>
                  </a:lnTo>
                  <a:lnTo>
                    <a:pt x="6099" y="1957"/>
                  </a:lnTo>
                  <a:lnTo>
                    <a:pt x="6105" y="2024"/>
                  </a:lnTo>
                  <a:lnTo>
                    <a:pt x="6112" y="2059"/>
                  </a:lnTo>
                  <a:lnTo>
                    <a:pt x="6118" y="1873"/>
                  </a:lnTo>
                  <a:lnTo>
                    <a:pt x="6125" y="2109"/>
                  </a:lnTo>
                  <a:lnTo>
                    <a:pt x="6131" y="2006"/>
                  </a:lnTo>
                  <a:lnTo>
                    <a:pt x="6138" y="2139"/>
                  </a:lnTo>
                  <a:lnTo>
                    <a:pt x="6144" y="2113"/>
                  </a:lnTo>
                  <a:lnTo>
                    <a:pt x="6151" y="2140"/>
                  </a:lnTo>
                  <a:lnTo>
                    <a:pt x="6157" y="2116"/>
                  </a:lnTo>
                  <a:lnTo>
                    <a:pt x="6163" y="2228"/>
                  </a:lnTo>
                  <a:lnTo>
                    <a:pt x="6170" y="2055"/>
                  </a:lnTo>
                  <a:lnTo>
                    <a:pt x="6176" y="1942"/>
                  </a:lnTo>
                  <a:lnTo>
                    <a:pt x="6183" y="2116"/>
                  </a:lnTo>
                  <a:lnTo>
                    <a:pt x="6189" y="1977"/>
                  </a:lnTo>
                  <a:lnTo>
                    <a:pt x="6196" y="1981"/>
                  </a:lnTo>
                  <a:lnTo>
                    <a:pt x="6202" y="2011"/>
                  </a:lnTo>
                  <a:lnTo>
                    <a:pt x="6209" y="2068"/>
                  </a:lnTo>
                  <a:lnTo>
                    <a:pt x="6215" y="1913"/>
                  </a:lnTo>
                  <a:lnTo>
                    <a:pt x="6221" y="1958"/>
                  </a:lnTo>
                  <a:lnTo>
                    <a:pt x="6228" y="2004"/>
                  </a:lnTo>
                  <a:lnTo>
                    <a:pt x="6234" y="2057"/>
                  </a:lnTo>
                  <a:lnTo>
                    <a:pt x="6241" y="2038"/>
                  </a:lnTo>
                  <a:lnTo>
                    <a:pt x="6247" y="2027"/>
                  </a:lnTo>
                  <a:lnTo>
                    <a:pt x="6254" y="1984"/>
                  </a:lnTo>
                  <a:lnTo>
                    <a:pt x="6260" y="2028"/>
                  </a:lnTo>
                  <a:lnTo>
                    <a:pt x="6267" y="2030"/>
                  </a:lnTo>
                  <a:lnTo>
                    <a:pt x="6273" y="1978"/>
                  </a:lnTo>
                  <a:lnTo>
                    <a:pt x="6280" y="1888"/>
                  </a:lnTo>
                  <a:lnTo>
                    <a:pt x="6286" y="2032"/>
                  </a:lnTo>
                  <a:lnTo>
                    <a:pt x="6292" y="1892"/>
                  </a:lnTo>
                  <a:lnTo>
                    <a:pt x="6299" y="1950"/>
                  </a:lnTo>
                  <a:lnTo>
                    <a:pt x="6305" y="1862"/>
                  </a:lnTo>
                  <a:lnTo>
                    <a:pt x="6312" y="1849"/>
                  </a:lnTo>
                  <a:lnTo>
                    <a:pt x="6318" y="1853"/>
                  </a:lnTo>
                  <a:lnTo>
                    <a:pt x="6325" y="1844"/>
                  </a:lnTo>
                  <a:lnTo>
                    <a:pt x="6331" y="1891"/>
                  </a:lnTo>
                  <a:lnTo>
                    <a:pt x="6338" y="1978"/>
                  </a:lnTo>
                  <a:lnTo>
                    <a:pt x="6344" y="1875"/>
                  </a:lnTo>
                  <a:lnTo>
                    <a:pt x="6351" y="2007"/>
                  </a:lnTo>
                  <a:lnTo>
                    <a:pt x="6357" y="1814"/>
                  </a:lnTo>
                  <a:lnTo>
                    <a:pt x="6363" y="2003"/>
                  </a:lnTo>
                  <a:lnTo>
                    <a:pt x="6370" y="1986"/>
                  </a:lnTo>
                  <a:lnTo>
                    <a:pt x="6376" y="2154"/>
                  </a:lnTo>
                  <a:lnTo>
                    <a:pt x="6383" y="1866"/>
                  </a:lnTo>
                  <a:lnTo>
                    <a:pt x="6389" y="1919"/>
                  </a:lnTo>
                  <a:lnTo>
                    <a:pt x="6396" y="2081"/>
                  </a:lnTo>
                  <a:lnTo>
                    <a:pt x="6402" y="2016"/>
                  </a:lnTo>
                  <a:lnTo>
                    <a:pt x="6409" y="1969"/>
                  </a:lnTo>
                  <a:lnTo>
                    <a:pt x="6415" y="1926"/>
                  </a:lnTo>
                  <a:lnTo>
                    <a:pt x="6422" y="1961"/>
                  </a:lnTo>
                  <a:lnTo>
                    <a:pt x="6428" y="1973"/>
                  </a:lnTo>
                  <a:lnTo>
                    <a:pt x="6434" y="1933"/>
                  </a:lnTo>
                  <a:lnTo>
                    <a:pt x="6441" y="1950"/>
                  </a:lnTo>
                  <a:lnTo>
                    <a:pt x="6447" y="1833"/>
                  </a:lnTo>
                  <a:lnTo>
                    <a:pt x="6454" y="1774"/>
                  </a:lnTo>
                  <a:lnTo>
                    <a:pt x="6460" y="1941"/>
                  </a:lnTo>
                  <a:lnTo>
                    <a:pt x="6467" y="1926"/>
                  </a:lnTo>
                  <a:lnTo>
                    <a:pt x="6473" y="1970"/>
                  </a:lnTo>
                  <a:lnTo>
                    <a:pt x="6480" y="2010"/>
                  </a:lnTo>
                  <a:lnTo>
                    <a:pt x="6486" y="1997"/>
                  </a:lnTo>
                  <a:lnTo>
                    <a:pt x="6493" y="1848"/>
                  </a:lnTo>
                  <a:lnTo>
                    <a:pt x="6499" y="2023"/>
                  </a:lnTo>
                  <a:lnTo>
                    <a:pt x="6505" y="1865"/>
                  </a:lnTo>
                  <a:lnTo>
                    <a:pt x="6512" y="1920"/>
                  </a:lnTo>
                  <a:lnTo>
                    <a:pt x="6518" y="1876"/>
                  </a:lnTo>
                  <a:lnTo>
                    <a:pt x="6525" y="1944"/>
                  </a:lnTo>
                  <a:lnTo>
                    <a:pt x="6531" y="1915"/>
                  </a:lnTo>
                  <a:lnTo>
                    <a:pt x="6538" y="1940"/>
                  </a:lnTo>
                  <a:lnTo>
                    <a:pt x="6544" y="2011"/>
                  </a:lnTo>
                  <a:lnTo>
                    <a:pt x="6551" y="1904"/>
                  </a:lnTo>
                  <a:lnTo>
                    <a:pt x="6557" y="1917"/>
                  </a:lnTo>
                  <a:lnTo>
                    <a:pt x="6564" y="1880"/>
                  </a:lnTo>
                  <a:lnTo>
                    <a:pt x="6570" y="2005"/>
                  </a:lnTo>
                  <a:lnTo>
                    <a:pt x="6576" y="1835"/>
                  </a:lnTo>
                  <a:lnTo>
                    <a:pt x="6583" y="1866"/>
                  </a:lnTo>
                  <a:lnTo>
                    <a:pt x="6589" y="1988"/>
                  </a:lnTo>
                  <a:lnTo>
                    <a:pt x="6596" y="1984"/>
                  </a:lnTo>
                  <a:lnTo>
                    <a:pt x="6602" y="1935"/>
                  </a:lnTo>
                  <a:lnTo>
                    <a:pt x="6609" y="1908"/>
                  </a:lnTo>
                  <a:lnTo>
                    <a:pt x="6615" y="1861"/>
                  </a:lnTo>
                  <a:lnTo>
                    <a:pt x="6622" y="1993"/>
                  </a:lnTo>
                  <a:lnTo>
                    <a:pt x="6628" y="1992"/>
                  </a:lnTo>
                  <a:lnTo>
                    <a:pt x="6635" y="1934"/>
                  </a:lnTo>
                  <a:lnTo>
                    <a:pt x="6641" y="1920"/>
                  </a:lnTo>
                  <a:lnTo>
                    <a:pt x="6647" y="1953"/>
                  </a:lnTo>
                  <a:lnTo>
                    <a:pt x="6654" y="2028"/>
                  </a:lnTo>
                  <a:lnTo>
                    <a:pt x="6660" y="2006"/>
                  </a:lnTo>
                  <a:lnTo>
                    <a:pt x="6667" y="1991"/>
                  </a:lnTo>
                  <a:lnTo>
                    <a:pt x="6673" y="1896"/>
                  </a:lnTo>
                  <a:lnTo>
                    <a:pt x="6680" y="1878"/>
                  </a:lnTo>
                  <a:lnTo>
                    <a:pt x="6686" y="2053"/>
                  </a:lnTo>
                  <a:lnTo>
                    <a:pt x="6693" y="1985"/>
                  </a:lnTo>
                  <a:lnTo>
                    <a:pt x="6699" y="1870"/>
                  </a:lnTo>
                  <a:lnTo>
                    <a:pt x="6706" y="2071"/>
                  </a:lnTo>
                  <a:lnTo>
                    <a:pt x="6712" y="2317"/>
                  </a:lnTo>
                  <a:lnTo>
                    <a:pt x="6718" y="2702"/>
                  </a:lnTo>
                  <a:lnTo>
                    <a:pt x="6725" y="3844"/>
                  </a:lnTo>
                  <a:lnTo>
                    <a:pt x="6731" y="5265"/>
                  </a:lnTo>
                  <a:lnTo>
                    <a:pt x="6738" y="6845"/>
                  </a:lnTo>
                  <a:lnTo>
                    <a:pt x="6744" y="7535"/>
                  </a:lnTo>
                  <a:lnTo>
                    <a:pt x="6751" y="7095"/>
                  </a:lnTo>
                  <a:lnTo>
                    <a:pt x="6757" y="5669"/>
                  </a:lnTo>
                  <a:lnTo>
                    <a:pt x="6764" y="4451"/>
                  </a:lnTo>
                  <a:lnTo>
                    <a:pt x="6770" y="3452"/>
                  </a:lnTo>
                  <a:lnTo>
                    <a:pt x="6777" y="2951"/>
                  </a:lnTo>
                  <a:lnTo>
                    <a:pt x="6783" y="2679"/>
                  </a:lnTo>
                  <a:lnTo>
                    <a:pt x="6789" y="2506"/>
                  </a:lnTo>
                  <a:lnTo>
                    <a:pt x="6796" y="2166"/>
                  </a:lnTo>
                  <a:lnTo>
                    <a:pt x="6802" y="2203"/>
                  </a:lnTo>
                  <a:lnTo>
                    <a:pt x="6809" y="2133"/>
                  </a:lnTo>
                  <a:lnTo>
                    <a:pt x="6815" y="2130"/>
                  </a:lnTo>
                  <a:lnTo>
                    <a:pt x="6822" y="2020"/>
                  </a:lnTo>
                  <a:lnTo>
                    <a:pt x="6828" y="2061"/>
                  </a:lnTo>
                  <a:lnTo>
                    <a:pt x="6835" y="1920"/>
                  </a:lnTo>
                  <a:lnTo>
                    <a:pt x="6841" y="2210"/>
                  </a:lnTo>
                  <a:lnTo>
                    <a:pt x="6848" y="2037"/>
                  </a:lnTo>
                  <a:lnTo>
                    <a:pt x="6854" y="1954"/>
                  </a:lnTo>
                  <a:lnTo>
                    <a:pt x="6860" y="2002"/>
                  </a:lnTo>
                  <a:lnTo>
                    <a:pt x="6867" y="1891"/>
                  </a:lnTo>
                  <a:lnTo>
                    <a:pt x="6873" y="1974"/>
                  </a:lnTo>
                  <a:lnTo>
                    <a:pt x="6880" y="2120"/>
                  </a:lnTo>
                  <a:lnTo>
                    <a:pt x="6886" y="2051"/>
                  </a:lnTo>
                  <a:lnTo>
                    <a:pt x="6893" y="1942"/>
                  </a:lnTo>
                  <a:lnTo>
                    <a:pt x="6899" y="2107"/>
                  </a:lnTo>
                  <a:lnTo>
                    <a:pt x="6906" y="2113"/>
                  </a:lnTo>
                  <a:lnTo>
                    <a:pt x="6912" y="1976"/>
                  </a:lnTo>
                  <a:lnTo>
                    <a:pt x="6919" y="1976"/>
                  </a:lnTo>
                  <a:lnTo>
                    <a:pt x="6925" y="2020"/>
                  </a:lnTo>
                  <a:lnTo>
                    <a:pt x="6931" y="2047"/>
                  </a:lnTo>
                  <a:lnTo>
                    <a:pt x="6938" y="2038"/>
                  </a:lnTo>
                  <a:lnTo>
                    <a:pt x="6944" y="2047"/>
                  </a:lnTo>
                  <a:lnTo>
                    <a:pt x="6951" y="1999"/>
                  </a:lnTo>
                  <a:lnTo>
                    <a:pt x="6957" y="1886"/>
                  </a:lnTo>
                  <a:lnTo>
                    <a:pt x="6964" y="1988"/>
                  </a:lnTo>
                  <a:lnTo>
                    <a:pt x="6970" y="2135"/>
                  </a:lnTo>
                  <a:lnTo>
                    <a:pt x="6977" y="1930"/>
                  </a:lnTo>
                  <a:lnTo>
                    <a:pt x="6983" y="2020"/>
                  </a:lnTo>
                  <a:lnTo>
                    <a:pt x="6990" y="1965"/>
                  </a:lnTo>
                  <a:lnTo>
                    <a:pt x="6996" y="1985"/>
                  </a:lnTo>
                  <a:lnTo>
                    <a:pt x="7002" y="1984"/>
                  </a:lnTo>
                  <a:lnTo>
                    <a:pt x="7009" y="1888"/>
                  </a:lnTo>
                  <a:lnTo>
                    <a:pt x="7015" y="1898"/>
                  </a:lnTo>
                  <a:lnTo>
                    <a:pt x="7022" y="1888"/>
                  </a:lnTo>
                  <a:lnTo>
                    <a:pt x="7028" y="1965"/>
                  </a:lnTo>
                  <a:lnTo>
                    <a:pt x="7035" y="2008"/>
                  </a:lnTo>
                  <a:lnTo>
                    <a:pt x="7041" y="1970"/>
                  </a:lnTo>
                  <a:lnTo>
                    <a:pt x="7048" y="1896"/>
                  </a:lnTo>
                  <a:lnTo>
                    <a:pt x="7054" y="2087"/>
                  </a:lnTo>
                  <a:lnTo>
                    <a:pt x="7061" y="2021"/>
                  </a:lnTo>
                  <a:lnTo>
                    <a:pt x="7067" y="2031"/>
                  </a:lnTo>
                  <a:lnTo>
                    <a:pt x="7073" y="1905"/>
                  </a:lnTo>
                  <a:lnTo>
                    <a:pt x="7080" y="1941"/>
                  </a:lnTo>
                  <a:lnTo>
                    <a:pt x="7086" y="1928"/>
                  </a:lnTo>
                  <a:lnTo>
                    <a:pt x="7093" y="1992"/>
                  </a:lnTo>
                  <a:lnTo>
                    <a:pt x="7099" y="1857"/>
                  </a:lnTo>
                  <a:lnTo>
                    <a:pt x="7106" y="1971"/>
                  </a:lnTo>
                  <a:lnTo>
                    <a:pt x="7112" y="2076"/>
                  </a:lnTo>
                  <a:lnTo>
                    <a:pt x="7119" y="2042"/>
                  </a:lnTo>
                  <a:lnTo>
                    <a:pt x="7125" y="2038"/>
                  </a:lnTo>
                  <a:lnTo>
                    <a:pt x="7132" y="1976"/>
                  </a:lnTo>
                  <a:lnTo>
                    <a:pt x="7138" y="1976"/>
                  </a:lnTo>
                  <a:lnTo>
                    <a:pt x="7144" y="1931"/>
                  </a:lnTo>
                  <a:lnTo>
                    <a:pt x="7151" y="1953"/>
                  </a:lnTo>
                  <a:lnTo>
                    <a:pt x="7157" y="1894"/>
                  </a:lnTo>
                  <a:lnTo>
                    <a:pt x="7164" y="1873"/>
                  </a:lnTo>
                  <a:lnTo>
                    <a:pt x="7170" y="1965"/>
                  </a:lnTo>
                  <a:lnTo>
                    <a:pt x="7177" y="2009"/>
                  </a:lnTo>
                  <a:lnTo>
                    <a:pt x="7183" y="1940"/>
                  </a:lnTo>
                  <a:lnTo>
                    <a:pt x="7190" y="2027"/>
                  </a:lnTo>
                  <a:lnTo>
                    <a:pt x="7196" y="1980"/>
                  </a:lnTo>
                  <a:lnTo>
                    <a:pt x="7203" y="1867"/>
                  </a:lnTo>
                  <a:lnTo>
                    <a:pt x="7209" y="1922"/>
                  </a:lnTo>
                  <a:lnTo>
                    <a:pt x="7215" y="1927"/>
                  </a:lnTo>
                  <a:lnTo>
                    <a:pt x="7222" y="2053"/>
                  </a:lnTo>
                  <a:lnTo>
                    <a:pt x="7228" y="1913"/>
                  </a:lnTo>
                  <a:lnTo>
                    <a:pt x="7235" y="2024"/>
                  </a:lnTo>
                  <a:lnTo>
                    <a:pt x="7241" y="1918"/>
                  </a:lnTo>
                  <a:lnTo>
                    <a:pt x="7248" y="1905"/>
                  </a:lnTo>
                  <a:lnTo>
                    <a:pt x="7254" y="2002"/>
                  </a:lnTo>
                  <a:lnTo>
                    <a:pt x="7261" y="1831"/>
                  </a:lnTo>
                  <a:lnTo>
                    <a:pt x="7267" y="1907"/>
                  </a:lnTo>
                  <a:lnTo>
                    <a:pt x="7274" y="1946"/>
                  </a:lnTo>
                  <a:lnTo>
                    <a:pt x="7280" y="1876"/>
                  </a:lnTo>
                  <a:lnTo>
                    <a:pt x="7286" y="1869"/>
                  </a:lnTo>
                  <a:lnTo>
                    <a:pt x="7293" y="1980"/>
                  </a:lnTo>
                  <a:lnTo>
                    <a:pt x="7299" y="2049"/>
                  </a:lnTo>
                  <a:lnTo>
                    <a:pt x="7306" y="1946"/>
                  </a:lnTo>
                  <a:lnTo>
                    <a:pt x="7312" y="2001"/>
                  </a:lnTo>
                  <a:lnTo>
                    <a:pt x="7319" y="2011"/>
                  </a:lnTo>
                  <a:lnTo>
                    <a:pt x="7325" y="2010"/>
                  </a:lnTo>
                  <a:lnTo>
                    <a:pt x="7332" y="1988"/>
                  </a:lnTo>
                  <a:lnTo>
                    <a:pt x="7338" y="1949"/>
                  </a:lnTo>
                  <a:lnTo>
                    <a:pt x="7345" y="1974"/>
                  </a:lnTo>
                  <a:lnTo>
                    <a:pt x="7351" y="1952"/>
                  </a:lnTo>
                  <a:lnTo>
                    <a:pt x="7357" y="1867"/>
                  </a:lnTo>
                  <a:lnTo>
                    <a:pt x="7364" y="2022"/>
                  </a:lnTo>
                  <a:lnTo>
                    <a:pt x="7370" y="1864"/>
                  </a:lnTo>
                  <a:lnTo>
                    <a:pt x="7377" y="1943"/>
                  </a:lnTo>
                  <a:lnTo>
                    <a:pt x="7383" y="1877"/>
                  </a:lnTo>
                  <a:lnTo>
                    <a:pt x="7390" y="2086"/>
                  </a:lnTo>
                  <a:lnTo>
                    <a:pt x="7396" y="1864"/>
                  </a:lnTo>
                  <a:lnTo>
                    <a:pt x="7403" y="1900"/>
                  </a:lnTo>
                  <a:lnTo>
                    <a:pt x="7409" y="1894"/>
                  </a:lnTo>
                  <a:lnTo>
                    <a:pt x="7416" y="2105"/>
                  </a:lnTo>
                  <a:lnTo>
                    <a:pt x="7422" y="1968"/>
                  </a:lnTo>
                  <a:lnTo>
                    <a:pt x="7428" y="2004"/>
                  </a:lnTo>
                  <a:lnTo>
                    <a:pt x="7435" y="2072"/>
                  </a:lnTo>
                  <a:lnTo>
                    <a:pt x="7441" y="1903"/>
                  </a:lnTo>
                  <a:lnTo>
                    <a:pt x="7448" y="1943"/>
                  </a:lnTo>
                  <a:lnTo>
                    <a:pt x="7454" y="1951"/>
                  </a:lnTo>
                  <a:lnTo>
                    <a:pt x="7461" y="2080"/>
                  </a:lnTo>
                  <a:lnTo>
                    <a:pt x="7467" y="1944"/>
                  </a:lnTo>
                  <a:lnTo>
                    <a:pt x="7474" y="2065"/>
                  </a:lnTo>
                  <a:lnTo>
                    <a:pt x="7480" y="1898"/>
                  </a:lnTo>
                  <a:lnTo>
                    <a:pt x="7487" y="1855"/>
                  </a:lnTo>
                  <a:lnTo>
                    <a:pt x="7493" y="2043"/>
                  </a:lnTo>
                  <a:lnTo>
                    <a:pt x="7499" y="1993"/>
                  </a:lnTo>
                  <a:lnTo>
                    <a:pt x="7506" y="1968"/>
                  </a:lnTo>
                  <a:lnTo>
                    <a:pt x="7512" y="2007"/>
                  </a:lnTo>
                  <a:lnTo>
                    <a:pt x="7519" y="1957"/>
                  </a:lnTo>
                  <a:lnTo>
                    <a:pt x="7525" y="2058"/>
                  </a:lnTo>
                  <a:lnTo>
                    <a:pt x="7532" y="1953"/>
                  </a:lnTo>
                  <a:lnTo>
                    <a:pt x="7538" y="1962"/>
                  </a:lnTo>
                  <a:lnTo>
                    <a:pt x="7545" y="2028"/>
                  </a:lnTo>
                  <a:lnTo>
                    <a:pt x="7551" y="1884"/>
                  </a:lnTo>
                  <a:lnTo>
                    <a:pt x="7558" y="1903"/>
                  </a:lnTo>
                  <a:lnTo>
                    <a:pt x="7564" y="1965"/>
                  </a:lnTo>
                  <a:lnTo>
                    <a:pt x="7570" y="1959"/>
                  </a:lnTo>
                  <a:lnTo>
                    <a:pt x="7577" y="1914"/>
                  </a:lnTo>
                  <a:lnTo>
                    <a:pt x="7583" y="1961"/>
                  </a:lnTo>
                  <a:lnTo>
                    <a:pt x="7590" y="1968"/>
                  </a:lnTo>
                  <a:lnTo>
                    <a:pt x="7596" y="1893"/>
                  </a:lnTo>
                  <a:lnTo>
                    <a:pt x="7603" y="1978"/>
                  </a:lnTo>
                  <a:lnTo>
                    <a:pt x="7609" y="1946"/>
                  </a:lnTo>
                  <a:lnTo>
                    <a:pt x="7616" y="1951"/>
                  </a:lnTo>
                  <a:lnTo>
                    <a:pt x="7622" y="2024"/>
                  </a:lnTo>
                  <a:lnTo>
                    <a:pt x="7629" y="1927"/>
                  </a:lnTo>
                  <a:lnTo>
                    <a:pt x="7635" y="1907"/>
                  </a:lnTo>
                  <a:lnTo>
                    <a:pt x="7641" y="2059"/>
                  </a:lnTo>
                  <a:lnTo>
                    <a:pt x="7648" y="1959"/>
                  </a:lnTo>
                  <a:lnTo>
                    <a:pt x="7654" y="2024"/>
                  </a:lnTo>
                  <a:lnTo>
                    <a:pt x="7661" y="2109"/>
                  </a:lnTo>
                  <a:lnTo>
                    <a:pt x="7667" y="1951"/>
                  </a:lnTo>
                  <a:lnTo>
                    <a:pt x="7674" y="2067"/>
                  </a:lnTo>
                  <a:lnTo>
                    <a:pt x="7680" y="1970"/>
                  </a:lnTo>
                  <a:lnTo>
                    <a:pt x="7687" y="1853"/>
                  </a:lnTo>
                  <a:lnTo>
                    <a:pt x="7693" y="2014"/>
                  </a:lnTo>
                  <a:lnTo>
                    <a:pt x="7700" y="1922"/>
                  </a:lnTo>
                  <a:lnTo>
                    <a:pt x="7706" y="1931"/>
                  </a:lnTo>
                  <a:lnTo>
                    <a:pt x="7712" y="2062"/>
                  </a:lnTo>
                  <a:lnTo>
                    <a:pt x="7719" y="2029"/>
                  </a:lnTo>
                  <a:lnTo>
                    <a:pt x="7725" y="1937"/>
                  </a:lnTo>
                  <a:lnTo>
                    <a:pt x="7732" y="1956"/>
                  </a:lnTo>
                  <a:lnTo>
                    <a:pt x="7738" y="1969"/>
                  </a:lnTo>
                  <a:lnTo>
                    <a:pt x="7745" y="1994"/>
                  </a:lnTo>
                  <a:lnTo>
                    <a:pt x="7751" y="1973"/>
                  </a:lnTo>
                  <a:lnTo>
                    <a:pt x="7758" y="1980"/>
                  </a:lnTo>
                  <a:lnTo>
                    <a:pt x="7764" y="2005"/>
                  </a:lnTo>
                  <a:lnTo>
                    <a:pt x="7771" y="1996"/>
                  </a:lnTo>
                  <a:lnTo>
                    <a:pt x="7777" y="1991"/>
                  </a:lnTo>
                  <a:lnTo>
                    <a:pt x="7783" y="1981"/>
                  </a:lnTo>
                  <a:lnTo>
                    <a:pt x="7790" y="1971"/>
                  </a:lnTo>
                  <a:lnTo>
                    <a:pt x="7796" y="2018"/>
                  </a:lnTo>
                  <a:lnTo>
                    <a:pt x="7803" y="1941"/>
                  </a:lnTo>
                  <a:lnTo>
                    <a:pt x="7809" y="1874"/>
                  </a:lnTo>
                  <a:lnTo>
                    <a:pt x="7816" y="1864"/>
                  </a:lnTo>
                  <a:lnTo>
                    <a:pt x="7822" y="2028"/>
                  </a:lnTo>
                  <a:lnTo>
                    <a:pt x="7829" y="2040"/>
                  </a:lnTo>
                  <a:lnTo>
                    <a:pt x="7835" y="1888"/>
                  </a:lnTo>
                  <a:lnTo>
                    <a:pt x="7842" y="2000"/>
                  </a:lnTo>
                  <a:lnTo>
                    <a:pt x="7848" y="2082"/>
                  </a:lnTo>
                  <a:lnTo>
                    <a:pt x="7854" y="2010"/>
                  </a:lnTo>
                  <a:lnTo>
                    <a:pt x="7861" y="2019"/>
                  </a:lnTo>
                  <a:lnTo>
                    <a:pt x="7867" y="2008"/>
                  </a:lnTo>
                  <a:lnTo>
                    <a:pt x="7874" y="1991"/>
                  </a:lnTo>
                  <a:lnTo>
                    <a:pt x="7880" y="1948"/>
                  </a:lnTo>
                  <a:lnTo>
                    <a:pt x="7887" y="2090"/>
                  </a:lnTo>
                  <a:lnTo>
                    <a:pt x="7893" y="2065"/>
                  </a:lnTo>
                  <a:lnTo>
                    <a:pt x="7900" y="1915"/>
                  </a:lnTo>
                  <a:lnTo>
                    <a:pt x="7906" y="1855"/>
                  </a:lnTo>
                  <a:lnTo>
                    <a:pt x="7913" y="2008"/>
                  </a:lnTo>
                  <a:lnTo>
                    <a:pt x="7919" y="1912"/>
                  </a:lnTo>
                  <a:lnTo>
                    <a:pt x="7925" y="2022"/>
                  </a:lnTo>
                  <a:lnTo>
                    <a:pt x="7932" y="1913"/>
                  </a:lnTo>
                  <a:lnTo>
                    <a:pt x="7938" y="2005"/>
                  </a:lnTo>
                  <a:lnTo>
                    <a:pt x="7945" y="1850"/>
                  </a:lnTo>
                  <a:lnTo>
                    <a:pt x="7951" y="1951"/>
                  </a:lnTo>
                  <a:lnTo>
                    <a:pt x="7958" y="1973"/>
                  </a:lnTo>
                  <a:lnTo>
                    <a:pt x="7964" y="2118"/>
                  </a:lnTo>
                  <a:lnTo>
                    <a:pt x="7971" y="1921"/>
                  </a:lnTo>
                  <a:lnTo>
                    <a:pt x="7977" y="1969"/>
                  </a:lnTo>
                  <a:lnTo>
                    <a:pt x="7984" y="1883"/>
                  </a:lnTo>
                  <a:lnTo>
                    <a:pt x="7990" y="1984"/>
                  </a:lnTo>
                  <a:lnTo>
                    <a:pt x="7996" y="1942"/>
                  </a:lnTo>
                  <a:lnTo>
                    <a:pt x="8003" y="1990"/>
                  </a:lnTo>
                  <a:lnTo>
                    <a:pt x="8009" y="1977"/>
                  </a:lnTo>
                  <a:lnTo>
                    <a:pt x="8016" y="1981"/>
                  </a:lnTo>
                  <a:lnTo>
                    <a:pt x="8022" y="2031"/>
                  </a:lnTo>
                  <a:lnTo>
                    <a:pt x="8029" y="1959"/>
                  </a:lnTo>
                  <a:lnTo>
                    <a:pt x="8035" y="1959"/>
                  </a:lnTo>
                  <a:lnTo>
                    <a:pt x="8042" y="2009"/>
                  </a:lnTo>
                  <a:lnTo>
                    <a:pt x="8048" y="1973"/>
                  </a:lnTo>
                  <a:lnTo>
                    <a:pt x="8055" y="2009"/>
                  </a:lnTo>
                  <a:lnTo>
                    <a:pt x="8061" y="1841"/>
                  </a:lnTo>
                  <a:lnTo>
                    <a:pt x="8067" y="2009"/>
                  </a:lnTo>
                  <a:lnTo>
                    <a:pt x="8074" y="2049"/>
                  </a:lnTo>
                  <a:lnTo>
                    <a:pt x="8080" y="1963"/>
                  </a:lnTo>
                  <a:lnTo>
                    <a:pt x="8087" y="2033"/>
                  </a:lnTo>
                  <a:lnTo>
                    <a:pt x="8093" y="1980"/>
                  </a:lnTo>
                  <a:lnTo>
                    <a:pt x="8100" y="1972"/>
                  </a:lnTo>
                  <a:lnTo>
                    <a:pt x="8106" y="1920"/>
                  </a:lnTo>
                  <a:lnTo>
                    <a:pt x="8113" y="2022"/>
                  </a:lnTo>
                  <a:lnTo>
                    <a:pt x="8119" y="1983"/>
                  </a:lnTo>
                  <a:lnTo>
                    <a:pt x="8126" y="1945"/>
                  </a:lnTo>
                  <a:lnTo>
                    <a:pt x="8132" y="1942"/>
                  </a:lnTo>
                  <a:lnTo>
                    <a:pt x="8138" y="2022"/>
                  </a:lnTo>
                  <a:lnTo>
                    <a:pt x="8145" y="1890"/>
                  </a:lnTo>
                  <a:lnTo>
                    <a:pt x="8151" y="1929"/>
                  </a:lnTo>
                  <a:lnTo>
                    <a:pt x="8158" y="1992"/>
                  </a:lnTo>
                  <a:lnTo>
                    <a:pt x="8164" y="1938"/>
                  </a:lnTo>
                  <a:lnTo>
                    <a:pt x="8171" y="1940"/>
                  </a:lnTo>
                  <a:lnTo>
                    <a:pt x="8177" y="1955"/>
                  </a:lnTo>
                  <a:lnTo>
                    <a:pt x="8184" y="2012"/>
                  </a:lnTo>
                  <a:lnTo>
                    <a:pt x="8190" y="2081"/>
                  </a:lnTo>
                  <a:lnTo>
                    <a:pt x="8197" y="2000"/>
                  </a:lnTo>
                  <a:lnTo>
                    <a:pt x="8203" y="1931"/>
                  </a:lnTo>
                  <a:lnTo>
                    <a:pt x="8209" y="1912"/>
                  </a:lnTo>
                  <a:lnTo>
                    <a:pt x="8216" y="1921"/>
                  </a:lnTo>
                  <a:lnTo>
                    <a:pt x="8222" y="1956"/>
                  </a:lnTo>
                  <a:lnTo>
                    <a:pt x="8229" y="2024"/>
                  </a:lnTo>
                  <a:lnTo>
                    <a:pt x="8235" y="1898"/>
                  </a:lnTo>
                  <a:lnTo>
                    <a:pt x="8242" y="1980"/>
                  </a:lnTo>
                  <a:lnTo>
                    <a:pt x="8248" y="2096"/>
                  </a:lnTo>
                  <a:lnTo>
                    <a:pt x="8255" y="1802"/>
                  </a:lnTo>
                  <a:lnTo>
                    <a:pt x="8261" y="2082"/>
                  </a:lnTo>
                  <a:lnTo>
                    <a:pt x="8268" y="1965"/>
                  </a:lnTo>
                  <a:lnTo>
                    <a:pt x="8274" y="1969"/>
                  </a:lnTo>
                  <a:lnTo>
                    <a:pt x="8280" y="2099"/>
                  </a:lnTo>
                  <a:lnTo>
                    <a:pt x="8287" y="2006"/>
                  </a:lnTo>
                  <a:lnTo>
                    <a:pt x="8293" y="2018"/>
                  </a:lnTo>
                  <a:lnTo>
                    <a:pt x="8300" y="2135"/>
                  </a:lnTo>
                  <a:lnTo>
                    <a:pt x="8306" y="1957"/>
                  </a:lnTo>
                  <a:lnTo>
                    <a:pt x="8313" y="2064"/>
                  </a:lnTo>
                  <a:lnTo>
                    <a:pt x="8319" y="1988"/>
                  </a:lnTo>
                  <a:lnTo>
                    <a:pt x="8326" y="2101"/>
                  </a:lnTo>
                  <a:lnTo>
                    <a:pt x="8332" y="2189"/>
                  </a:lnTo>
                  <a:lnTo>
                    <a:pt x="8339" y="2237"/>
                  </a:lnTo>
                  <a:lnTo>
                    <a:pt x="8345" y="2204"/>
                  </a:lnTo>
                  <a:lnTo>
                    <a:pt x="8351" y="2355"/>
                  </a:lnTo>
                  <a:lnTo>
                    <a:pt x="8358" y="2370"/>
                  </a:lnTo>
                  <a:lnTo>
                    <a:pt x="8364" y="2442"/>
                  </a:lnTo>
                  <a:lnTo>
                    <a:pt x="8371" y="2286"/>
                  </a:lnTo>
                  <a:lnTo>
                    <a:pt x="8377" y="2155"/>
                  </a:lnTo>
                  <a:lnTo>
                    <a:pt x="8384" y="2055"/>
                  </a:lnTo>
                  <a:lnTo>
                    <a:pt x="8390" y="2069"/>
                  </a:lnTo>
                  <a:lnTo>
                    <a:pt x="8397" y="2070"/>
                  </a:lnTo>
                  <a:lnTo>
                    <a:pt x="8403" y="2024"/>
                  </a:lnTo>
                  <a:lnTo>
                    <a:pt x="8410" y="2001"/>
                  </a:lnTo>
                  <a:lnTo>
                    <a:pt x="8416" y="2080"/>
                  </a:lnTo>
                  <a:lnTo>
                    <a:pt x="8422" y="1905"/>
                  </a:lnTo>
                  <a:lnTo>
                    <a:pt x="8429" y="2088"/>
                  </a:lnTo>
                  <a:lnTo>
                    <a:pt x="8435" y="2020"/>
                  </a:lnTo>
                  <a:lnTo>
                    <a:pt x="8442" y="2105"/>
                  </a:lnTo>
                  <a:lnTo>
                    <a:pt x="8448" y="1932"/>
                  </a:lnTo>
                  <a:lnTo>
                    <a:pt x="8455" y="2048"/>
                  </a:lnTo>
                  <a:lnTo>
                    <a:pt x="8461" y="2013"/>
                  </a:lnTo>
                  <a:lnTo>
                    <a:pt x="8468" y="2050"/>
                  </a:lnTo>
                  <a:lnTo>
                    <a:pt x="8474" y="2219"/>
                  </a:lnTo>
                  <a:lnTo>
                    <a:pt x="8481" y="2083"/>
                  </a:lnTo>
                  <a:lnTo>
                    <a:pt x="8487" y="2148"/>
                  </a:lnTo>
                  <a:lnTo>
                    <a:pt x="8493" y="2180"/>
                  </a:lnTo>
                  <a:lnTo>
                    <a:pt x="8500" y="2064"/>
                  </a:lnTo>
                  <a:lnTo>
                    <a:pt x="8506" y="2085"/>
                  </a:lnTo>
                  <a:lnTo>
                    <a:pt x="8513" y="2261"/>
                  </a:lnTo>
                  <a:lnTo>
                    <a:pt x="8519" y="2210"/>
                  </a:lnTo>
                  <a:lnTo>
                    <a:pt x="8526" y="2116"/>
                  </a:lnTo>
                  <a:lnTo>
                    <a:pt x="8532" y="2204"/>
                  </a:lnTo>
                  <a:lnTo>
                    <a:pt x="8539" y="2157"/>
                  </a:lnTo>
                  <a:lnTo>
                    <a:pt x="8545" y="2191"/>
                  </a:lnTo>
                  <a:lnTo>
                    <a:pt x="8552" y="2070"/>
                  </a:lnTo>
                  <a:lnTo>
                    <a:pt x="8558" y="2185"/>
                  </a:lnTo>
                  <a:lnTo>
                    <a:pt x="8564" y="2166"/>
                  </a:lnTo>
                  <a:lnTo>
                    <a:pt x="8571" y="2094"/>
                  </a:lnTo>
                  <a:lnTo>
                    <a:pt x="8577" y="2165"/>
                  </a:lnTo>
                  <a:lnTo>
                    <a:pt x="8584" y="2191"/>
                  </a:lnTo>
                  <a:lnTo>
                    <a:pt x="8590" y="2243"/>
                  </a:lnTo>
                  <a:lnTo>
                    <a:pt x="8597" y="2383"/>
                  </a:lnTo>
                  <a:lnTo>
                    <a:pt x="8603" y="2388"/>
                  </a:lnTo>
                  <a:lnTo>
                    <a:pt x="8610" y="2363"/>
                  </a:lnTo>
                  <a:lnTo>
                    <a:pt x="8616" y="2413"/>
                  </a:lnTo>
                  <a:lnTo>
                    <a:pt x="8623" y="2582"/>
                  </a:lnTo>
                  <a:lnTo>
                    <a:pt x="8629" y="2547"/>
                  </a:lnTo>
                  <a:lnTo>
                    <a:pt x="8635" y="2644"/>
                  </a:lnTo>
                  <a:lnTo>
                    <a:pt x="8642" y="2623"/>
                  </a:lnTo>
                  <a:lnTo>
                    <a:pt x="8648" y="2641"/>
                  </a:lnTo>
                  <a:lnTo>
                    <a:pt x="8655" y="2722"/>
                  </a:lnTo>
                  <a:lnTo>
                    <a:pt x="8661" y="2645"/>
                  </a:lnTo>
                  <a:lnTo>
                    <a:pt x="8668" y="2690"/>
                  </a:lnTo>
                  <a:lnTo>
                    <a:pt x="8674" y="2794"/>
                  </a:lnTo>
                  <a:lnTo>
                    <a:pt x="8681" y="2803"/>
                  </a:lnTo>
                  <a:lnTo>
                    <a:pt x="8687" y="2842"/>
                  </a:lnTo>
                  <a:lnTo>
                    <a:pt x="8694" y="2790"/>
                  </a:lnTo>
                  <a:lnTo>
                    <a:pt x="8700" y="2809"/>
                  </a:lnTo>
                  <a:lnTo>
                    <a:pt x="8706" y="2726"/>
                  </a:lnTo>
                  <a:lnTo>
                    <a:pt x="8713" y="2476"/>
                  </a:lnTo>
                  <a:lnTo>
                    <a:pt x="8719" y="2378"/>
                  </a:lnTo>
                  <a:lnTo>
                    <a:pt x="8726" y="2494"/>
                  </a:lnTo>
                  <a:lnTo>
                    <a:pt x="8732" y="2323"/>
                  </a:lnTo>
                  <a:lnTo>
                    <a:pt x="8739" y="2215"/>
                  </a:lnTo>
                  <a:lnTo>
                    <a:pt x="8745" y="2284"/>
                  </a:lnTo>
                  <a:lnTo>
                    <a:pt x="8752" y="2321"/>
                  </a:lnTo>
                  <a:lnTo>
                    <a:pt x="8758" y="2344"/>
                  </a:lnTo>
                  <a:lnTo>
                    <a:pt x="8765" y="2247"/>
                  </a:lnTo>
                  <a:lnTo>
                    <a:pt x="8771" y="2200"/>
                  </a:lnTo>
                  <a:lnTo>
                    <a:pt x="8777" y="2176"/>
                  </a:lnTo>
                  <a:lnTo>
                    <a:pt x="8784" y="2279"/>
                  </a:lnTo>
                  <a:lnTo>
                    <a:pt x="8790" y="2264"/>
                  </a:lnTo>
                  <a:lnTo>
                    <a:pt x="8797" y="2204"/>
                  </a:lnTo>
                  <a:lnTo>
                    <a:pt x="8803" y="2240"/>
                  </a:lnTo>
                  <a:lnTo>
                    <a:pt x="8810" y="2246"/>
                  </a:lnTo>
                  <a:lnTo>
                    <a:pt x="8816" y="2227"/>
                  </a:lnTo>
                  <a:lnTo>
                    <a:pt x="8823" y="2263"/>
                  </a:lnTo>
                  <a:lnTo>
                    <a:pt x="8829" y="2190"/>
                  </a:lnTo>
                  <a:lnTo>
                    <a:pt x="8836" y="2271"/>
                  </a:lnTo>
                  <a:lnTo>
                    <a:pt x="8842" y="2202"/>
                  </a:lnTo>
                  <a:lnTo>
                    <a:pt x="8848" y="2184"/>
                  </a:lnTo>
                  <a:lnTo>
                    <a:pt x="8855" y="2209"/>
                  </a:lnTo>
                  <a:lnTo>
                    <a:pt x="8861" y="2270"/>
                  </a:lnTo>
                  <a:lnTo>
                    <a:pt x="8868" y="2232"/>
                  </a:lnTo>
                  <a:lnTo>
                    <a:pt x="8874" y="2087"/>
                  </a:lnTo>
                  <a:lnTo>
                    <a:pt x="8881" y="2130"/>
                  </a:lnTo>
                  <a:lnTo>
                    <a:pt x="8887" y="2103"/>
                  </a:lnTo>
                  <a:lnTo>
                    <a:pt x="8894" y="2098"/>
                  </a:lnTo>
                  <a:lnTo>
                    <a:pt x="8900" y="2145"/>
                  </a:lnTo>
                  <a:lnTo>
                    <a:pt x="8907" y="2205"/>
                  </a:lnTo>
                  <a:lnTo>
                    <a:pt x="8913" y="2114"/>
                  </a:lnTo>
                  <a:lnTo>
                    <a:pt x="8919" y="2180"/>
                  </a:lnTo>
                  <a:lnTo>
                    <a:pt x="8926" y="2156"/>
                  </a:lnTo>
                  <a:lnTo>
                    <a:pt x="8932" y="2212"/>
                  </a:lnTo>
                  <a:lnTo>
                    <a:pt x="8939" y="2115"/>
                  </a:lnTo>
                  <a:lnTo>
                    <a:pt x="8945" y="2196"/>
                  </a:lnTo>
                  <a:lnTo>
                    <a:pt x="8952" y="2226"/>
                  </a:lnTo>
                  <a:lnTo>
                    <a:pt x="8958" y="2175"/>
                  </a:lnTo>
                  <a:lnTo>
                    <a:pt x="8965" y="2255"/>
                  </a:lnTo>
                  <a:lnTo>
                    <a:pt x="8971" y="2214"/>
                  </a:lnTo>
                  <a:lnTo>
                    <a:pt x="8978" y="2235"/>
                  </a:lnTo>
                  <a:lnTo>
                    <a:pt x="8984" y="2178"/>
                  </a:lnTo>
                  <a:lnTo>
                    <a:pt x="8990" y="2329"/>
                  </a:lnTo>
                  <a:lnTo>
                    <a:pt x="8997" y="2303"/>
                  </a:lnTo>
                  <a:lnTo>
                    <a:pt x="9003" y="2251"/>
                  </a:lnTo>
                  <a:lnTo>
                    <a:pt x="9010" y="2131"/>
                  </a:lnTo>
                  <a:lnTo>
                    <a:pt x="9016" y="2265"/>
                  </a:lnTo>
                  <a:lnTo>
                    <a:pt x="9023" y="2207"/>
                  </a:lnTo>
                  <a:lnTo>
                    <a:pt x="9029" y="2143"/>
                  </a:lnTo>
                  <a:lnTo>
                    <a:pt x="9036" y="2131"/>
                  </a:lnTo>
                  <a:lnTo>
                    <a:pt x="9042" y="2212"/>
                  </a:lnTo>
                  <a:lnTo>
                    <a:pt x="9049" y="2128"/>
                  </a:lnTo>
                  <a:lnTo>
                    <a:pt x="9055" y="2162"/>
                  </a:lnTo>
                  <a:lnTo>
                    <a:pt x="9061" y="2073"/>
                  </a:lnTo>
                  <a:lnTo>
                    <a:pt x="9068" y="2206"/>
                  </a:lnTo>
                  <a:lnTo>
                    <a:pt x="9074" y="2185"/>
                  </a:lnTo>
                  <a:lnTo>
                    <a:pt x="9081" y="2228"/>
                  </a:lnTo>
                  <a:lnTo>
                    <a:pt x="9087" y="2261"/>
                  </a:lnTo>
                  <a:lnTo>
                    <a:pt x="9094" y="2022"/>
                  </a:lnTo>
                  <a:lnTo>
                    <a:pt x="9100" y="2195"/>
                  </a:lnTo>
                  <a:lnTo>
                    <a:pt x="9107" y="2103"/>
                  </a:lnTo>
                  <a:lnTo>
                    <a:pt x="9113" y="2108"/>
                  </a:lnTo>
                  <a:lnTo>
                    <a:pt x="9120" y="2063"/>
                  </a:lnTo>
                  <a:lnTo>
                    <a:pt x="9126" y="2185"/>
                  </a:lnTo>
                  <a:lnTo>
                    <a:pt x="9132" y="2160"/>
                  </a:lnTo>
                  <a:lnTo>
                    <a:pt x="9139" y="2110"/>
                  </a:lnTo>
                  <a:lnTo>
                    <a:pt x="9145" y="2113"/>
                  </a:lnTo>
                  <a:lnTo>
                    <a:pt x="9152" y="2119"/>
                  </a:lnTo>
                  <a:lnTo>
                    <a:pt x="9158" y="2058"/>
                  </a:lnTo>
                  <a:lnTo>
                    <a:pt x="9165" y="2127"/>
                  </a:lnTo>
                  <a:lnTo>
                    <a:pt x="9171" y="2116"/>
                  </a:lnTo>
                  <a:lnTo>
                    <a:pt x="9178" y="2137"/>
                  </a:lnTo>
                  <a:lnTo>
                    <a:pt x="9184" y="2171"/>
                  </a:lnTo>
                  <a:lnTo>
                    <a:pt x="9190" y="2046"/>
                  </a:lnTo>
                  <a:lnTo>
                    <a:pt x="9197" y="2007"/>
                  </a:lnTo>
                  <a:lnTo>
                    <a:pt x="9203" y="2081"/>
                  </a:lnTo>
                  <a:lnTo>
                    <a:pt x="9210" y="2075"/>
                  </a:lnTo>
                  <a:lnTo>
                    <a:pt x="9216" y="2103"/>
                  </a:lnTo>
                  <a:lnTo>
                    <a:pt x="9223" y="2079"/>
                  </a:lnTo>
                  <a:lnTo>
                    <a:pt x="9229" y="2165"/>
                  </a:lnTo>
                  <a:lnTo>
                    <a:pt x="9236" y="2043"/>
                  </a:lnTo>
                  <a:lnTo>
                    <a:pt x="9242" y="2007"/>
                  </a:lnTo>
                  <a:lnTo>
                    <a:pt x="9249" y="2157"/>
                  </a:lnTo>
                  <a:lnTo>
                    <a:pt x="9255" y="2106"/>
                  </a:lnTo>
                  <a:lnTo>
                    <a:pt x="9261" y="2081"/>
                  </a:lnTo>
                  <a:lnTo>
                    <a:pt x="9268" y="2201"/>
                  </a:lnTo>
                  <a:lnTo>
                    <a:pt x="9274" y="2111"/>
                  </a:lnTo>
                  <a:lnTo>
                    <a:pt x="9281" y="1955"/>
                  </a:lnTo>
                  <a:lnTo>
                    <a:pt x="9287" y="2184"/>
                  </a:lnTo>
                  <a:lnTo>
                    <a:pt x="9294" y="2083"/>
                  </a:lnTo>
                  <a:lnTo>
                    <a:pt x="9300" y="2190"/>
                  </a:lnTo>
                  <a:lnTo>
                    <a:pt x="9307" y="2108"/>
                  </a:lnTo>
                  <a:lnTo>
                    <a:pt x="9313" y="2040"/>
                  </a:lnTo>
                  <a:lnTo>
                    <a:pt x="9320" y="2113"/>
                  </a:lnTo>
                  <a:lnTo>
                    <a:pt x="9326" y="2067"/>
                  </a:lnTo>
                  <a:lnTo>
                    <a:pt x="9332" y="2050"/>
                  </a:lnTo>
                  <a:lnTo>
                    <a:pt x="9339" y="2059"/>
                  </a:lnTo>
                  <a:lnTo>
                    <a:pt x="9345" y="2026"/>
                  </a:lnTo>
                  <a:lnTo>
                    <a:pt x="9352" y="2095"/>
                  </a:lnTo>
                  <a:lnTo>
                    <a:pt x="9358" y="2114"/>
                  </a:lnTo>
                  <a:lnTo>
                    <a:pt x="9365" y="1950"/>
                  </a:lnTo>
                  <a:lnTo>
                    <a:pt x="9371" y="1990"/>
                  </a:lnTo>
                  <a:lnTo>
                    <a:pt x="9378" y="2144"/>
                  </a:lnTo>
                  <a:lnTo>
                    <a:pt x="9384" y="2100"/>
                  </a:lnTo>
                  <a:lnTo>
                    <a:pt x="9391" y="2031"/>
                  </a:lnTo>
                  <a:lnTo>
                    <a:pt x="9397" y="1997"/>
                  </a:lnTo>
                  <a:lnTo>
                    <a:pt x="9403" y="2261"/>
                  </a:lnTo>
                  <a:lnTo>
                    <a:pt x="9410" y="2214"/>
                  </a:lnTo>
                  <a:lnTo>
                    <a:pt x="9416" y="2088"/>
                  </a:lnTo>
                  <a:lnTo>
                    <a:pt x="9423" y="1958"/>
                  </a:lnTo>
                  <a:lnTo>
                    <a:pt x="9429" y="2135"/>
                  </a:lnTo>
                  <a:lnTo>
                    <a:pt x="9436" y="2104"/>
                  </a:lnTo>
                  <a:lnTo>
                    <a:pt x="9442" y="2148"/>
                  </a:lnTo>
                  <a:lnTo>
                    <a:pt x="9449" y="1889"/>
                  </a:lnTo>
                  <a:lnTo>
                    <a:pt x="9455" y="2151"/>
                  </a:lnTo>
                  <a:lnTo>
                    <a:pt x="9462" y="2000"/>
                  </a:lnTo>
                  <a:lnTo>
                    <a:pt x="9468" y="2103"/>
                  </a:lnTo>
                  <a:lnTo>
                    <a:pt x="9474" y="2145"/>
                  </a:lnTo>
                  <a:lnTo>
                    <a:pt x="9481" y="2118"/>
                  </a:lnTo>
                  <a:lnTo>
                    <a:pt x="9487" y="2021"/>
                  </a:lnTo>
                  <a:lnTo>
                    <a:pt x="9494" y="2087"/>
                  </a:lnTo>
                  <a:lnTo>
                    <a:pt x="9500" y="2104"/>
                  </a:lnTo>
                  <a:lnTo>
                    <a:pt x="9507" y="1954"/>
                  </a:lnTo>
                  <a:lnTo>
                    <a:pt x="9513" y="2147"/>
                  </a:lnTo>
                  <a:lnTo>
                    <a:pt x="9520" y="2049"/>
                  </a:lnTo>
                  <a:lnTo>
                    <a:pt x="9526" y="2068"/>
                  </a:lnTo>
                  <a:lnTo>
                    <a:pt x="9533" y="2135"/>
                  </a:lnTo>
                  <a:lnTo>
                    <a:pt x="9539" y="2139"/>
                  </a:lnTo>
                  <a:lnTo>
                    <a:pt x="9545" y="1918"/>
                  </a:lnTo>
                  <a:lnTo>
                    <a:pt x="9552" y="2128"/>
                  </a:lnTo>
                  <a:lnTo>
                    <a:pt x="9558" y="2103"/>
                  </a:lnTo>
                  <a:lnTo>
                    <a:pt x="9565" y="2010"/>
                  </a:lnTo>
                  <a:lnTo>
                    <a:pt x="9571" y="2107"/>
                  </a:lnTo>
                  <a:lnTo>
                    <a:pt x="9578" y="2092"/>
                  </a:lnTo>
                  <a:lnTo>
                    <a:pt x="9584" y="2132"/>
                  </a:lnTo>
                  <a:lnTo>
                    <a:pt x="9591" y="2222"/>
                  </a:lnTo>
                  <a:lnTo>
                    <a:pt x="9597" y="2113"/>
                  </a:lnTo>
                  <a:lnTo>
                    <a:pt x="9604" y="1995"/>
                  </a:lnTo>
                  <a:lnTo>
                    <a:pt x="9610" y="2066"/>
                  </a:lnTo>
                  <a:lnTo>
                    <a:pt x="9616" y="2180"/>
                  </a:lnTo>
                  <a:lnTo>
                    <a:pt x="9623" y="2086"/>
                  </a:lnTo>
                  <a:lnTo>
                    <a:pt x="9629" y="2046"/>
                  </a:lnTo>
                  <a:lnTo>
                    <a:pt x="9636" y="2089"/>
                  </a:lnTo>
                  <a:lnTo>
                    <a:pt x="9642" y="2012"/>
                  </a:lnTo>
                  <a:lnTo>
                    <a:pt x="9649" y="1992"/>
                  </a:lnTo>
                  <a:lnTo>
                    <a:pt x="9655" y="2088"/>
                  </a:lnTo>
                  <a:lnTo>
                    <a:pt x="9662" y="2057"/>
                  </a:lnTo>
                  <a:lnTo>
                    <a:pt x="9668" y="2081"/>
                  </a:lnTo>
                  <a:lnTo>
                    <a:pt x="9675" y="1988"/>
                  </a:lnTo>
                  <a:lnTo>
                    <a:pt x="9681" y="2104"/>
                  </a:lnTo>
                  <a:lnTo>
                    <a:pt x="9687" y="2048"/>
                  </a:lnTo>
                  <a:lnTo>
                    <a:pt x="9694" y="1952"/>
                  </a:lnTo>
                  <a:lnTo>
                    <a:pt x="9700" y="2049"/>
                  </a:lnTo>
                  <a:lnTo>
                    <a:pt x="9707" y="2087"/>
                  </a:lnTo>
                  <a:lnTo>
                    <a:pt x="9713" y="2111"/>
                  </a:lnTo>
                  <a:lnTo>
                    <a:pt x="9720" y="2088"/>
                  </a:lnTo>
                  <a:lnTo>
                    <a:pt x="9726" y="2138"/>
                  </a:lnTo>
                  <a:lnTo>
                    <a:pt x="9733" y="2090"/>
                  </a:lnTo>
                  <a:lnTo>
                    <a:pt x="9739" y="2071"/>
                  </a:lnTo>
                  <a:lnTo>
                    <a:pt x="9746" y="2123"/>
                  </a:lnTo>
                  <a:lnTo>
                    <a:pt x="9752" y="1974"/>
                  </a:lnTo>
                  <a:lnTo>
                    <a:pt x="9758" y="1962"/>
                  </a:lnTo>
                  <a:lnTo>
                    <a:pt x="9765" y="2130"/>
                  </a:lnTo>
                  <a:lnTo>
                    <a:pt x="9771" y="2015"/>
                  </a:lnTo>
                  <a:lnTo>
                    <a:pt x="9778" y="2112"/>
                  </a:lnTo>
                  <a:lnTo>
                    <a:pt x="9784" y="2051"/>
                  </a:lnTo>
                  <a:lnTo>
                    <a:pt x="9791" y="2108"/>
                  </a:lnTo>
                  <a:lnTo>
                    <a:pt x="9797" y="2033"/>
                  </a:lnTo>
                  <a:lnTo>
                    <a:pt x="9804" y="1949"/>
                  </a:lnTo>
                  <a:lnTo>
                    <a:pt x="9810" y="2196"/>
                  </a:lnTo>
                  <a:lnTo>
                    <a:pt x="9817" y="2155"/>
                  </a:lnTo>
                  <a:lnTo>
                    <a:pt x="9823" y="1966"/>
                  </a:lnTo>
                  <a:lnTo>
                    <a:pt x="9829" y="1885"/>
                  </a:lnTo>
                  <a:lnTo>
                    <a:pt x="9836" y="2129"/>
                  </a:lnTo>
                  <a:lnTo>
                    <a:pt x="9842" y="2005"/>
                  </a:lnTo>
                  <a:lnTo>
                    <a:pt x="9849" y="2168"/>
                  </a:lnTo>
                  <a:lnTo>
                    <a:pt x="9855" y="2044"/>
                  </a:lnTo>
                  <a:lnTo>
                    <a:pt x="9862" y="2011"/>
                  </a:lnTo>
                  <a:lnTo>
                    <a:pt x="9868" y="1886"/>
                  </a:lnTo>
                  <a:lnTo>
                    <a:pt x="9875" y="2058"/>
                  </a:lnTo>
                  <a:lnTo>
                    <a:pt x="9881" y="2144"/>
                  </a:lnTo>
                  <a:lnTo>
                    <a:pt x="9888" y="2092"/>
                  </a:lnTo>
                  <a:lnTo>
                    <a:pt x="9894" y="2065"/>
                  </a:lnTo>
                  <a:lnTo>
                    <a:pt x="9900" y="1942"/>
                  </a:lnTo>
                  <a:lnTo>
                    <a:pt x="9907" y="2098"/>
                  </a:lnTo>
                  <a:lnTo>
                    <a:pt x="9913" y="2089"/>
                  </a:lnTo>
                  <a:lnTo>
                    <a:pt x="9920" y="2045"/>
                  </a:lnTo>
                  <a:lnTo>
                    <a:pt x="9926" y="2078"/>
                  </a:lnTo>
                  <a:lnTo>
                    <a:pt x="9933" y="2125"/>
                  </a:lnTo>
                  <a:lnTo>
                    <a:pt x="9939" y="2119"/>
                  </a:lnTo>
                  <a:lnTo>
                    <a:pt x="9946" y="2145"/>
                  </a:lnTo>
                  <a:lnTo>
                    <a:pt x="9952" y="2126"/>
                  </a:lnTo>
                  <a:lnTo>
                    <a:pt x="9959" y="2081"/>
                  </a:lnTo>
                  <a:lnTo>
                    <a:pt x="9965" y="2145"/>
                  </a:lnTo>
                  <a:lnTo>
                    <a:pt x="9971" y="2084"/>
                  </a:lnTo>
                  <a:lnTo>
                    <a:pt x="9978" y="2090"/>
                  </a:lnTo>
                  <a:lnTo>
                    <a:pt x="9984" y="2118"/>
                  </a:lnTo>
                  <a:lnTo>
                    <a:pt x="9991" y="2054"/>
                  </a:lnTo>
                  <a:lnTo>
                    <a:pt x="9997" y="2134"/>
                  </a:lnTo>
                  <a:lnTo>
                    <a:pt x="10004" y="2157"/>
                  </a:lnTo>
                  <a:lnTo>
                    <a:pt x="10010" y="2087"/>
                  </a:lnTo>
                  <a:lnTo>
                    <a:pt x="10017" y="2060"/>
                  </a:lnTo>
                  <a:lnTo>
                    <a:pt x="10023" y="2231"/>
                  </a:lnTo>
                  <a:lnTo>
                    <a:pt x="10030" y="2231"/>
                  </a:lnTo>
                  <a:lnTo>
                    <a:pt x="10036" y="2300"/>
                  </a:lnTo>
                  <a:lnTo>
                    <a:pt x="10042" y="2397"/>
                  </a:lnTo>
                  <a:lnTo>
                    <a:pt x="10049" y="2289"/>
                  </a:lnTo>
                  <a:lnTo>
                    <a:pt x="10055" y="2386"/>
                  </a:lnTo>
                  <a:lnTo>
                    <a:pt x="10062" y="2300"/>
                  </a:lnTo>
                  <a:lnTo>
                    <a:pt x="10068" y="2203"/>
                  </a:lnTo>
                  <a:lnTo>
                    <a:pt x="10075" y="2252"/>
                  </a:lnTo>
                  <a:lnTo>
                    <a:pt x="10081" y="2318"/>
                  </a:lnTo>
                  <a:lnTo>
                    <a:pt x="10088" y="2136"/>
                  </a:lnTo>
                  <a:lnTo>
                    <a:pt x="10094" y="2203"/>
                  </a:lnTo>
                  <a:lnTo>
                    <a:pt x="10101" y="2237"/>
                  </a:lnTo>
                  <a:lnTo>
                    <a:pt x="10107" y="2171"/>
                  </a:lnTo>
                  <a:lnTo>
                    <a:pt x="10113" y="2138"/>
                  </a:lnTo>
                  <a:lnTo>
                    <a:pt x="10120" y="2060"/>
                  </a:lnTo>
                  <a:lnTo>
                    <a:pt x="10126" y="2011"/>
                  </a:lnTo>
                  <a:lnTo>
                    <a:pt x="10133" y="2302"/>
                  </a:lnTo>
                  <a:lnTo>
                    <a:pt x="10139" y="2148"/>
                  </a:lnTo>
                  <a:lnTo>
                    <a:pt x="10146" y="2244"/>
                  </a:lnTo>
                  <a:lnTo>
                    <a:pt x="10152" y="2147"/>
                  </a:lnTo>
                  <a:lnTo>
                    <a:pt x="10159" y="2154"/>
                  </a:lnTo>
                  <a:lnTo>
                    <a:pt x="10165" y="2032"/>
                  </a:lnTo>
                  <a:lnTo>
                    <a:pt x="10172" y="2012"/>
                  </a:lnTo>
                  <a:lnTo>
                    <a:pt x="10178" y="2076"/>
                  </a:lnTo>
                  <a:lnTo>
                    <a:pt x="10184" y="1979"/>
                  </a:lnTo>
                  <a:lnTo>
                    <a:pt x="10191" y="2062"/>
                  </a:lnTo>
                  <a:lnTo>
                    <a:pt x="10197" y="2120"/>
                  </a:lnTo>
                  <a:lnTo>
                    <a:pt x="10204" y="2026"/>
                  </a:lnTo>
                  <a:lnTo>
                    <a:pt x="10210" y="2046"/>
                  </a:lnTo>
                  <a:lnTo>
                    <a:pt x="10217" y="2017"/>
                  </a:lnTo>
                  <a:lnTo>
                    <a:pt x="10223" y="2127"/>
                  </a:lnTo>
                  <a:lnTo>
                    <a:pt x="10230" y="2150"/>
                  </a:lnTo>
                  <a:lnTo>
                    <a:pt x="10236" y="2004"/>
                  </a:lnTo>
                  <a:lnTo>
                    <a:pt x="10243" y="2186"/>
                  </a:lnTo>
                  <a:lnTo>
                    <a:pt x="10249" y="2032"/>
                  </a:lnTo>
                  <a:lnTo>
                    <a:pt x="10255" y="2073"/>
                  </a:lnTo>
                  <a:lnTo>
                    <a:pt x="10262" y="2134"/>
                  </a:lnTo>
                  <a:lnTo>
                    <a:pt x="10268" y="1971"/>
                  </a:lnTo>
                  <a:lnTo>
                    <a:pt x="10275" y="2082"/>
                  </a:lnTo>
                  <a:lnTo>
                    <a:pt x="10281" y="2179"/>
                  </a:lnTo>
                  <a:lnTo>
                    <a:pt x="10288" y="2134"/>
                  </a:lnTo>
                  <a:lnTo>
                    <a:pt x="10294" y="2079"/>
                  </a:lnTo>
                  <a:lnTo>
                    <a:pt x="10301" y="2091"/>
                  </a:lnTo>
                  <a:lnTo>
                    <a:pt x="10307" y="2154"/>
                  </a:lnTo>
                  <a:lnTo>
                    <a:pt x="10314" y="2158"/>
                  </a:lnTo>
                  <a:lnTo>
                    <a:pt x="10320" y="1988"/>
                  </a:lnTo>
                  <a:lnTo>
                    <a:pt x="10326" y="2195"/>
                  </a:lnTo>
                  <a:lnTo>
                    <a:pt x="10333" y="2153"/>
                  </a:lnTo>
                  <a:lnTo>
                    <a:pt x="10339" y="2094"/>
                  </a:lnTo>
                  <a:lnTo>
                    <a:pt x="10346" y="2092"/>
                  </a:lnTo>
                  <a:lnTo>
                    <a:pt x="10352" y="2070"/>
                  </a:lnTo>
                  <a:lnTo>
                    <a:pt x="10359" y="2110"/>
                  </a:lnTo>
                  <a:lnTo>
                    <a:pt x="10365" y="1972"/>
                  </a:lnTo>
                  <a:lnTo>
                    <a:pt x="10372" y="2164"/>
                  </a:lnTo>
                  <a:lnTo>
                    <a:pt x="10378" y="2089"/>
                  </a:lnTo>
                  <a:lnTo>
                    <a:pt x="10385" y="2175"/>
                  </a:lnTo>
                  <a:lnTo>
                    <a:pt x="10391" y="2218"/>
                  </a:lnTo>
                  <a:lnTo>
                    <a:pt x="10397" y="2170"/>
                  </a:lnTo>
                  <a:lnTo>
                    <a:pt x="10404" y="2186"/>
                  </a:lnTo>
                  <a:lnTo>
                    <a:pt x="10410" y="2095"/>
                  </a:lnTo>
                  <a:lnTo>
                    <a:pt x="10417" y="2294"/>
                  </a:lnTo>
                  <a:lnTo>
                    <a:pt x="10423" y="2250"/>
                  </a:lnTo>
                  <a:lnTo>
                    <a:pt x="10430" y="2025"/>
                  </a:lnTo>
                  <a:lnTo>
                    <a:pt x="10436" y="2175"/>
                  </a:lnTo>
                  <a:lnTo>
                    <a:pt x="10443" y="2124"/>
                  </a:lnTo>
                  <a:lnTo>
                    <a:pt x="10449" y="2195"/>
                  </a:lnTo>
                  <a:lnTo>
                    <a:pt x="10456" y="2198"/>
                  </a:lnTo>
                  <a:lnTo>
                    <a:pt x="10462" y="2107"/>
                  </a:lnTo>
                  <a:lnTo>
                    <a:pt x="10468" y="2094"/>
                  </a:lnTo>
                  <a:lnTo>
                    <a:pt x="10475" y="2189"/>
                  </a:lnTo>
                  <a:lnTo>
                    <a:pt x="10481" y="1999"/>
                  </a:lnTo>
                  <a:lnTo>
                    <a:pt x="10488" y="2219"/>
                  </a:lnTo>
                  <a:lnTo>
                    <a:pt x="10494" y="2065"/>
                  </a:lnTo>
                  <a:lnTo>
                    <a:pt x="10501" y="2119"/>
                  </a:lnTo>
                  <a:lnTo>
                    <a:pt x="10507" y="2095"/>
                  </a:lnTo>
                  <a:lnTo>
                    <a:pt x="10514" y="2056"/>
                  </a:lnTo>
                  <a:lnTo>
                    <a:pt x="10520" y="2130"/>
                  </a:lnTo>
                  <a:lnTo>
                    <a:pt x="10527" y="1962"/>
                  </a:lnTo>
                  <a:lnTo>
                    <a:pt x="10533" y="1999"/>
                  </a:lnTo>
                  <a:lnTo>
                    <a:pt x="10539" y="2113"/>
                  </a:lnTo>
                  <a:lnTo>
                    <a:pt x="10546" y="2075"/>
                  </a:lnTo>
                  <a:lnTo>
                    <a:pt x="10552" y="2079"/>
                  </a:lnTo>
                  <a:lnTo>
                    <a:pt x="10559" y="2157"/>
                  </a:lnTo>
                  <a:lnTo>
                    <a:pt x="10565" y="2056"/>
                  </a:lnTo>
                  <a:lnTo>
                    <a:pt x="10572" y="2124"/>
                  </a:lnTo>
                  <a:lnTo>
                    <a:pt x="10578" y="2088"/>
                  </a:lnTo>
                  <a:lnTo>
                    <a:pt x="10585" y="2062"/>
                  </a:lnTo>
                  <a:lnTo>
                    <a:pt x="10591" y="2194"/>
                  </a:lnTo>
                  <a:lnTo>
                    <a:pt x="10598" y="2101"/>
                  </a:lnTo>
                  <a:lnTo>
                    <a:pt x="10604" y="2031"/>
                  </a:lnTo>
                  <a:lnTo>
                    <a:pt x="10610" y="2040"/>
                  </a:lnTo>
                  <a:lnTo>
                    <a:pt x="10617" y="1951"/>
                  </a:lnTo>
                  <a:lnTo>
                    <a:pt x="10623" y="2137"/>
                  </a:lnTo>
                  <a:lnTo>
                    <a:pt x="10630" y="2089"/>
                  </a:lnTo>
                  <a:lnTo>
                    <a:pt x="10636" y="2024"/>
                  </a:lnTo>
                  <a:lnTo>
                    <a:pt x="10643" y="2133"/>
                  </a:lnTo>
                  <a:lnTo>
                    <a:pt x="10649" y="2021"/>
                  </a:lnTo>
                  <a:lnTo>
                    <a:pt x="10656" y="2163"/>
                  </a:lnTo>
                  <a:lnTo>
                    <a:pt x="10662" y="2045"/>
                  </a:lnTo>
                  <a:lnTo>
                    <a:pt x="10669" y="2051"/>
                  </a:lnTo>
                  <a:lnTo>
                    <a:pt x="10675" y="1992"/>
                  </a:lnTo>
                  <a:lnTo>
                    <a:pt x="10681" y="2138"/>
                  </a:lnTo>
                  <a:lnTo>
                    <a:pt x="10688" y="2027"/>
                  </a:lnTo>
                  <a:lnTo>
                    <a:pt x="10694" y="2093"/>
                  </a:lnTo>
                  <a:lnTo>
                    <a:pt x="10701" y="1928"/>
                  </a:lnTo>
                  <a:lnTo>
                    <a:pt x="10707" y="2123"/>
                  </a:lnTo>
                  <a:lnTo>
                    <a:pt x="10714" y="2209"/>
                  </a:lnTo>
                  <a:lnTo>
                    <a:pt x="10720" y="2076"/>
                  </a:lnTo>
                  <a:lnTo>
                    <a:pt x="10727" y="2201"/>
                  </a:lnTo>
                  <a:lnTo>
                    <a:pt x="10733" y="2044"/>
                  </a:lnTo>
                  <a:lnTo>
                    <a:pt x="10740" y="2187"/>
                  </a:lnTo>
                  <a:lnTo>
                    <a:pt x="10746" y="2063"/>
                  </a:lnTo>
                  <a:lnTo>
                    <a:pt x="10752" y="2178"/>
                  </a:lnTo>
                  <a:lnTo>
                    <a:pt x="10759" y="2113"/>
                  </a:lnTo>
                  <a:lnTo>
                    <a:pt x="10765" y="2061"/>
                  </a:lnTo>
                  <a:lnTo>
                    <a:pt x="10772" y="2044"/>
                  </a:lnTo>
                  <a:lnTo>
                    <a:pt x="10778" y="1926"/>
                  </a:lnTo>
                  <a:lnTo>
                    <a:pt x="10785" y="2120"/>
                  </a:lnTo>
                  <a:lnTo>
                    <a:pt x="10791" y="2130"/>
                  </a:lnTo>
                  <a:lnTo>
                    <a:pt x="10798" y="2070"/>
                  </a:lnTo>
                  <a:lnTo>
                    <a:pt x="10804" y="2191"/>
                  </a:lnTo>
                  <a:lnTo>
                    <a:pt x="10811" y="1997"/>
                  </a:lnTo>
                  <a:lnTo>
                    <a:pt x="10817" y="2286"/>
                  </a:lnTo>
                  <a:lnTo>
                    <a:pt x="10823" y="2098"/>
                  </a:lnTo>
                  <a:lnTo>
                    <a:pt x="10830" y="2039"/>
                  </a:lnTo>
                  <a:lnTo>
                    <a:pt x="10836" y="2040"/>
                  </a:lnTo>
                  <a:lnTo>
                    <a:pt x="10843" y="2162"/>
                  </a:lnTo>
                  <a:lnTo>
                    <a:pt x="10849" y="2233"/>
                  </a:lnTo>
                  <a:lnTo>
                    <a:pt x="10856" y="2168"/>
                  </a:lnTo>
                  <a:lnTo>
                    <a:pt x="10862" y="2024"/>
                  </a:lnTo>
                  <a:lnTo>
                    <a:pt x="10869" y="2127"/>
                  </a:lnTo>
                  <a:lnTo>
                    <a:pt x="10875" y="2060"/>
                  </a:lnTo>
                  <a:lnTo>
                    <a:pt x="10882" y="2277"/>
                  </a:lnTo>
                  <a:lnTo>
                    <a:pt x="10888" y="1973"/>
                  </a:lnTo>
                  <a:lnTo>
                    <a:pt x="10894" y="2144"/>
                  </a:lnTo>
                  <a:lnTo>
                    <a:pt x="10901" y="2121"/>
                  </a:lnTo>
                  <a:lnTo>
                    <a:pt x="10907" y="2046"/>
                  </a:lnTo>
                  <a:lnTo>
                    <a:pt x="10914" y="2135"/>
                  </a:lnTo>
                  <a:lnTo>
                    <a:pt x="10920" y="2104"/>
                  </a:lnTo>
                  <a:lnTo>
                    <a:pt x="10927" y="1984"/>
                  </a:lnTo>
                  <a:lnTo>
                    <a:pt x="10933" y="2128"/>
                  </a:lnTo>
                  <a:lnTo>
                    <a:pt x="10940" y="2107"/>
                  </a:lnTo>
                  <a:lnTo>
                    <a:pt x="10946" y="2121"/>
                  </a:lnTo>
                  <a:lnTo>
                    <a:pt x="10953" y="2244"/>
                  </a:lnTo>
                  <a:lnTo>
                    <a:pt x="10959" y="2103"/>
                  </a:lnTo>
                  <a:lnTo>
                    <a:pt x="10965" y="2102"/>
                  </a:lnTo>
                  <a:lnTo>
                    <a:pt x="10972" y="2043"/>
                  </a:lnTo>
                  <a:lnTo>
                    <a:pt x="10978" y="2015"/>
                  </a:lnTo>
                  <a:lnTo>
                    <a:pt x="10985" y="2008"/>
                  </a:lnTo>
                  <a:lnTo>
                    <a:pt x="10991" y="1984"/>
                  </a:lnTo>
                  <a:lnTo>
                    <a:pt x="10998" y="2083"/>
                  </a:lnTo>
                  <a:lnTo>
                    <a:pt x="11004" y="2075"/>
                  </a:lnTo>
                  <a:lnTo>
                    <a:pt x="11011" y="2102"/>
                  </a:lnTo>
                  <a:lnTo>
                    <a:pt x="11017" y="2105"/>
                  </a:lnTo>
                  <a:lnTo>
                    <a:pt x="11024" y="1961"/>
                  </a:lnTo>
                  <a:lnTo>
                    <a:pt x="11030" y="2204"/>
                  </a:lnTo>
                  <a:lnTo>
                    <a:pt x="11036" y="2119"/>
                  </a:lnTo>
                  <a:lnTo>
                    <a:pt x="11043" y="2133"/>
                  </a:lnTo>
                  <a:lnTo>
                    <a:pt x="11049" y="2069"/>
                  </a:lnTo>
                  <a:lnTo>
                    <a:pt x="11056" y="1982"/>
                  </a:lnTo>
                  <a:lnTo>
                    <a:pt x="11062" y="2044"/>
                  </a:lnTo>
                  <a:lnTo>
                    <a:pt x="11069" y="2097"/>
                  </a:lnTo>
                  <a:lnTo>
                    <a:pt x="11075" y="2014"/>
                  </a:lnTo>
                  <a:lnTo>
                    <a:pt x="11082" y="2125"/>
                  </a:lnTo>
                  <a:lnTo>
                    <a:pt x="11088" y="1928"/>
                  </a:lnTo>
                  <a:lnTo>
                    <a:pt x="11095" y="2051"/>
                  </a:lnTo>
                  <a:lnTo>
                    <a:pt x="11101" y="2001"/>
                  </a:lnTo>
                  <a:lnTo>
                    <a:pt x="11107" y="2147"/>
                  </a:lnTo>
                  <a:lnTo>
                    <a:pt x="11114" y="1974"/>
                  </a:lnTo>
                  <a:lnTo>
                    <a:pt x="11120" y="2023"/>
                  </a:lnTo>
                  <a:lnTo>
                    <a:pt x="11127" y="2152"/>
                  </a:lnTo>
                  <a:lnTo>
                    <a:pt x="11133" y="2116"/>
                  </a:lnTo>
                  <a:lnTo>
                    <a:pt x="11140" y="2255"/>
                  </a:lnTo>
                  <a:lnTo>
                    <a:pt x="11146" y="2162"/>
                  </a:lnTo>
                  <a:lnTo>
                    <a:pt x="11153" y="2182"/>
                  </a:lnTo>
                  <a:lnTo>
                    <a:pt x="11159" y="2121"/>
                  </a:lnTo>
                  <a:lnTo>
                    <a:pt x="11166" y="2141"/>
                  </a:lnTo>
                  <a:lnTo>
                    <a:pt x="11172" y="2071"/>
                  </a:lnTo>
                  <a:lnTo>
                    <a:pt x="11178" y="2129"/>
                  </a:lnTo>
                  <a:lnTo>
                    <a:pt x="11185" y="2096"/>
                  </a:lnTo>
                  <a:lnTo>
                    <a:pt x="11191" y="2134"/>
                  </a:lnTo>
                  <a:lnTo>
                    <a:pt x="11198" y="1962"/>
                  </a:lnTo>
                  <a:lnTo>
                    <a:pt x="11204" y="2044"/>
                  </a:lnTo>
                  <a:lnTo>
                    <a:pt x="11211" y="2201"/>
                  </a:lnTo>
                  <a:lnTo>
                    <a:pt x="11217" y="2115"/>
                  </a:lnTo>
                  <a:lnTo>
                    <a:pt x="11224" y="2014"/>
                  </a:lnTo>
                  <a:lnTo>
                    <a:pt x="11230" y="2145"/>
                  </a:lnTo>
                  <a:lnTo>
                    <a:pt x="11237" y="2123"/>
                  </a:lnTo>
                  <a:lnTo>
                    <a:pt x="11243" y="2055"/>
                  </a:lnTo>
                  <a:lnTo>
                    <a:pt x="11249" y="1995"/>
                  </a:lnTo>
                  <a:lnTo>
                    <a:pt x="11256" y="2075"/>
                  </a:lnTo>
                  <a:lnTo>
                    <a:pt x="11262" y="2163"/>
                  </a:lnTo>
                  <a:lnTo>
                    <a:pt x="11269" y="2039"/>
                  </a:lnTo>
                  <a:lnTo>
                    <a:pt x="11275" y="2155"/>
                  </a:lnTo>
                  <a:lnTo>
                    <a:pt x="11282" y="2058"/>
                  </a:lnTo>
                  <a:lnTo>
                    <a:pt x="11288" y="2059"/>
                  </a:lnTo>
                  <a:lnTo>
                    <a:pt x="11295" y="2056"/>
                  </a:lnTo>
                  <a:lnTo>
                    <a:pt x="11301" y="2198"/>
                  </a:lnTo>
                  <a:lnTo>
                    <a:pt x="11308" y="2100"/>
                  </a:lnTo>
                  <a:lnTo>
                    <a:pt x="11314" y="2009"/>
                  </a:lnTo>
                  <a:lnTo>
                    <a:pt x="11320" y="2092"/>
                  </a:lnTo>
                  <a:lnTo>
                    <a:pt x="11327" y="2036"/>
                  </a:lnTo>
                  <a:lnTo>
                    <a:pt x="11333" y="2226"/>
                  </a:lnTo>
                  <a:lnTo>
                    <a:pt x="11340" y="2149"/>
                  </a:lnTo>
                  <a:lnTo>
                    <a:pt x="11346" y="2178"/>
                  </a:lnTo>
                  <a:lnTo>
                    <a:pt x="11353" y="1933"/>
                  </a:lnTo>
                  <a:lnTo>
                    <a:pt x="11359" y="2151"/>
                  </a:lnTo>
                  <a:lnTo>
                    <a:pt x="11366" y="1944"/>
                  </a:lnTo>
                  <a:lnTo>
                    <a:pt x="11372" y="2136"/>
                  </a:lnTo>
                  <a:lnTo>
                    <a:pt x="11379" y="1955"/>
                  </a:lnTo>
                  <a:lnTo>
                    <a:pt x="11385" y="2028"/>
                  </a:lnTo>
                  <a:lnTo>
                    <a:pt x="11391" y="2079"/>
                  </a:lnTo>
                  <a:lnTo>
                    <a:pt x="11398" y="2203"/>
                  </a:lnTo>
                  <a:lnTo>
                    <a:pt x="11404" y="2071"/>
                  </a:lnTo>
                  <a:lnTo>
                    <a:pt x="11411" y="2100"/>
                  </a:lnTo>
                  <a:lnTo>
                    <a:pt x="11417" y="2013"/>
                  </a:lnTo>
                  <a:lnTo>
                    <a:pt x="11424" y="1977"/>
                  </a:lnTo>
                  <a:lnTo>
                    <a:pt x="11430" y="2153"/>
                  </a:lnTo>
                  <a:lnTo>
                    <a:pt x="11437" y="2021"/>
                  </a:lnTo>
                  <a:lnTo>
                    <a:pt x="11443" y="2130"/>
                  </a:lnTo>
                  <a:lnTo>
                    <a:pt x="11450" y="2026"/>
                  </a:lnTo>
                  <a:lnTo>
                    <a:pt x="11456" y="2088"/>
                  </a:lnTo>
                  <a:lnTo>
                    <a:pt x="11462" y="2113"/>
                  </a:lnTo>
                  <a:lnTo>
                    <a:pt x="11469" y="2053"/>
                  </a:lnTo>
                  <a:lnTo>
                    <a:pt x="11475" y="2112"/>
                  </a:lnTo>
                  <a:lnTo>
                    <a:pt x="11482" y="2042"/>
                  </a:lnTo>
                  <a:lnTo>
                    <a:pt x="11488" y="2062"/>
                  </a:lnTo>
                  <a:lnTo>
                    <a:pt x="11495" y="2016"/>
                  </a:lnTo>
                  <a:lnTo>
                    <a:pt x="11501" y="2059"/>
                  </a:lnTo>
                  <a:lnTo>
                    <a:pt x="11508" y="2262"/>
                  </a:lnTo>
                  <a:lnTo>
                    <a:pt x="11514" y="2104"/>
                  </a:lnTo>
                  <a:lnTo>
                    <a:pt x="11521" y="2122"/>
                  </a:lnTo>
                  <a:lnTo>
                    <a:pt x="11527" y="2088"/>
                  </a:lnTo>
                  <a:lnTo>
                    <a:pt x="11533" y="2194"/>
                  </a:lnTo>
                  <a:lnTo>
                    <a:pt x="11540" y="2171"/>
                  </a:lnTo>
                  <a:lnTo>
                    <a:pt x="11546" y="2024"/>
                  </a:lnTo>
                  <a:lnTo>
                    <a:pt x="11553" y="2286"/>
                  </a:lnTo>
                  <a:lnTo>
                    <a:pt x="11559" y="2066"/>
                  </a:lnTo>
                  <a:lnTo>
                    <a:pt x="11566" y="2103"/>
                  </a:lnTo>
                  <a:lnTo>
                    <a:pt x="11572" y="2138"/>
                  </a:lnTo>
                  <a:lnTo>
                    <a:pt x="11579" y="2076"/>
                  </a:lnTo>
                  <a:lnTo>
                    <a:pt x="11585" y="2046"/>
                  </a:lnTo>
                  <a:lnTo>
                    <a:pt x="11592" y="2084"/>
                  </a:lnTo>
                  <a:lnTo>
                    <a:pt x="11598" y="2098"/>
                  </a:lnTo>
                  <a:lnTo>
                    <a:pt x="11604" y="2147"/>
                  </a:lnTo>
                  <a:lnTo>
                    <a:pt x="11611" y="2116"/>
                  </a:lnTo>
                  <a:lnTo>
                    <a:pt x="11617" y="2152"/>
                  </a:lnTo>
                  <a:lnTo>
                    <a:pt x="11624" y="2140"/>
                  </a:lnTo>
                  <a:lnTo>
                    <a:pt x="11630" y="2011"/>
                  </a:lnTo>
                  <a:lnTo>
                    <a:pt x="11637" y="2200"/>
                  </a:lnTo>
                  <a:lnTo>
                    <a:pt x="11643" y="2143"/>
                  </a:lnTo>
                  <a:lnTo>
                    <a:pt x="11650" y="2003"/>
                  </a:lnTo>
                  <a:lnTo>
                    <a:pt x="11656" y="2040"/>
                  </a:lnTo>
                  <a:lnTo>
                    <a:pt x="11663" y="2102"/>
                  </a:lnTo>
                  <a:lnTo>
                    <a:pt x="11669" y="2107"/>
                  </a:lnTo>
                  <a:lnTo>
                    <a:pt x="11675" y="2164"/>
                  </a:lnTo>
                  <a:lnTo>
                    <a:pt x="11682" y="2029"/>
                  </a:lnTo>
                  <a:lnTo>
                    <a:pt x="11688" y="2089"/>
                  </a:lnTo>
                  <a:lnTo>
                    <a:pt x="11695" y="2179"/>
                  </a:lnTo>
                  <a:lnTo>
                    <a:pt x="11701" y="2249"/>
                  </a:lnTo>
                  <a:lnTo>
                    <a:pt x="11708" y="2136"/>
                  </a:lnTo>
                  <a:lnTo>
                    <a:pt x="11714" y="2078"/>
                  </a:lnTo>
                  <a:lnTo>
                    <a:pt x="11721" y="1980"/>
                  </a:lnTo>
                  <a:lnTo>
                    <a:pt x="11727" y="2037"/>
                  </a:lnTo>
                  <a:lnTo>
                    <a:pt x="11734" y="2088"/>
                  </a:lnTo>
                  <a:lnTo>
                    <a:pt x="11740" y="2184"/>
                  </a:lnTo>
                  <a:lnTo>
                    <a:pt x="11746" y="2054"/>
                  </a:lnTo>
                  <a:lnTo>
                    <a:pt x="11753" y="2099"/>
                  </a:lnTo>
                  <a:lnTo>
                    <a:pt x="11759" y="2071"/>
                  </a:lnTo>
                  <a:lnTo>
                    <a:pt x="11766" y="2150"/>
                  </a:lnTo>
                  <a:lnTo>
                    <a:pt x="11772" y="2048"/>
                  </a:lnTo>
                  <a:lnTo>
                    <a:pt x="11779" y="2038"/>
                  </a:lnTo>
                  <a:lnTo>
                    <a:pt x="11785" y="1970"/>
                  </a:lnTo>
                  <a:lnTo>
                    <a:pt x="11792" y="2045"/>
                  </a:lnTo>
                  <a:lnTo>
                    <a:pt x="11798" y="2022"/>
                  </a:lnTo>
                  <a:lnTo>
                    <a:pt x="11805" y="2096"/>
                  </a:lnTo>
                  <a:lnTo>
                    <a:pt x="11811" y="2059"/>
                  </a:lnTo>
                  <a:lnTo>
                    <a:pt x="11817" y="2115"/>
                  </a:lnTo>
                  <a:lnTo>
                    <a:pt x="11824" y="1947"/>
                  </a:lnTo>
                  <a:lnTo>
                    <a:pt x="11830" y="2136"/>
                  </a:lnTo>
                  <a:lnTo>
                    <a:pt x="11837" y="2067"/>
                  </a:lnTo>
                  <a:lnTo>
                    <a:pt x="11843" y="2100"/>
                  </a:lnTo>
                  <a:lnTo>
                    <a:pt x="11850" y="2065"/>
                  </a:lnTo>
                  <a:lnTo>
                    <a:pt x="11856" y="2107"/>
                  </a:lnTo>
                  <a:lnTo>
                    <a:pt x="11863" y="2086"/>
                  </a:lnTo>
                  <a:lnTo>
                    <a:pt x="11869" y="2062"/>
                  </a:lnTo>
                  <a:lnTo>
                    <a:pt x="11876" y="2073"/>
                  </a:lnTo>
                  <a:lnTo>
                    <a:pt x="11882" y="2138"/>
                  </a:lnTo>
                  <a:lnTo>
                    <a:pt x="11888" y="2165"/>
                  </a:lnTo>
                  <a:lnTo>
                    <a:pt x="11895" y="2207"/>
                  </a:lnTo>
                  <a:lnTo>
                    <a:pt x="11901" y="2204"/>
                  </a:lnTo>
                  <a:lnTo>
                    <a:pt x="11908" y="2130"/>
                  </a:lnTo>
                  <a:lnTo>
                    <a:pt x="11914" y="2112"/>
                  </a:lnTo>
                  <a:lnTo>
                    <a:pt x="11921" y="1988"/>
                  </a:lnTo>
                  <a:lnTo>
                    <a:pt x="11927" y="2111"/>
                  </a:lnTo>
                  <a:lnTo>
                    <a:pt x="11934" y="2088"/>
                  </a:lnTo>
                  <a:lnTo>
                    <a:pt x="11940" y="2090"/>
                  </a:lnTo>
                  <a:lnTo>
                    <a:pt x="11947" y="2025"/>
                  </a:lnTo>
                  <a:lnTo>
                    <a:pt x="11953" y="2112"/>
                  </a:lnTo>
                  <a:lnTo>
                    <a:pt x="11959" y="2060"/>
                  </a:lnTo>
                  <a:lnTo>
                    <a:pt x="11966" y="2066"/>
                  </a:lnTo>
                  <a:lnTo>
                    <a:pt x="11972" y="2048"/>
                  </a:lnTo>
                  <a:lnTo>
                    <a:pt x="11979" y="2085"/>
                  </a:lnTo>
                  <a:lnTo>
                    <a:pt x="11985" y="2167"/>
                  </a:lnTo>
                  <a:lnTo>
                    <a:pt x="11992" y="2024"/>
                  </a:lnTo>
                  <a:lnTo>
                    <a:pt x="11998" y="2084"/>
                  </a:lnTo>
                  <a:lnTo>
                    <a:pt x="12005" y="2015"/>
                  </a:lnTo>
                  <a:lnTo>
                    <a:pt x="12011" y="2059"/>
                  </a:lnTo>
                  <a:lnTo>
                    <a:pt x="12018" y="2080"/>
                  </a:lnTo>
                  <a:lnTo>
                    <a:pt x="12024" y="2052"/>
                  </a:lnTo>
                  <a:lnTo>
                    <a:pt x="12030" y="2042"/>
                  </a:lnTo>
                  <a:lnTo>
                    <a:pt x="12037" y="2153"/>
                  </a:lnTo>
                  <a:lnTo>
                    <a:pt x="12043" y="2046"/>
                  </a:lnTo>
                  <a:lnTo>
                    <a:pt x="12050" y="2039"/>
                  </a:lnTo>
                  <a:lnTo>
                    <a:pt x="12056" y="1968"/>
                  </a:lnTo>
                  <a:lnTo>
                    <a:pt x="12063" y="2139"/>
                  </a:lnTo>
                  <a:lnTo>
                    <a:pt x="12069" y="2148"/>
                  </a:lnTo>
                  <a:lnTo>
                    <a:pt x="12076" y="2061"/>
                  </a:lnTo>
                  <a:lnTo>
                    <a:pt x="12082" y="2068"/>
                  </a:lnTo>
                  <a:lnTo>
                    <a:pt x="12089" y="2196"/>
                  </a:lnTo>
                  <a:lnTo>
                    <a:pt x="12095" y="2159"/>
                  </a:lnTo>
                  <a:lnTo>
                    <a:pt x="12101" y="2147"/>
                  </a:lnTo>
                  <a:lnTo>
                    <a:pt x="12108" y="2204"/>
                  </a:lnTo>
                  <a:lnTo>
                    <a:pt x="12114" y="2215"/>
                  </a:lnTo>
                  <a:lnTo>
                    <a:pt x="12121" y="2091"/>
                  </a:lnTo>
                  <a:lnTo>
                    <a:pt x="12127" y="2211"/>
                  </a:lnTo>
                  <a:lnTo>
                    <a:pt x="12134" y="2164"/>
                  </a:lnTo>
                  <a:lnTo>
                    <a:pt x="12140" y="2116"/>
                  </a:lnTo>
                  <a:lnTo>
                    <a:pt x="12147" y="2052"/>
                  </a:lnTo>
                  <a:lnTo>
                    <a:pt x="12153" y="1999"/>
                  </a:lnTo>
                  <a:lnTo>
                    <a:pt x="12160" y="2121"/>
                  </a:lnTo>
                  <a:lnTo>
                    <a:pt x="12166" y="2077"/>
                  </a:lnTo>
                  <a:lnTo>
                    <a:pt x="12172" y="2122"/>
                  </a:lnTo>
                  <a:lnTo>
                    <a:pt x="12179" y="1982"/>
                  </a:lnTo>
                  <a:lnTo>
                    <a:pt x="12185" y="2121"/>
                  </a:lnTo>
                  <a:lnTo>
                    <a:pt x="12192" y="2204"/>
                  </a:lnTo>
                  <a:lnTo>
                    <a:pt x="12198" y="2124"/>
                  </a:lnTo>
                  <a:lnTo>
                    <a:pt x="12205" y="2098"/>
                  </a:lnTo>
                  <a:lnTo>
                    <a:pt x="12211" y="2202"/>
                  </a:lnTo>
                  <a:lnTo>
                    <a:pt x="12218" y="2101"/>
                  </a:lnTo>
                  <a:lnTo>
                    <a:pt x="12224" y="2094"/>
                  </a:lnTo>
                  <a:lnTo>
                    <a:pt x="12230" y="1980"/>
                  </a:lnTo>
                  <a:lnTo>
                    <a:pt x="12237" y="2197"/>
                  </a:lnTo>
                  <a:lnTo>
                    <a:pt x="12243" y="2162"/>
                  </a:lnTo>
                  <a:lnTo>
                    <a:pt x="12250" y="2199"/>
                  </a:lnTo>
                  <a:lnTo>
                    <a:pt x="12256" y="2048"/>
                  </a:lnTo>
                  <a:lnTo>
                    <a:pt x="12263" y="2114"/>
                  </a:lnTo>
                  <a:lnTo>
                    <a:pt x="12269" y="2182"/>
                  </a:lnTo>
                  <a:lnTo>
                    <a:pt x="12276" y="2120"/>
                  </a:lnTo>
                  <a:lnTo>
                    <a:pt x="12282" y="2140"/>
                  </a:lnTo>
                  <a:lnTo>
                    <a:pt x="12289" y="2085"/>
                  </a:lnTo>
                  <a:lnTo>
                    <a:pt x="12295" y="2104"/>
                  </a:lnTo>
                  <a:lnTo>
                    <a:pt x="12301" y="2186"/>
                  </a:lnTo>
                  <a:lnTo>
                    <a:pt x="12308" y="2150"/>
                  </a:lnTo>
                  <a:lnTo>
                    <a:pt x="12314" y="2047"/>
                  </a:lnTo>
                  <a:lnTo>
                    <a:pt x="12321" y="2177"/>
                  </a:lnTo>
                  <a:lnTo>
                    <a:pt x="12327" y="2160"/>
                  </a:lnTo>
                  <a:lnTo>
                    <a:pt x="12334" y="1976"/>
                  </a:lnTo>
                  <a:lnTo>
                    <a:pt x="12340" y="2057"/>
                  </a:lnTo>
                  <a:lnTo>
                    <a:pt x="12347" y="2179"/>
                  </a:lnTo>
                  <a:lnTo>
                    <a:pt x="12353" y="2148"/>
                  </a:lnTo>
                  <a:lnTo>
                    <a:pt x="12360" y="2000"/>
                  </a:lnTo>
                  <a:lnTo>
                    <a:pt x="12366" y="2132"/>
                  </a:lnTo>
                  <a:lnTo>
                    <a:pt x="12372" y="2183"/>
                  </a:lnTo>
                  <a:lnTo>
                    <a:pt x="12379" y="2044"/>
                  </a:lnTo>
                  <a:lnTo>
                    <a:pt x="12385" y="1942"/>
                  </a:lnTo>
                  <a:lnTo>
                    <a:pt x="12392" y="2060"/>
                  </a:lnTo>
                  <a:lnTo>
                    <a:pt x="12398" y="2119"/>
                  </a:lnTo>
                  <a:lnTo>
                    <a:pt x="12405" y="2078"/>
                  </a:lnTo>
                  <a:lnTo>
                    <a:pt x="12411" y="2073"/>
                  </a:lnTo>
                  <a:lnTo>
                    <a:pt x="12418" y="2128"/>
                  </a:lnTo>
                  <a:lnTo>
                    <a:pt x="12424" y="2087"/>
                  </a:lnTo>
                  <a:lnTo>
                    <a:pt x="12431" y="2203"/>
                  </a:lnTo>
                  <a:lnTo>
                    <a:pt x="12437" y="2104"/>
                  </a:lnTo>
                  <a:lnTo>
                    <a:pt x="12443" y="2181"/>
                  </a:lnTo>
                  <a:lnTo>
                    <a:pt x="12450" y="2241"/>
                  </a:lnTo>
                  <a:lnTo>
                    <a:pt x="12456" y="2220"/>
                  </a:lnTo>
                  <a:lnTo>
                    <a:pt x="12463" y="2139"/>
                  </a:lnTo>
                  <a:lnTo>
                    <a:pt x="12469" y="2149"/>
                  </a:lnTo>
                  <a:lnTo>
                    <a:pt x="12476" y="2015"/>
                  </a:lnTo>
                  <a:lnTo>
                    <a:pt x="12482" y="2040"/>
                  </a:lnTo>
                  <a:lnTo>
                    <a:pt x="12489" y="2197"/>
                  </a:lnTo>
                  <a:lnTo>
                    <a:pt x="12495" y="2109"/>
                  </a:lnTo>
                  <a:lnTo>
                    <a:pt x="12502" y="2079"/>
                  </a:lnTo>
                  <a:lnTo>
                    <a:pt x="12508" y="2144"/>
                  </a:lnTo>
                  <a:lnTo>
                    <a:pt x="12514" y="2205"/>
                  </a:lnTo>
                  <a:lnTo>
                    <a:pt x="12521" y="2038"/>
                  </a:lnTo>
                  <a:lnTo>
                    <a:pt x="12527" y="2167"/>
                  </a:lnTo>
                  <a:lnTo>
                    <a:pt x="12534" y="2080"/>
                  </a:lnTo>
                  <a:lnTo>
                    <a:pt x="12540" y="2102"/>
                  </a:lnTo>
                  <a:lnTo>
                    <a:pt x="12547" y="2107"/>
                  </a:lnTo>
                  <a:lnTo>
                    <a:pt x="12553" y="2162"/>
                  </a:lnTo>
                  <a:lnTo>
                    <a:pt x="12560" y="2077"/>
                  </a:lnTo>
                  <a:lnTo>
                    <a:pt x="12566" y="2144"/>
                  </a:lnTo>
                  <a:lnTo>
                    <a:pt x="12573" y="2120"/>
                  </a:lnTo>
                  <a:lnTo>
                    <a:pt x="12579" y="2045"/>
                  </a:lnTo>
                  <a:lnTo>
                    <a:pt x="12585" y="2113"/>
                  </a:lnTo>
                  <a:lnTo>
                    <a:pt x="12592" y="2168"/>
                  </a:lnTo>
                  <a:lnTo>
                    <a:pt x="12598" y="2156"/>
                  </a:lnTo>
                  <a:lnTo>
                    <a:pt x="12605" y="2091"/>
                  </a:lnTo>
                  <a:lnTo>
                    <a:pt x="12611" y="2109"/>
                  </a:lnTo>
                  <a:lnTo>
                    <a:pt x="12618" y="2118"/>
                  </a:lnTo>
                  <a:lnTo>
                    <a:pt x="12624" y="2188"/>
                  </a:lnTo>
                  <a:lnTo>
                    <a:pt x="12631" y="2023"/>
                  </a:lnTo>
                  <a:lnTo>
                    <a:pt x="12637" y="2021"/>
                  </a:lnTo>
                  <a:lnTo>
                    <a:pt x="12644" y="2036"/>
                  </a:lnTo>
                  <a:lnTo>
                    <a:pt x="12650" y="2139"/>
                  </a:lnTo>
                  <a:lnTo>
                    <a:pt x="12656" y="2141"/>
                  </a:lnTo>
                  <a:lnTo>
                    <a:pt x="12663" y="2053"/>
                  </a:lnTo>
                  <a:lnTo>
                    <a:pt x="12669" y="2059"/>
                  </a:lnTo>
                  <a:lnTo>
                    <a:pt x="12676" y="2098"/>
                  </a:lnTo>
                  <a:lnTo>
                    <a:pt x="12682" y="2092"/>
                  </a:lnTo>
                  <a:lnTo>
                    <a:pt x="12689" y="2175"/>
                  </a:lnTo>
                  <a:lnTo>
                    <a:pt x="12695" y="2250"/>
                  </a:lnTo>
                  <a:lnTo>
                    <a:pt x="12702" y="2069"/>
                  </a:lnTo>
                  <a:lnTo>
                    <a:pt x="12708" y="2055"/>
                  </a:lnTo>
                  <a:lnTo>
                    <a:pt x="12715" y="2096"/>
                  </a:lnTo>
                  <a:lnTo>
                    <a:pt x="12721" y="2176"/>
                  </a:lnTo>
                  <a:lnTo>
                    <a:pt x="12727" y="2206"/>
                  </a:lnTo>
                  <a:lnTo>
                    <a:pt x="12734" y="2206"/>
                  </a:lnTo>
                  <a:lnTo>
                    <a:pt x="12740" y="2091"/>
                  </a:lnTo>
                  <a:lnTo>
                    <a:pt x="12747" y="2162"/>
                  </a:lnTo>
                  <a:lnTo>
                    <a:pt x="12753" y="2146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6272" name="Freeform 192"/>
            <p:cNvSpPr>
              <a:spLocks/>
            </p:cNvSpPr>
            <p:nvPr/>
          </p:nvSpPr>
          <p:spPr bwMode="auto">
            <a:xfrm flipV="1">
              <a:off x="5222" y="2525"/>
              <a:ext cx="4" cy="21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6" y="0"/>
                </a:cxn>
                <a:cxn ang="0">
                  <a:pos x="13" y="71"/>
                </a:cxn>
              </a:cxnLst>
              <a:rect l="0" t="0" r="r" b="b"/>
              <a:pathLst>
                <a:path w="13" h="71">
                  <a:moveTo>
                    <a:pt x="0" y="16"/>
                  </a:moveTo>
                  <a:lnTo>
                    <a:pt x="6" y="0"/>
                  </a:lnTo>
                  <a:lnTo>
                    <a:pt x="13" y="71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3"/>
          <p:cNvSpPr>
            <a:spLocks noChangeArrowheads="1"/>
          </p:cNvSpPr>
          <p:nvPr/>
        </p:nvSpPr>
        <p:spPr bwMode="auto">
          <a:xfrm>
            <a:off x="1043608" y="4612486"/>
            <a:ext cx="691276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5725" algn="l"/>
                <a:tab pos="285750" algn="l"/>
                <a:tab pos="590550" algn="l"/>
                <a:tab pos="847725" algn="l"/>
                <a:tab pos="1095375" algn="l"/>
                <a:tab pos="1352550" algn="l"/>
                <a:tab pos="1600200" algn="l"/>
                <a:tab pos="1857375" algn="l"/>
                <a:tab pos="2105025" algn="l"/>
                <a:tab pos="2362200" algn="l"/>
              </a:tabLst>
            </a:pPr>
            <a:r>
              <a:rPr kumimoji="0" lang="en-US" sz="1200" b="0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ea typeface="MS Shell Dlg"/>
                <a:cs typeface="Times New Roman" pitchFamily="18" charset="0"/>
              </a:rPr>
              <a:t>Name: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MS Shell Dlg"/>
                <a:cs typeface="Times New Roman" pitchFamily="18" charset="0"/>
              </a:rPr>
              <a:t> Scan 1045 (10.281 min): </a:t>
            </a:r>
            <a:r>
              <a:rPr lang="ru-RU" sz="1200" dirty="0" smtClean="0">
                <a:solidFill>
                  <a:srgbClr val="000000"/>
                </a:solidFill>
                <a:ea typeface="MS Shell Dlg"/>
                <a:cs typeface="Times New Roman" pitchFamily="18" charset="0"/>
              </a:rPr>
              <a:t>********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MS Shell Dlg"/>
                <a:cs typeface="Times New Roman" pitchFamily="18" charset="0"/>
              </a:rPr>
              <a:t>_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MS Shell Dlg"/>
                <a:cs typeface="Times New Roman" pitchFamily="18" charset="0"/>
              </a:rPr>
              <a:t>bl_nativ.D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MS Shell Dlg"/>
                <a:cs typeface="Times New Roman" pitchFamily="18" charset="0"/>
              </a:rPr>
              <a:t>\data.ms (-1042)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5725" algn="l"/>
                <a:tab pos="285750" algn="l"/>
                <a:tab pos="590550" algn="l"/>
                <a:tab pos="847725" algn="l"/>
                <a:tab pos="1095375" algn="l"/>
                <a:tab pos="1352550" algn="l"/>
                <a:tab pos="1600200" algn="l"/>
                <a:tab pos="1857375" algn="l"/>
                <a:tab pos="2105025" algn="l"/>
                <a:tab pos="2362200" algn="l"/>
              </a:tabLst>
            </a:pPr>
            <a:r>
              <a:rPr kumimoji="0" lang="en-US" sz="1200" b="0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ea typeface="MS Shell Dlg"/>
                <a:cs typeface="Times New Roman" pitchFamily="18" charset="0"/>
              </a:rPr>
              <a:t>MW: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MS Shell Dlg"/>
                <a:cs typeface="Times New Roman" pitchFamily="18" charset="0"/>
              </a:rPr>
              <a:t>  N/A </a:t>
            </a:r>
            <a:r>
              <a:rPr kumimoji="0" lang="en-US" sz="1200" b="0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ea typeface="MS Shell Dlg"/>
                <a:cs typeface="Times New Roman" pitchFamily="18" charset="0"/>
              </a:rPr>
              <a:t>ID#: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MS Shell Dlg"/>
                <a:cs typeface="Times New Roman" pitchFamily="18" charset="0"/>
              </a:rPr>
              <a:t> 1729 </a:t>
            </a:r>
            <a:r>
              <a:rPr kumimoji="0" lang="en-US" sz="1200" b="0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ea typeface="MS Shell Dlg"/>
                <a:cs typeface="Times New Roman" pitchFamily="18" charset="0"/>
              </a:rPr>
              <a:t>DB: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MS Shell Dlg"/>
                <a:cs typeface="Times New Roman" pitchFamily="18" charset="0"/>
              </a:rPr>
              <a:t> Text File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5725" algn="l"/>
                <a:tab pos="285750" algn="l"/>
                <a:tab pos="590550" algn="l"/>
                <a:tab pos="847725" algn="l"/>
                <a:tab pos="1095375" algn="l"/>
                <a:tab pos="1352550" algn="l"/>
                <a:tab pos="1600200" algn="l"/>
                <a:tab pos="1857375" algn="l"/>
                <a:tab pos="2105025" algn="l"/>
                <a:tab pos="2362200" algn="l"/>
              </a:tabLst>
            </a:pPr>
            <a:r>
              <a:rPr kumimoji="0" lang="en-US" sz="1200" b="0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ea typeface="MS Shell Dlg"/>
                <a:cs typeface="Times New Roman" pitchFamily="18" charset="0"/>
              </a:rPr>
              <a:t>Comment: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MS Shell Dlg"/>
                <a:cs typeface="Times New Roman" pitchFamily="18" charset="0"/>
              </a:rPr>
              <a:t> Sample3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5725" algn="l"/>
                <a:tab pos="285750" algn="l"/>
                <a:tab pos="590550" algn="l"/>
                <a:tab pos="847725" algn="l"/>
                <a:tab pos="1095375" algn="l"/>
                <a:tab pos="1352550" algn="l"/>
                <a:tab pos="1600200" algn="l"/>
                <a:tab pos="1857375" algn="l"/>
                <a:tab pos="2105025" algn="l"/>
                <a:tab pos="2362200" algn="l"/>
              </a:tabLst>
            </a:pPr>
            <a:r>
              <a:rPr kumimoji="0" lang="en-US" sz="1200" b="0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ea typeface="MS Shell Dlg"/>
                <a:cs typeface="Times New Roman" pitchFamily="18" charset="0"/>
              </a:rPr>
              <a:t>10 largest peaks: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MS Shell Dlg"/>
                <a:cs typeface="Times New Roman" pitchFamily="18" charset="0"/>
              </a:rPr>
              <a:t>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5725" algn="l"/>
                <a:tab pos="285750" algn="l"/>
                <a:tab pos="590550" algn="l"/>
                <a:tab pos="847725" algn="l"/>
                <a:tab pos="1095375" algn="l"/>
                <a:tab pos="1352550" algn="l"/>
                <a:tab pos="1600200" algn="l"/>
                <a:tab pos="1857375" algn="l"/>
                <a:tab pos="2105025" algn="l"/>
                <a:tab pos="2362200" algn="l"/>
              </a:tabLst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MS Shell Dlg"/>
                <a:cs typeface="Times New Roman" pitchFamily="18" charset="0"/>
              </a:rPr>
              <a:t>	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MS Shell Dlg"/>
                <a:cs typeface="Times New Roman" pitchFamily="18" charset="0"/>
              </a:rPr>
              <a:t>109	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ea typeface="MS Shell Dlg"/>
                <a:cs typeface="Times New Roman" pitchFamily="18" charset="0"/>
              </a:rPr>
              <a:t>999 |	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MS Shell Dlg"/>
                <a:cs typeface="Times New Roman" pitchFamily="18" charset="0"/>
              </a:rPr>
              <a:t>253	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ea typeface="MS Shell Dlg"/>
                <a:cs typeface="Times New Roman" pitchFamily="18" charset="0"/>
              </a:rPr>
              <a:t>742 |	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MS Shell Dlg"/>
                <a:cs typeface="Times New Roman" pitchFamily="18" charset="0"/>
              </a:rPr>
              <a:t>341	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ea typeface="MS Shell Dlg"/>
                <a:cs typeface="Times New Roman" pitchFamily="18" charset="0"/>
              </a:rPr>
              <a:t>348 |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MS Shell Dlg"/>
                <a:cs typeface="Times New Roman" pitchFamily="18" charset="0"/>
              </a:rPr>
              <a:t>309	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ea typeface="MS Shell Dlg"/>
                <a:cs typeface="Times New Roman" pitchFamily="18" charset="0"/>
              </a:rPr>
              <a:t>144 |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MS Shell Dlg"/>
                <a:cs typeface="Times New Roman" pitchFamily="18" charset="0"/>
              </a:rPr>
              <a:t>254	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ea typeface="MS Shell Dlg"/>
                <a:cs typeface="Times New Roman" pitchFamily="18" charset="0"/>
              </a:rPr>
              <a:t>139 |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5725" algn="l"/>
                <a:tab pos="285750" algn="l"/>
                <a:tab pos="590550" algn="l"/>
                <a:tab pos="847725" algn="l"/>
                <a:tab pos="1095375" algn="l"/>
                <a:tab pos="1352550" algn="l"/>
                <a:tab pos="1600200" algn="l"/>
                <a:tab pos="1857375" algn="l"/>
                <a:tab pos="2105025" algn="l"/>
                <a:tab pos="2362200" algn="l"/>
              </a:tabLst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ea typeface="MS Shell Dlg"/>
                <a:cs typeface="Times New Roman" pitchFamily="18" charset="0"/>
              </a:rPr>
              <a:t>	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MS Shell Dlg"/>
                <a:cs typeface="Times New Roman" pitchFamily="18" charset="0"/>
              </a:rPr>
              <a:t>338	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ea typeface="MS Shell Dlg"/>
                <a:cs typeface="Times New Roman" pitchFamily="18" charset="0"/>
              </a:rPr>
              <a:t>117 |	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MS Shell Dlg"/>
                <a:cs typeface="Times New Roman" pitchFamily="18" charset="0"/>
              </a:rPr>
              <a:t>110	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ea typeface="MS Shell Dlg"/>
                <a:cs typeface="Times New Roman" pitchFamily="18" charset="0"/>
              </a:rPr>
              <a:t>84 |	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MS Shell Dlg"/>
                <a:cs typeface="Times New Roman" pitchFamily="18" charset="0"/>
              </a:rPr>
              <a:t>266	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ea typeface="MS Shell Dlg"/>
                <a:cs typeface="Times New Roman" pitchFamily="18" charset="0"/>
              </a:rPr>
              <a:t>79 |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MS Shell Dlg"/>
                <a:cs typeface="Times New Roman" pitchFamily="18" charset="0"/>
              </a:rPr>
              <a:t>145	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ea typeface="MS Shell Dlg"/>
                <a:cs typeface="Times New Roman" pitchFamily="18" charset="0"/>
              </a:rPr>
              <a:t>76 |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MS Shell Dlg"/>
                <a:cs typeface="Times New Roman" pitchFamily="18" charset="0"/>
              </a:rPr>
              <a:t>342	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ea typeface="MS Shell Dlg"/>
                <a:cs typeface="Times New Roman" pitchFamily="18" charset="0"/>
              </a:rPr>
              <a:t>64 |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grpSp>
        <p:nvGrpSpPr>
          <p:cNvPr id="48135" name="Group 7"/>
          <p:cNvGrpSpPr>
            <a:grpSpLocks noChangeAspect="1"/>
          </p:cNvGrpSpPr>
          <p:nvPr/>
        </p:nvGrpSpPr>
        <p:grpSpPr bwMode="auto">
          <a:xfrm>
            <a:off x="795338" y="620713"/>
            <a:ext cx="7721600" cy="3600450"/>
            <a:chOff x="501" y="391"/>
            <a:chExt cx="4864" cy="2268"/>
          </a:xfrm>
        </p:grpSpPr>
        <p:sp>
          <p:nvSpPr>
            <p:cNvPr id="48134" name="AutoShape 6"/>
            <p:cNvSpPr>
              <a:spLocks noChangeAspect="1" noChangeArrowheads="1" noTextEdit="1"/>
            </p:cNvSpPr>
            <p:nvPr/>
          </p:nvSpPr>
          <p:spPr bwMode="auto">
            <a:xfrm>
              <a:off x="501" y="391"/>
              <a:ext cx="4864" cy="22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48336" name="Group 208"/>
            <p:cNvGrpSpPr>
              <a:grpSpLocks/>
            </p:cNvGrpSpPr>
            <p:nvPr/>
          </p:nvGrpSpPr>
          <p:grpSpPr bwMode="auto">
            <a:xfrm>
              <a:off x="501" y="391"/>
              <a:ext cx="4756" cy="2284"/>
              <a:chOff x="501" y="391"/>
              <a:chExt cx="4756" cy="2284"/>
            </a:xfrm>
          </p:grpSpPr>
          <p:sp>
            <p:nvSpPr>
              <p:cNvPr id="48136" name="Line 8"/>
              <p:cNvSpPr>
                <a:spLocks noChangeShapeType="1"/>
              </p:cNvSpPr>
              <p:nvPr/>
            </p:nvSpPr>
            <p:spPr bwMode="auto">
              <a:xfrm>
                <a:off x="1202" y="2446"/>
                <a:ext cx="405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137" name="Line 9"/>
              <p:cNvSpPr>
                <a:spLocks noChangeShapeType="1"/>
              </p:cNvSpPr>
              <p:nvPr/>
            </p:nvSpPr>
            <p:spPr bwMode="auto">
              <a:xfrm flipV="1">
                <a:off x="1251" y="2446"/>
                <a:ext cx="1" cy="1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138" name="Line 10"/>
              <p:cNvSpPr>
                <a:spLocks noChangeShapeType="1"/>
              </p:cNvSpPr>
              <p:nvPr/>
            </p:nvSpPr>
            <p:spPr bwMode="auto">
              <a:xfrm flipV="1">
                <a:off x="1316" y="2446"/>
                <a:ext cx="1" cy="1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139" name="Line 11"/>
              <p:cNvSpPr>
                <a:spLocks noChangeShapeType="1"/>
              </p:cNvSpPr>
              <p:nvPr/>
            </p:nvSpPr>
            <p:spPr bwMode="auto">
              <a:xfrm flipV="1">
                <a:off x="1381" y="2446"/>
                <a:ext cx="1" cy="1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140" name="Line 12"/>
              <p:cNvSpPr>
                <a:spLocks noChangeShapeType="1"/>
              </p:cNvSpPr>
              <p:nvPr/>
            </p:nvSpPr>
            <p:spPr bwMode="auto">
              <a:xfrm flipV="1">
                <a:off x="1446" y="2446"/>
                <a:ext cx="1" cy="1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141" name="Line 13"/>
              <p:cNvSpPr>
                <a:spLocks noChangeShapeType="1"/>
              </p:cNvSpPr>
              <p:nvPr/>
            </p:nvSpPr>
            <p:spPr bwMode="auto">
              <a:xfrm flipV="1">
                <a:off x="1511" y="2446"/>
                <a:ext cx="1" cy="1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142" name="Line 14"/>
              <p:cNvSpPr>
                <a:spLocks noChangeShapeType="1"/>
              </p:cNvSpPr>
              <p:nvPr/>
            </p:nvSpPr>
            <p:spPr bwMode="auto">
              <a:xfrm flipV="1">
                <a:off x="1576" y="2446"/>
                <a:ext cx="1" cy="1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143" name="Line 15"/>
              <p:cNvSpPr>
                <a:spLocks noChangeShapeType="1"/>
              </p:cNvSpPr>
              <p:nvPr/>
            </p:nvSpPr>
            <p:spPr bwMode="auto">
              <a:xfrm flipV="1">
                <a:off x="1641" y="2446"/>
                <a:ext cx="1" cy="1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144" name="Line 16"/>
              <p:cNvSpPr>
                <a:spLocks noChangeShapeType="1"/>
              </p:cNvSpPr>
              <p:nvPr/>
            </p:nvSpPr>
            <p:spPr bwMode="auto">
              <a:xfrm flipV="1">
                <a:off x="1706" y="2446"/>
                <a:ext cx="1" cy="1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145" name="Line 17"/>
              <p:cNvSpPr>
                <a:spLocks noChangeShapeType="1"/>
              </p:cNvSpPr>
              <p:nvPr/>
            </p:nvSpPr>
            <p:spPr bwMode="auto">
              <a:xfrm flipV="1">
                <a:off x="1771" y="2446"/>
                <a:ext cx="1" cy="1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146" name="Line 18"/>
              <p:cNvSpPr>
                <a:spLocks noChangeShapeType="1"/>
              </p:cNvSpPr>
              <p:nvPr/>
            </p:nvSpPr>
            <p:spPr bwMode="auto">
              <a:xfrm flipV="1">
                <a:off x="1836" y="2446"/>
                <a:ext cx="1" cy="1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147" name="Line 19"/>
              <p:cNvSpPr>
                <a:spLocks noChangeShapeType="1"/>
              </p:cNvSpPr>
              <p:nvPr/>
            </p:nvSpPr>
            <p:spPr bwMode="auto">
              <a:xfrm flipV="1">
                <a:off x="1901" y="2446"/>
                <a:ext cx="1" cy="1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148" name="Line 20"/>
              <p:cNvSpPr>
                <a:spLocks noChangeShapeType="1"/>
              </p:cNvSpPr>
              <p:nvPr/>
            </p:nvSpPr>
            <p:spPr bwMode="auto">
              <a:xfrm flipV="1">
                <a:off x="1966" y="2446"/>
                <a:ext cx="1" cy="1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149" name="Line 21"/>
              <p:cNvSpPr>
                <a:spLocks noChangeShapeType="1"/>
              </p:cNvSpPr>
              <p:nvPr/>
            </p:nvSpPr>
            <p:spPr bwMode="auto">
              <a:xfrm flipV="1">
                <a:off x="2031" y="2446"/>
                <a:ext cx="1" cy="1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150" name="Line 22"/>
              <p:cNvSpPr>
                <a:spLocks noChangeShapeType="1"/>
              </p:cNvSpPr>
              <p:nvPr/>
            </p:nvSpPr>
            <p:spPr bwMode="auto">
              <a:xfrm flipV="1">
                <a:off x="2095" y="2446"/>
                <a:ext cx="1" cy="1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151" name="Line 23"/>
              <p:cNvSpPr>
                <a:spLocks noChangeShapeType="1"/>
              </p:cNvSpPr>
              <p:nvPr/>
            </p:nvSpPr>
            <p:spPr bwMode="auto">
              <a:xfrm flipV="1">
                <a:off x="2160" y="2446"/>
                <a:ext cx="1" cy="1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152" name="Line 24"/>
              <p:cNvSpPr>
                <a:spLocks noChangeShapeType="1"/>
              </p:cNvSpPr>
              <p:nvPr/>
            </p:nvSpPr>
            <p:spPr bwMode="auto">
              <a:xfrm flipV="1">
                <a:off x="2225" y="2446"/>
                <a:ext cx="1" cy="1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153" name="Line 25"/>
              <p:cNvSpPr>
                <a:spLocks noChangeShapeType="1"/>
              </p:cNvSpPr>
              <p:nvPr/>
            </p:nvSpPr>
            <p:spPr bwMode="auto">
              <a:xfrm flipV="1">
                <a:off x="2290" y="2446"/>
                <a:ext cx="1" cy="1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154" name="Line 26"/>
              <p:cNvSpPr>
                <a:spLocks noChangeShapeType="1"/>
              </p:cNvSpPr>
              <p:nvPr/>
            </p:nvSpPr>
            <p:spPr bwMode="auto">
              <a:xfrm flipV="1">
                <a:off x="2355" y="2446"/>
                <a:ext cx="1" cy="1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155" name="Line 27"/>
              <p:cNvSpPr>
                <a:spLocks noChangeShapeType="1"/>
              </p:cNvSpPr>
              <p:nvPr/>
            </p:nvSpPr>
            <p:spPr bwMode="auto">
              <a:xfrm flipV="1">
                <a:off x="2420" y="2446"/>
                <a:ext cx="1" cy="1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156" name="Line 28"/>
              <p:cNvSpPr>
                <a:spLocks noChangeShapeType="1"/>
              </p:cNvSpPr>
              <p:nvPr/>
            </p:nvSpPr>
            <p:spPr bwMode="auto">
              <a:xfrm flipV="1">
                <a:off x="2485" y="2446"/>
                <a:ext cx="1" cy="1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157" name="Line 29"/>
              <p:cNvSpPr>
                <a:spLocks noChangeShapeType="1"/>
              </p:cNvSpPr>
              <p:nvPr/>
            </p:nvSpPr>
            <p:spPr bwMode="auto">
              <a:xfrm flipV="1">
                <a:off x="2550" y="2446"/>
                <a:ext cx="1" cy="1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158" name="Line 30"/>
              <p:cNvSpPr>
                <a:spLocks noChangeShapeType="1"/>
              </p:cNvSpPr>
              <p:nvPr/>
            </p:nvSpPr>
            <p:spPr bwMode="auto">
              <a:xfrm flipV="1">
                <a:off x="2615" y="2446"/>
                <a:ext cx="1" cy="1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159" name="Line 31"/>
              <p:cNvSpPr>
                <a:spLocks noChangeShapeType="1"/>
              </p:cNvSpPr>
              <p:nvPr/>
            </p:nvSpPr>
            <p:spPr bwMode="auto">
              <a:xfrm flipV="1">
                <a:off x="2680" y="2446"/>
                <a:ext cx="1" cy="1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160" name="Line 32"/>
              <p:cNvSpPr>
                <a:spLocks noChangeShapeType="1"/>
              </p:cNvSpPr>
              <p:nvPr/>
            </p:nvSpPr>
            <p:spPr bwMode="auto">
              <a:xfrm flipV="1">
                <a:off x="2745" y="2446"/>
                <a:ext cx="1" cy="1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161" name="Line 33"/>
              <p:cNvSpPr>
                <a:spLocks noChangeShapeType="1"/>
              </p:cNvSpPr>
              <p:nvPr/>
            </p:nvSpPr>
            <p:spPr bwMode="auto">
              <a:xfrm flipV="1">
                <a:off x="2810" y="2446"/>
                <a:ext cx="1" cy="1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162" name="Line 34"/>
              <p:cNvSpPr>
                <a:spLocks noChangeShapeType="1"/>
              </p:cNvSpPr>
              <p:nvPr/>
            </p:nvSpPr>
            <p:spPr bwMode="auto">
              <a:xfrm flipV="1">
                <a:off x="2875" y="2446"/>
                <a:ext cx="1" cy="1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163" name="Line 35"/>
              <p:cNvSpPr>
                <a:spLocks noChangeShapeType="1"/>
              </p:cNvSpPr>
              <p:nvPr/>
            </p:nvSpPr>
            <p:spPr bwMode="auto">
              <a:xfrm flipV="1">
                <a:off x="2940" y="2446"/>
                <a:ext cx="1" cy="1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164" name="Line 36"/>
              <p:cNvSpPr>
                <a:spLocks noChangeShapeType="1"/>
              </p:cNvSpPr>
              <p:nvPr/>
            </p:nvSpPr>
            <p:spPr bwMode="auto">
              <a:xfrm flipV="1">
                <a:off x="3005" y="2446"/>
                <a:ext cx="1" cy="1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165" name="Line 37"/>
              <p:cNvSpPr>
                <a:spLocks noChangeShapeType="1"/>
              </p:cNvSpPr>
              <p:nvPr/>
            </p:nvSpPr>
            <p:spPr bwMode="auto">
              <a:xfrm flipV="1">
                <a:off x="3070" y="2446"/>
                <a:ext cx="1" cy="1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166" name="Line 38"/>
              <p:cNvSpPr>
                <a:spLocks noChangeShapeType="1"/>
              </p:cNvSpPr>
              <p:nvPr/>
            </p:nvSpPr>
            <p:spPr bwMode="auto">
              <a:xfrm flipV="1">
                <a:off x="3135" y="2446"/>
                <a:ext cx="1" cy="1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167" name="Line 39"/>
              <p:cNvSpPr>
                <a:spLocks noChangeShapeType="1"/>
              </p:cNvSpPr>
              <p:nvPr/>
            </p:nvSpPr>
            <p:spPr bwMode="auto">
              <a:xfrm flipV="1">
                <a:off x="3200" y="2446"/>
                <a:ext cx="1" cy="1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168" name="Line 40"/>
              <p:cNvSpPr>
                <a:spLocks noChangeShapeType="1"/>
              </p:cNvSpPr>
              <p:nvPr/>
            </p:nvSpPr>
            <p:spPr bwMode="auto">
              <a:xfrm flipV="1">
                <a:off x="3265" y="2446"/>
                <a:ext cx="1" cy="1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169" name="Line 41"/>
              <p:cNvSpPr>
                <a:spLocks noChangeShapeType="1"/>
              </p:cNvSpPr>
              <p:nvPr/>
            </p:nvSpPr>
            <p:spPr bwMode="auto">
              <a:xfrm flipV="1">
                <a:off x="3330" y="2446"/>
                <a:ext cx="1" cy="1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170" name="Line 42"/>
              <p:cNvSpPr>
                <a:spLocks noChangeShapeType="1"/>
              </p:cNvSpPr>
              <p:nvPr/>
            </p:nvSpPr>
            <p:spPr bwMode="auto">
              <a:xfrm flipV="1">
                <a:off x="3395" y="2446"/>
                <a:ext cx="1" cy="1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171" name="Line 43"/>
              <p:cNvSpPr>
                <a:spLocks noChangeShapeType="1"/>
              </p:cNvSpPr>
              <p:nvPr/>
            </p:nvSpPr>
            <p:spPr bwMode="auto">
              <a:xfrm flipV="1">
                <a:off x="3460" y="2446"/>
                <a:ext cx="1" cy="1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172" name="Line 44"/>
              <p:cNvSpPr>
                <a:spLocks noChangeShapeType="1"/>
              </p:cNvSpPr>
              <p:nvPr/>
            </p:nvSpPr>
            <p:spPr bwMode="auto">
              <a:xfrm flipV="1">
                <a:off x="3525" y="2446"/>
                <a:ext cx="1" cy="1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173" name="Line 45"/>
              <p:cNvSpPr>
                <a:spLocks noChangeShapeType="1"/>
              </p:cNvSpPr>
              <p:nvPr/>
            </p:nvSpPr>
            <p:spPr bwMode="auto">
              <a:xfrm flipV="1">
                <a:off x="3590" y="2446"/>
                <a:ext cx="1" cy="1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174" name="Line 46"/>
              <p:cNvSpPr>
                <a:spLocks noChangeShapeType="1"/>
              </p:cNvSpPr>
              <p:nvPr/>
            </p:nvSpPr>
            <p:spPr bwMode="auto">
              <a:xfrm flipV="1">
                <a:off x="3655" y="2446"/>
                <a:ext cx="1" cy="1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175" name="Line 47"/>
              <p:cNvSpPr>
                <a:spLocks noChangeShapeType="1"/>
              </p:cNvSpPr>
              <p:nvPr/>
            </p:nvSpPr>
            <p:spPr bwMode="auto">
              <a:xfrm flipV="1">
                <a:off x="3720" y="2446"/>
                <a:ext cx="1" cy="1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176" name="Line 48"/>
              <p:cNvSpPr>
                <a:spLocks noChangeShapeType="1"/>
              </p:cNvSpPr>
              <p:nvPr/>
            </p:nvSpPr>
            <p:spPr bwMode="auto">
              <a:xfrm flipV="1">
                <a:off x="3784" y="2446"/>
                <a:ext cx="1" cy="1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177" name="Line 49"/>
              <p:cNvSpPr>
                <a:spLocks noChangeShapeType="1"/>
              </p:cNvSpPr>
              <p:nvPr/>
            </p:nvSpPr>
            <p:spPr bwMode="auto">
              <a:xfrm flipV="1">
                <a:off x="3849" y="2446"/>
                <a:ext cx="1" cy="1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178" name="Line 50"/>
              <p:cNvSpPr>
                <a:spLocks noChangeShapeType="1"/>
              </p:cNvSpPr>
              <p:nvPr/>
            </p:nvSpPr>
            <p:spPr bwMode="auto">
              <a:xfrm flipV="1">
                <a:off x="3914" y="2446"/>
                <a:ext cx="1" cy="1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179" name="Line 51"/>
              <p:cNvSpPr>
                <a:spLocks noChangeShapeType="1"/>
              </p:cNvSpPr>
              <p:nvPr/>
            </p:nvSpPr>
            <p:spPr bwMode="auto">
              <a:xfrm flipV="1">
                <a:off x="3979" y="2446"/>
                <a:ext cx="1" cy="1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180" name="Line 52"/>
              <p:cNvSpPr>
                <a:spLocks noChangeShapeType="1"/>
              </p:cNvSpPr>
              <p:nvPr/>
            </p:nvSpPr>
            <p:spPr bwMode="auto">
              <a:xfrm flipV="1">
                <a:off x="4044" y="2446"/>
                <a:ext cx="1" cy="1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181" name="Line 53"/>
              <p:cNvSpPr>
                <a:spLocks noChangeShapeType="1"/>
              </p:cNvSpPr>
              <p:nvPr/>
            </p:nvSpPr>
            <p:spPr bwMode="auto">
              <a:xfrm flipV="1">
                <a:off x="4109" y="2446"/>
                <a:ext cx="1" cy="1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182" name="Line 54"/>
              <p:cNvSpPr>
                <a:spLocks noChangeShapeType="1"/>
              </p:cNvSpPr>
              <p:nvPr/>
            </p:nvSpPr>
            <p:spPr bwMode="auto">
              <a:xfrm flipV="1">
                <a:off x="4174" y="2446"/>
                <a:ext cx="1" cy="1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183" name="Line 55"/>
              <p:cNvSpPr>
                <a:spLocks noChangeShapeType="1"/>
              </p:cNvSpPr>
              <p:nvPr/>
            </p:nvSpPr>
            <p:spPr bwMode="auto">
              <a:xfrm flipV="1">
                <a:off x="4239" y="2446"/>
                <a:ext cx="1" cy="1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184" name="Line 56"/>
              <p:cNvSpPr>
                <a:spLocks noChangeShapeType="1"/>
              </p:cNvSpPr>
              <p:nvPr/>
            </p:nvSpPr>
            <p:spPr bwMode="auto">
              <a:xfrm flipV="1">
                <a:off x="4304" y="2446"/>
                <a:ext cx="1" cy="1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185" name="Line 57"/>
              <p:cNvSpPr>
                <a:spLocks noChangeShapeType="1"/>
              </p:cNvSpPr>
              <p:nvPr/>
            </p:nvSpPr>
            <p:spPr bwMode="auto">
              <a:xfrm flipV="1">
                <a:off x="4369" y="2446"/>
                <a:ext cx="1" cy="1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186" name="Line 58"/>
              <p:cNvSpPr>
                <a:spLocks noChangeShapeType="1"/>
              </p:cNvSpPr>
              <p:nvPr/>
            </p:nvSpPr>
            <p:spPr bwMode="auto">
              <a:xfrm flipV="1">
                <a:off x="4434" y="2446"/>
                <a:ext cx="1" cy="1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187" name="Line 59"/>
              <p:cNvSpPr>
                <a:spLocks noChangeShapeType="1"/>
              </p:cNvSpPr>
              <p:nvPr/>
            </p:nvSpPr>
            <p:spPr bwMode="auto">
              <a:xfrm flipV="1">
                <a:off x="4499" y="2446"/>
                <a:ext cx="1" cy="1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188" name="Line 60"/>
              <p:cNvSpPr>
                <a:spLocks noChangeShapeType="1"/>
              </p:cNvSpPr>
              <p:nvPr/>
            </p:nvSpPr>
            <p:spPr bwMode="auto">
              <a:xfrm flipV="1">
                <a:off x="4564" y="2446"/>
                <a:ext cx="1" cy="1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189" name="Line 61"/>
              <p:cNvSpPr>
                <a:spLocks noChangeShapeType="1"/>
              </p:cNvSpPr>
              <p:nvPr/>
            </p:nvSpPr>
            <p:spPr bwMode="auto">
              <a:xfrm flipV="1">
                <a:off x="4629" y="2446"/>
                <a:ext cx="1" cy="1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190" name="Line 62"/>
              <p:cNvSpPr>
                <a:spLocks noChangeShapeType="1"/>
              </p:cNvSpPr>
              <p:nvPr/>
            </p:nvSpPr>
            <p:spPr bwMode="auto">
              <a:xfrm flipV="1">
                <a:off x="4694" y="2446"/>
                <a:ext cx="1" cy="1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191" name="Line 63"/>
              <p:cNvSpPr>
                <a:spLocks noChangeShapeType="1"/>
              </p:cNvSpPr>
              <p:nvPr/>
            </p:nvSpPr>
            <p:spPr bwMode="auto">
              <a:xfrm flipV="1">
                <a:off x="4759" y="2446"/>
                <a:ext cx="1" cy="1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192" name="Line 64"/>
              <p:cNvSpPr>
                <a:spLocks noChangeShapeType="1"/>
              </p:cNvSpPr>
              <p:nvPr/>
            </p:nvSpPr>
            <p:spPr bwMode="auto">
              <a:xfrm flipV="1">
                <a:off x="4824" y="2446"/>
                <a:ext cx="1" cy="1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193" name="Line 65"/>
              <p:cNvSpPr>
                <a:spLocks noChangeShapeType="1"/>
              </p:cNvSpPr>
              <p:nvPr/>
            </p:nvSpPr>
            <p:spPr bwMode="auto">
              <a:xfrm flipV="1">
                <a:off x="4889" y="2446"/>
                <a:ext cx="1" cy="1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194" name="Line 66"/>
              <p:cNvSpPr>
                <a:spLocks noChangeShapeType="1"/>
              </p:cNvSpPr>
              <p:nvPr/>
            </p:nvSpPr>
            <p:spPr bwMode="auto">
              <a:xfrm flipV="1">
                <a:off x="4954" y="2446"/>
                <a:ext cx="1" cy="1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195" name="Line 67"/>
              <p:cNvSpPr>
                <a:spLocks noChangeShapeType="1"/>
              </p:cNvSpPr>
              <p:nvPr/>
            </p:nvSpPr>
            <p:spPr bwMode="auto">
              <a:xfrm flipV="1">
                <a:off x="5019" y="2446"/>
                <a:ext cx="1" cy="1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196" name="Line 68"/>
              <p:cNvSpPr>
                <a:spLocks noChangeShapeType="1"/>
              </p:cNvSpPr>
              <p:nvPr/>
            </p:nvSpPr>
            <p:spPr bwMode="auto">
              <a:xfrm flipV="1">
                <a:off x="5084" y="2446"/>
                <a:ext cx="1" cy="1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197" name="Line 69"/>
              <p:cNvSpPr>
                <a:spLocks noChangeShapeType="1"/>
              </p:cNvSpPr>
              <p:nvPr/>
            </p:nvSpPr>
            <p:spPr bwMode="auto">
              <a:xfrm flipV="1">
                <a:off x="5149" y="2446"/>
                <a:ext cx="1" cy="1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198" name="Line 70"/>
              <p:cNvSpPr>
                <a:spLocks noChangeShapeType="1"/>
              </p:cNvSpPr>
              <p:nvPr/>
            </p:nvSpPr>
            <p:spPr bwMode="auto">
              <a:xfrm flipV="1">
                <a:off x="5214" y="2446"/>
                <a:ext cx="1" cy="1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199" name="Rectangle 71"/>
              <p:cNvSpPr>
                <a:spLocks noChangeArrowheads="1"/>
              </p:cNvSpPr>
              <p:nvPr/>
            </p:nvSpPr>
            <p:spPr bwMode="auto">
              <a:xfrm>
                <a:off x="1286" y="2482"/>
                <a:ext cx="190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9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MS Sans Serif"/>
                    <a:cs typeface="Arial" pitchFamily="34" charset="0"/>
                  </a:rPr>
                  <a:t>50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8200" name="Rectangle 72"/>
              <p:cNvSpPr>
                <a:spLocks noChangeArrowheads="1"/>
              </p:cNvSpPr>
              <p:nvPr/>
            </p:nvSpPr>
            <p:spPr bwMode="auto">
              <a:xfrm>
                <a:off x="1577" y="2482"/>
                <a:ext cx="258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9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MS Sans Serif"/>
                    <a:cs typeface="Arial" pitchFamily="34" charset="0"/>
                  </a:rPr>
                  <a:t>100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8201" name="Rectangle 73"/>
              <p:cNvSpPr>
                <a:spLocks noChangeArrowheads="1"/>
              </p:cNvSpPr>
              <p:nvPr/>
            </p:nvSpPr>
            <p:spPr bwMode="auto">
              <a:xfrm>
                <a:off x="1902" y="2482"/>
                <a:ext cx="258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9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MS Sans Serif"/>
                    <a:cs typeface="Arial" pitchFamily="34" charset="0"/>
                  </a:rPr>
                  <a:t>150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8202" name="Rectangle 74"/>
              <p:cNvSpPr>
                <a:spLocks noChangeArrowheads="1"/>
              </p:cNvSpPr>
              <p:nvPr/>
            </p:nvSpPr>
            <p:spPr bwMode="auto">
              <a:xfrm>
                <a:off x="2226" y="2482"/>
                <a:ext cx="258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9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MS Sans Serif"/>
                    <a:cs typeface="Arial" pitchFamily="34" charset="0"/>
                  </a:rPr>
                  <a:t>200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8203" name="Rectangle 75"/>
              <p:cNvSpPr>
                <a:spLocks noChangeArrowheads="1"/>
              </p:cNvSpPr>
              <p:nvPr/>
            </p:nvSpPr>
            <p:spPr bwMode="auto">
              <a:xfrm>
                <a:off x="2551" y="2482"/>
                <a:ext cx="258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9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MS Sans Serif"/>
                    <a:cs typeface="Arial" pitchFamily="34" charset="0"/>
                  </a:rPr>
                  <a:t>250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8204" name="Rectangle 76"/>
              <p:cNvSpPr>
                <a:spLocks noChangeArrowheads="1"/>
              </p:cNvSpPr>
              <p:nvPr/>
            </p:nvSpPr>
            <p:spPr bwMode="auto">
              <a:xfrm>
                <a:off x="2876" y="2482"/>
                <a:ext cx="258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9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MS Sans Serif"/>
                    <a:cs typeface="Arial" pitchFamily="34" charset="0"/>
                  </a:rPr>
                  <a:t>300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8205" name="Rectangle 77"/>
              <p:cNvSpPr>
                <a:spLocks noChangeArrowheads="1"/>
              </p:cNvSpPr>
              <p:nvPr/>
            </p:nvSpPr>
            <p:spPr bwMode="auto">
              <a:xfrm>
                <a:off x="3201" y="2482"/>
                <a:ext cx="258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9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MS Sans Serif"/>
                    <a:cs typeface="Arial" pitchFamily="34" charset="0"/>
                  </a:rPr>
                  <a:t>350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8206" name="Rectangle 78"/>
              <p:cNvSpPr>
                <a:spLocks noChangeArrowheads="1"/>
              </p:cNvSpPr>
              <p:nvPr/>
            </p:nvSpPr>
            <p:spPr bwMode="auto">
              <a:xfrm>
                <a:off x="3526" y="2482"/>
                <a:ext cx="258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9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MS Sans Serif"/>
                    <a:cs typeface="Arial" pitchFamily="34" charset="0"/>
                  </a:rPr>
                  <a:t>400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8207" name="Rectangle 79"/>
              <p:cNvSpPr>
                <a:spLocks noChangeArrowheads="1"/>
              </p:cNvSpPr>
              <p:nvPr/>
            </p:nvSpPr>
            <p:spPr bwMode="auto">
              <a:xfrm>
                <a:off x="3850" y="2482"/>
                <a:ext cx="258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9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MS Sans Serif"/>
                    <a:cs typeface="Arial" pitchFamily="34" charset="0"/>
                  </a:rPr>
                  <a:t>450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8208" name="Rectangle 80"/>
              <p:cNvSpPr>
                <a:spLocks noChangeArrowheads="1"/>
              </p:cNvSpPr>
              <p:nvPr/>
            </p:nvSpPr>
            <p:spPr bwMode="auto">
              <a:xfrm>
                <a:off x="4175" y="2482"/>
                <a:ext cx="258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9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MS Sans Serif"/>
                    <a:cs typeface="Arial" pitchFamily="34" charset="0"/>
                  </a:rPr>
                  <a:t>500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8209" name="Rectangle 81"/>
              <p:cNvSpPr>
                <a:spLocks noChangeArrowheads="1"/>
              </p:cNvSpPr>
              <p:nvPr/>
            </p:nvSpPr>
            <p:spPr bwMode="auto">
              <a:xfrm>
                <a:off x="4500" y="2482"/>
                <a:ext cx="258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9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MS Sans Serif"/>
                    <a:cs typeface="Arial" pitchFamily="34" charset="0"/>
                  </a:rPr>
                  <a:t>550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8210" name="Rectangle 82"/>
              <p:cNvSpPr>
                <a:spLocks noChangeArrowheads="1"/>
              </p:cNvSpPr>
              <p:nvPr/>
            </p:nvSpPr>
            <p:spPr bwMode="auto">
              <a:xfrm>
                <a:off x="4825" y="2482"/>
                <a:ext cx="258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9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MS Sans Serif"/>
                    <a:cs typeface="Arial" pitchFamily="34" charset="0"/>
                  </a:rPr>
                  <a:t>600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8211" name="Line 83"/>
              <p:cNvSpPr>
                <a:spLocks noChangeShapeType="1"/>
              </p:cNvSpPr>
              <p:nvPr/>
            </p:nvSpPr>
            <p:spPr bwMode="auto">
              <a:xfrm flipV="1">
                <a:off x="1381" y="2446"/>
                <a:ext cx="1" cy="3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212" name="Line 84"/>
              <p:cNvSpPr>
                <a:spLocks noChangeShapeType="1"/>
              </p:cNvSpPr>
              <p:nvPr/>
            </p:nvSpPr>
            <p:spPr bwMode="auto">
              <a:xfrm flipV="1">
                <a:off x="1706" y="2446"/>
                <a:ext cx="1" cy="3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213" name="Line 85"/>
              <p:cNvSpPr>
                <a:spLocks noChangeShapeType="1"/>
              </p:cNvSpPr>
              <p:nvPr/>
            </p:nvSpPr>
            <p:spPr bwMode="auto">
              <a:xfrm flipV="1">
                <a:off x="2031" y="2446"/>
                <a:ext cx="1" cy="3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214" name="Line 86"/>
              <p:cNvSpPr>
                <a:spLocks noChangeShapeType="1"/>
              </p:cNvSpPr>
              <p:nvPr/>
            </p:nvSpPr>
            <p:spPr bwMode="auto">
              <a:xfrm flipV="1">
                <a:off x="2355" y="2446"/>
                <a:ext cx="1" cy="3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215" name="Line 87"/>
              <p:cNvSpPr>
                <a:spLocks noChangeShapeType="1"/>
              </p:cNvSpPr>
              <p:nvPr/>
            </p:nvSpPr>
            <p:spPr bwMode="auto">
              <a:xfrm flipV="1">
                <a:off x="2680" y="2446"/>
                <a:ext cx="1" cy="3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216" name="Line 88"/>
              <p:cNvSpPr>
                <a:spLocks noChangeShapeType="1"/>
              </p:cNvSpPr>
              <p:nvPr/>
            </p:nvSpPr>
            <p:spPr bwMode="auto">
              <a:xfrm flipV="1">
                <a:off x="3005" y="2446"/>
                <a:ext cx="1" cy="3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217" name="Line 89"/>
              <p:cNvSpPr>
                <a:spLocks noChangeShapeType="1"/>
              </p:cNvSpPr>
              <p:nvPr/>
            </p:nvSpPr>
            <p:spPr bwMode="auto">
              <a:xfrm flipV="1">
                <a:off x="3330" y="2446"/>
                <a:ext cx="1" cy="3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218" name="Line 90"/>
              <p:cNvSpPr>
                <a:spLocks noChangeShapeType="1"/>
              </p:cNvSpPr>
              <p:nvPr/>
            </p:nvSpPr>
            <p:spPr bwMode="auto">
              <a:xfrm flipV="1">
                <a:off x="3655" y="2446"/>
                <a:ext cx="1" cy="3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219" name="Line 91"/>
              <p:cNvSpPr>
                <a:spLocks noChangeShapeType="1"/>
              </p:cNvSpPr>
              <p:nvPr/>
            </p:nvSpPr>
            <p:spPr bwMode="auto">
              <a:xfrm flipV="1">
                <a:off x="3979" y="2446"/>
                <a:ext cx="1" cy="3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220" name="Line 92"/>
              <p:cNvSpPr>
                <a:spLocks noChangeShapeType="1"/>
              </p:cNvSpPr>
              <p:nvPr/>
            </p:nvSpPr>
            <p:spPr bwMode="auto">
              <a:xfrm flipV="1">
                <a:off x="4304" y="2446"/>
                <a:ext cx="1" cy="3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221" name="Line 93"/>
              <p:cNvSpPr>
                <a:spLocks noChangeShapeType="1"/>
              </p:cNvSpPr>
              <p:nvPr/>
            </p:nvSpPr>
            <p:spPr bwMode="auto">
              <a:xfrm flipV="1">
                <a:off x="4629" y="2446"/>
                <a:ext cx="1" cy="3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222" name="Line 94"/>
              <p:cNvSpPr>
                <a:spLocks noChangeShapeType="1"/>
              </p:cNvSpPr>
              <p:nvPr/>
            </p:nvSpPr>
            <p:spPr bwMode="auto">
              <a:xfrm flipV="1">
                <a:off x="4954" y="2446"/>
                <a:ext cx="1" cy="3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223" name="Line 95"/>
              <p:cNvSpPr>
                <a:spLocks noChangeShapeType="1"/>
              </p:cNvSpPr>
              <p:nvPr/>
            </p:nvSpPr>
            <p:spPr bwMode="auto">
              <a:xfrm flipV="1">
                <a:off x="1202" y="675"/>
                <a:ext cx="1" cy="177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224" name="Line 96"/>
              <p:cNvSpPr>
                <a:spLocks noChangeShapeType="1"/>
              </p:cNvSpPr>
              <p:nvPr/>
            </p:nvSpPr>
            <p:spPr bwMode="auto">
              <a:xfrm>
                <a:off x="1195" y="2446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225" name="Line 97"/>
              <p:cNvSpPr>
                <a:spLocks noChangeShapeType="1"/>
              </p:cNvSpPr>
              <p:nvPr/>
            </p:nvSpPr>
            <p:spPr bwMode="auto">
              <a:xfrm>
                <a:off x="1195" y="2398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226" name="Line 98"/>
              <p:cNvSpPr>
                <a:spLocks noChangeShapeType="1"/>
              </p:cNvSpPr>
              <p:nvPr/>
            </p:nvSpPr>
            <p:spPr bwMode="auto">
              <a:xfrm>
                <a:off x="1195" y="2350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227" name="Line 99"/>
              <p:cNvSpPr>
                <a:spLocks noChangeShapeType="1"/>
              </p:cNvSpPr>
              <p:nvPr/>
            </p:nvSpPr>
            <p:spPr bwMode="auto">
              <a:xfrm>
                <a:off x="1195" y="2302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228" name="Line 100"/>
              <p:cNvSpPr>
                <a:spLocks noChangeShapeType="1"/>
              </p:cNvSpPr>
              <p:nvPr/>
            </p:nvSpPr>
            <p:spPr bwMode="auto">
              <a:xfrm>
                <a:off x="1195" y="2254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229" name="Line 101"/>
              <p:cNvSpPr>
                <a:spLocks noChangeShapeType="1"/>
              </p:cNvSpPr>
              <p:nvPr/>
            </p:nvSpPr>
            <p:spPr bwMode="auto">
              <a:xfrm>
                <a:off x="1195" y="2205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230" name="Line 102"/>
              <p:cNvSpPr>
                <a:spLocks noChangeShapeType="1"/>
              </p:cNvSpPr>
              <p:nvPr/>
            </p:nvSpPr>
            <p:spPr bwMode="auto">
              <a:xfrm>
                <a:off x="1195" y="2157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231" name="Line 103"/>
              <p:cNvSpPr>
                <a:spLocks noChangeShapeType="1"/>
              </p:cNvSpPr>
              <p:nvPr/>
            </p:nvSpPr>
            <p:spPr bwMode="auto">
              <a:xfrm>
                <a:off x="1195" y="2109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232" name="Line 104"/>
              <p:cNvSpPr>
                <a:spLocks noChangeShapeType="1"/>
              </p:cNvSpPr>
              <p:nvPr/>
            </p:nvSpPr>
            <p:spPr bwMode="auto">
              <a:xfrm>
                <a:off x="1195" y="2061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233" name="Line 105"/>
              <p:cNvSpPr>
                <a:spLocks noChangeShapeType="1"/>
              </p:cNvSpPr>
              <p:nvPr/>
            </p:nvSpPr>
            <p:spPr bwMode="auto">
              <a:xfrm>
                <a:off x="1195" y="2013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234" name="Line 106"/>
              <p:cNvSpPr>
                <a:spLocks noChangeShapeType="1"/>
              </p:cNvSpPr>
              <p:nvPr/>
            </p:nvSpPr>
            <p:spPr bwMode="auto">
              <a:xfrm>
                <a:off x="1195" y="1964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235" name="Line 107"/>
              <p:cNvSpPr>
                <a:spLocks noChangeShapeType="1"/>
              </p:cNvSpPr>
              <p:nvPr/>
            </p:nvSpPr>
            <p:spPr bwMode="auto">
              <a:xfrm>
                <a:off x="1195" y="1916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236" name="Line 108"/>
              <p:cNvSpPr>
                <a:spLocks noChangeShapeType="1"/>
              </p:cNvSpPr>
              <p:nvPr/>
            </p:nvSpPr>
            <p:spPr bwMode="auto">
              <a:xfrm>
                <a:off x="1195" y="1868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237" name="Line 109"/>
              <p:cNvSpPr>
                <a:spLocks noChangeShapeType="1"/>
              </p:cNvSpPr>
              <p:nvPr/>
            </p:nvSpPr>
            <p:spPr bwMode="auto">
              <a:xfrm>
                <a:off x="1195" y="1820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238" name="Line 110"/>
              <p:cNvSpPr>
                <a:spLocks noChangeShapeType="1"/>
              </p:cNvSpPr>
              <p:nvPr/>
            </p:nvSpPr>
            <p:spPr bwMode="auto">
              <a:xfrm>
                <a:off x="1195" y="1772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239" name="Line 111"/>
              <p:cNvSpPr>
                <a:spLocks noChangeShapeType="1"/>
              </p:cNvSpPr>
              <p:nvPr/>
            </p:nvSpPr>
            <p:spPr bwMode="auto">
              <a:xfrm>
                <a:off x="1195" y="1724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240" name="Line 112"/>
              <p:cNvSpPr>
                <a:spLocks noChangeShapeType="1"/>
              </p:cNvSpPr>
              <p:nvPr/>
            </p:nvSpPr>
            <p:spPr bwMode="auto">
              <a:xfrm>
                <a:off x="1195" y="1675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241" name="Line 113"/>
              <p:cNvSpPr>
                <a:spLocks noChangeShapeType="1"/>
              </p:cNvSpPr>
              <p:nvPr/>
            </p:nvSpPr>
            <p:spPr bwMode="auto">
              <a:xfrm>
                <a:off x="1195" y="1627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242" name="Line 114"/>
              <p:cNvSpPr>
                <a:spLocks noChangeShapeType="1"/>
              </p:cNvSpPr>
              <p:nvPr/>
            </p:nvSpPr>
            <p:spPr bwMode="auto">
              <a:xfrm>
                <a:off x="1195" y="1579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243" name="Line 115"/>
              <p:cNvSpPr>
                <a:spLocks noChangeShapeType="1"/>
              </p:cNvSpPr>
              <p:nvPr/>
            </p:nvSpPr>
            <p:spPr bwMode="auto">
              <a:xfrm>
                <a:off x="1195" y="1531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244" name="Line 116"/>
              <p:cNvSpPr>
                <a:spLocks noChangeShapeType="1"/>
              </p:cNvSpPr>
              <p:nvPr/>
            </p:nvSpPr>
            <p:spPr bwMode="auto">
              <a:xfrm>
                <a:off x="1195" y="1483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245" name="Line 117"/>
              <p:cNvSpPr>
                <a:spLocks noChangeShapeType="1"/>
              </p:cNvSpPr>
              <p:nvPr/>
            </p:nvSpPr>
            <p:spPr bwMode="auto">
              <a:xfrm>
                <a:off x="1195" y="1434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246" name="Line 118"/>
              <p:cNvSpPr>
                <a:spLocks noChangeShapeType="1"/>
              </p:cNvSpPr>
              <p:nvPr/>
            </p:nvSpPr>
            <p:spPr bwMode="auto">
              <a:xfrm>
                <a:off x="1195" y="1386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247" name="Line 119"/>
              <p:cNvSpPr>
                <a:spLocks noChangeShapeType="1"/>
              </p:cNvSpPr>
              <p:nvPr/>
            </p:nvSpPr>
            <p:spPr bwMode="auto">
              <a:xfrm>
                <a:off x="1195" y="1338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248" name="Line 120"/>
              <p:cNvSpPr>
                <a:spLocks noChangeShapeType="1"/>
              </p:cNvSpPr>
              <p:nvPr/>
            </p:nvSpPr>
            <p:spPr bwMode="auto">
              <a:xfrm>
                <a:off x="1195" y="1290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249" name="Line 121"/>
              <p:cNvSpPr>
                <a:spLocks noChangeShapeType="1"/>
              </p:cNvSpPr>
              <p:nvPr/>
            </p:nvSpPr>
            <p:spPr bwMode="auto">
              <a:xfrm>
                <a:off x="1195" y="1242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250" name="Line 122"/>
              <p:cNvSpPr>
                <a:spLocks noChangeShapeType="1"/>
              </p:cNvSpPr>
              <p:nvPr/>
            </p:nvSpPr>
            <p:spPr bwMode="auto">
              <a:xfrm>
                <a:off x="1195" y="1194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251" name="Line 123"/>
              <p:cNvSpPr>
                <a:spLocks noChangeShapeType="1"/>
              </p:cNvSpPr>
              <p:nvPr/>
            </p:nvSpPr>
            <p:spPr bwMode="auto">
              <a:xfrm>
                <a:off x="1195" y="1145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252" name="Line 124"/>
              <p:cNvSpPr>
                <a:spLocks noChangeShapeType="1"/>
              </p:cNvSpPr>
              <p:nvPr/>
            </p:nvSpPr>
            <p:spPr bwMode="auto">
              <a:xfrm>
                <a:off x="1195" y="1097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253" name="Line 125"/>
              <p:cNvSpPr>
                <a:spLocks noChangeShapeType="1"/>
              </p:cNvSpPr>
              <p:nvPr/>
            </p:nvSpPr>
            <p:spPr bwMode="auto">
              <a:xfrm>
                <a:off x="1195" y="1049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254" name="Line 126"/>
              <p:cNvSpPr>
                <a:spLocks noChangeShapeType="1"/>
              </p:cNvSpPr>
              <p:nvPr/>
            </p:nvSpPr>
            <p:spPr bwMode="auto">
              <a:xfrm>
                <a:off x="1195" y="1001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255" name="Line 127"/>
              <p:cNvSpPr>
                <a:spLocks noChangeShapeType="1"/>
              </p:cNvSpPr>
              <p:nvPr/>
            </p:nvSpPr>
            <p:spPr bwMode="auto">
              <a:xfrm>
                <a:off x="1195" y="953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256" name="Line 128"/>
              <p:cNvSpPr>
                <a:spLocks noChangeShapeType="1"/>
              </p:cNvSpPr>
              <p:nvPr/>
            </p:nvSpPr>
            <p:spPr bwMode="auto">
              <a:xfrm>
                <a:off x="1195" y="904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257" name="Line 129"/>
              <p:cNvSpPr>
                <a:spLocks noChangeShapeType="1"/>
              </p:cNvSpPr>
              <p:nvPr/>
            </p:nvSpPr>
            <p:spPr bwMode="auto">
              <a:xfrm>
                <a:off x="1195" y="856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258" name="Line 130"/>
              <p:cNvSpPr>
                <a:spLocks noChangeShapeType="1"/>
              </p:cNvSpPr>
              <p:nvPr/>
            </p:nvSpPr>
            <p:spPr bwMode="auto">
              <a:xfrm>
                <a:off x="1195" y="808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259" name="Line 131"/>
              <p:cNvSpPr>
                <a:spLocks noChangeShapeType="1"/>
              </p:cNvSpPr>
              <p:nvPr/>
            </p:nvSpPr>
            <p:spPr bwMode="auto">
              <a:xfrm>
                <a:off x="1195" y="760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260" name="Line 132"/>
              <p:cNvSpPr>
                <a:spLocks noChangeShapeType="1"/>
              </p:cNvSpPr>
              <p:nvPr/>
            </p:nvSpPr>
            <p:spPr bwMode="auto">
              <a:xfrm>
                <a:off x="1195" y="712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261" name="Line 133"/>
              <p:cNvSpPr>
                <a:spLocks noChangeShapeType="1"/>
              </p:cNvSpPr>
              <p:nvPr/>
            </p:nvSpPr>
            <p:spPr bwMode="auto">
              <a:xfrm>
                <a:off x="1189" y="2446"/>
                <a:ext cx="13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262" name="Rectangle 134"/>
              <p:cNvSpPr>
                <a:spLocks noChangeArrowheads="1"/>
              </p:cNvSpPr>
              <p:nvPr/>
            </p:nvSpPr>
            <p:spPr bwMode="auto">
              <a:xfrm>
                <a:off x="1053" y="2411"/>
                <a:ext cx="122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9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MS Sans Serif"/>
                    <a:cs typeface="Arial" pitchFamily="34" charset="0"/>
                  </a:rPr>
                  <a:t>0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8263" name="Line 135"/>
              <p:cNvSpPr>
                <a:spLocks noChangeShapeType="1"/>
              </p:cNvSpPr>
              <p:nvPr/>
            </p:nvSpPr>
            <p:spPr bwMode="auto">
              <a:xfrm>
                <a:off x="1189" y="2205"/>
                <a:ext cx="13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264" name="Rectangle 136"/>
              <p:cNvSpPr>
                <a:spLocks noChangeArrowheads="1"/>
              </p:cNvSpPr>
              <p:nvPr/>
            </p:nvSpPr>
            <p:spPr bwMode="auto">
              <a:xfrm>
                <a:off x="850" y="2170"/>
                <a:ext cx="325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9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MS Sans Serif"/>
                    <a:cs typeface="Arial" pitchFamily="34" charset="0"/>
                  </a:rPr>
                  <a:t>5000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8265" name="Line 137"/>
              <p:cNvSpPr>
                <a:spLocks noChangeShapeType="1"/>
              </p:cNvSpPr>
              <p:nvPr/>
            </p:nvSpPr>
            <p:spPr bwMode="auto">
              <a:xfrm>
                <a:off x="1189" y="1964"/>
                <a:ext cx="13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266" name="Rectangle 138"/>
              <p:cNvSpPr>
                <a:spLocks noChangeArrowheads="1"/>
              </p:cNvSpPr>
              <p:nvPr/>
            </p:nvSpPr>
            <p:spPr bwMode="auto">
              <a:xfrm>
                <a:off x="782" y="1929"/>
                <a:ext cx="393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9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MS Sans Serif"/>
                    <a:cs typeface="Arial" pitchFamily="34" charset="0"/>
                  </a:rPr>
                  <a:t>10000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8267" name="Line 139"/>
              <p:cNvSpPr>
                <a:spLocks noChangeShapeType="1"/>
              </p:cNvSpPr>
              <p:nvPr/>
            </p:nvSpPr>
            <p:spPr bwMode="auto">
              <a:xfrm>
                <a:off x="1189" y="1724"/>
                <a:ext cx="13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268" name="Rectangle 140"/>
              <p:cNvSpPr>
                <a:spLocks noChangeArrowheads="1"/>
              </p:cNvSpPr>
              <p:nvPr/>
            </p:nvSpPr>
            <p:spPr bwMode="auto">
              <a:xfrm>
                <a:off x="782" y="1688"/>
                <a:ext cx="393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9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MS Sans Serif"/>
                    <a:cs typeface="Arial" pitchFamily="34" charset="0"/>
                  </a:rPr>
                  <a:t>15000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8269" name="Line 141"/>
              <p:cNvSpPr>
                <a:spLocks noChangeShapeType="1"/>
              </p:cNvSpPr>
              <p:nvPr/>
            </p:nvSpPr>
            <p:spPr bwMode="auto">
              <a:xfrm>
                <a:off x="1189" y="1483"/>
                <a:ext cx="13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270" name="Rectangle 142"/>
              <p:cNvSpPr>
                <a:spLocks noChangeArrowheads="1"/>
              </p:cNvSpPr>
              <p:nvPr/>
            </p:nvSpPr>
            <p:spPr bwMode="auto">
              <a:xfrm>
                <a:off x="782" y="1447"/>
                <a:ext cx="393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9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MS Sans Serif"/>
                    <a:cs typeface="Arial" pitchFamily="34" charset="0"/>
                  </a:rPr>
                  <a:t>20000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8271" name="Line 143"/>
              <p:cNvSpPr>
                <a:spLocks noChangeShapeType="1"/>
              </p:cNvSpPr>
              <p:nvPr/>
            </p:nvSpPr>
            <p:spPr bwMode="auto">
              <a:xfrm>
                <a:off x="1189" y="1242"/>
                <a:ext cx="13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272" name="Rectangle 144"/>
              <p:cNvSpPr>
                <a:spLocks noChangeArrowheads="1"/>
              </p:cNvSpPr>
              <p:nvPr/>
            </p:nvSpPr>
            <p:spPr bwMode="auto">
              <a:xfrm>
                <a:off x="782" y="1206"/>
                <a:ext cx="393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9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MS Sans Serif"/>
                    <a:cs typeface="Arial" pitchFamily="34" charset="0"/>
                  </a:rPr>
                  <a:t>25000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8273" name="Line 145"/>
              <p:cNvSpPr>
                <a:spLocks noChangeShapeType="1"/>
              </p:cNvSpPr>
              <p:nvPr/>
            </p:nvSpPr>
            <p:spPr bwMode="auto">
              <a:xfrm>
                <a:off x="1189" y="1001"/>
                <a:ext cx="13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274" name="Rectangle 146"/>
              <p:cNvSpPr>
                <a:spLocks noChangeArrowheads="1"/>
              </p:cNvSpPr>
              <p:nvPr/>
            </p:nvSpPr>
            <p:spPr bwMode="auto">
              <a:xfrm>
                <a:off x="782" y="965"/>
                <a:ext cx="393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9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MS Sans Serif"/>
                    <a:cs typeface="Arial" pitchFamily="34" charset="0"/>
                  </a:rPr>
                  <a:t>30000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8275" name="Line 147"/>
              <p:cNvSpPr>
                <a:spLocks noChangeShapeType="1"/>
              </p:cNvSpPr>
              <p:nvPr/>
            </p:nvSpPr>
            <p:spPr bwMode="auto">
              <a:xfrm>
                <a:off x="1189" y="760"/>
                <a:ext cx="13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276" name="Rectangle 148"/>
              <p:cNvSpPr>
                <a:spLocks noChangeArrowheads="1"/>
              </p:cNvSpPr>
              <p:nvPr/>
            </p:nvSpPr>
            <p:spPr bwMode="auto">
              <a:xfrm>
                <a:off x="782" y="724"/>
                <a:ext cx="393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9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MS Sans Serif"/>
                    <a:cs typeface="Arial" pitchFamily="34" charset="0"/>
                  </a:rPr>
                  <a:t>35000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8277" name="Rectangle 149"/>
              <p:cNvSpPr>
                <a:spLocks noChangeArrowheads="1"/>
              </p:cNvSpPr>
              <p:nvPr/>
            </p:nvSpPr>
            <p:spPr bwMode="auto">
              <a:xfrm>
                <a:off x="501" y="2589"/>
                <a:ext cx="403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900" b="0" i="0" u="none" strike="noStrike" cap="none" normalizeH="0" baseline="0" smtClean="0">
                    <a:ln>
                      <a:noFill/>
                    </a:ln>
                    <a:solidFill>
                      <a:srgbClr val="00007F"/>
                    </a:solidFill>
                    <a:effectLst/>
                    <a:latin typeface="MS Sans Serif"/>
                    <a:cs typeface="Arial" pitchFamily="34" charset="0"/>
                  </a:rPr>
                  <a:t>m/z--&gt;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8278" name="Rectangle 150"/>
              <p:cNvSpPr>
                <a:spLocks noChangeArrowheads="1"/>
              </p:cNvSpPr>
              <p:nvPr/>
            </p:nvSpPr>
            <p:spPr bwMode="auto">
              <a:xfrm>
                <a:off x="501" y="391"/>
                <a:ext cx="672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900" b="0" i="0" u="none" strike="noStrike" cap="none" normalizeH="0" baseline="0" smtClean="0">
                    <a:ln>
                      <a:noFill/>
                    </a:ln>
                    <a:solidFill>
                      <a:srgbClr val="00007F"/>
                    </a:solidFill>
                    <a:effectLst/>
                    <a:latin typeface="MS Sans Serif"/>
                    <a:cs typeface="Arial" pitchFamily="34" charset="0"/>
                  </a:rPr>
                  <a:t>Abundance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8279" name="Rectangle 151"/>
              <p:cNvSpPr>
                <a:spLocks noChangeArrowheads="1"/>
              </p:cNvSpPr>
              <p:nvPr/>
            </p:nvSpPr>
            <p:spPr bwMode="auto">
              <a:xfrm>
                <a:off x="1519" y="482"/>
                <a:ext cx="3315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400" b="0" i="0" u="none" strike="noStrike" cap="none" normalizeH="0" baseline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MS Sans Serif"/>
                    <a:cs typeface="Arial" pitchFamily="34" charset="0"/>
                  </a:rPr>
                  <a:t>Scan</a:t>
                </a:r>
                <a:r>
                  <a:rPr kumimoji="0" lang="ru-RU" sz="14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MS Sans Serif"/>
                    <a:cs typeface="Arial" pitchFamily="34" charset="0"/>
                  </a:rPr>
                  <a:t> 1044 (10.274 </a:t>
                </a:r>
                <a:r>
                  <a:rPr kumimoji="0" lang="ru-RU" sz="1400" b="0" i="0" u="none" strike="noStrike" cap="none" normalizeH="0" baseline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MS Sans Serif"/>
                    <a:cs typeface="Arial" pitchFamily="34" charset="0"/>
                  </a:rPr>
                  <a:t>min</a:t>
                </a:r>
                <a:r>
                  <a:rPr kumimoji="0" lang="ru-RU" sz="14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MS Sans Serif"/>
                    <a:cs typeface="Arial" pitchFamily="34" charset="0"/>
                  </a:rPr>
                  <a:t>): **********</a:t>
                </a:r>
                <a:r>
                  <a:rPr kumimoji="0" lang="ru-RU" sz="1400" b="0" i="0" u="none" strike="noStrike" cap="none" normalizeH="0" baseline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MS Sans Serif"/>
                    <a:cs typeface="Arial" pitchFamily="34" charset="0"/>
                  </a:rPr>
                  <a:t>_bl_nativ.D\data.ms</a:t>
                </a:r>
                <a:r>
                  <a:rPr kumimoji="0" lang="ru-RU" sz="14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MS Sans Serif"/>
                    <a:cs typeface="Arial" pitchFamily="34" charset="0"/>
                  </a:rPr>
                  <a:t> (-1034) (-)</a:t>
                </a:r>
                <a:endPara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8280" name="Line 152"/>
              <p:cNvSpPr>
                <a:spLocks noChangeShapeType="1"/>
              </p:cNvSpPr>
              <p:nvPr/>
            </p:nvSpPr>
            <p:spPr bwMode="auto">
              <a:xfrm>
                <a:off x="1329" y="2443"/>
                <a:ext cx="1" cy="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281" name="Line 153"/>
              <p:cNvSpPr>
                <a:spLocks noChangeShapeType="1"/>
              </p:cNvSpPr>
              <p:nvPr/>
            </p:nvSpPr>
            <p:spPr bwMode="auto">
              <a:xfrm>
                <a:off x="1335" y="2425"/>
                <a:ext cx="1" cy="2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282" name="Line 154"/>
              <p:cNvSpPr>
                <a:spLocks noChangeShapeType="1"/>
              </p:cNvSpPr>
              <p:nvPr/>
            </p:nvSpPr>
            <p:spPr bwMode="auto">
              <a:xfrm>
                <a:off x="1342" y="2415"/>
                <a:ext cx="1" cy="3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283" name="Line 155"/>
              <p:cNvSpPr>
                <a:spLocks noChangeShapeType="1"/>
              </p:cNvSpPr>
              <p:nvPr/>
            </p:nvSpPr>
            <p:spPr bwMode="auto">
              <a:xfrm>
                <a:off x="1348" y="2445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284" name="Line 156"/>
              <p:cNvSpPr>
                <a:spLocks noChangeShapeType="1"/>
              </p:cNvSpPr>
              <p:nvPr/>
            </p:nvSpPr>
            <p:spPr bwMode="auto">
              <a:xfrm>
                <a:off x="1354" y="2444"/>
                <a:ext cx="1" cy="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285" name="Line 157"/>
              <p:cNvSpPr>
                <a:spLocks noChangeShapeType="1"/>
              </p:cNvSpPr>
              <p:nvPr/>
            </p:nvSpPr>
            <p:spPr bwMode="auto">
              <a:xfrm>
                <a:off x="1381" y="2441"/>
                <a:ext cx="1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286" name="Line 158"/>
              <p:cNvSpPr>
                <a:spLocks noChangeShapeType="1"/>
              </p:cNvSpPr>
              <p:nvPr/>
            </p:nvSpPr>
            <p:spPr bwMode="auto">
              <a:xfrm>
                <a:off x="1388" y="2440"/>
                <a:ext cx="1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287" name="Line 159"/>
              <p:cNvSpPr>
                <a:spLocks noChangeShapeType="1"/>
              </p:cNvSpPr>
              <p:nvPr/>
            </p:nvSpPr>
            <p:spPr bwMode="auto">
              <a:xfrm>
                <a:off x="1394" y="2442"/>
                <a:ext cx="1" cy="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288" name="Line 160"/>
              <p:cNvSpPr>
                <a:spLocks noChangeShapeType="1"/>
              </p:cNvSpPr>
              <p:nvPr/>
            </p:nvSpPr>
            <p:spPr bwMode="auto">
              <a:xfrm>
                <a:off x="1401" y="2443"/>
                <a:ext cx="1" cy="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289" name="Line 161"/>
              <p:cNvSpPr>
                <a:spLocks noChangeShapeType="1"/>
              </p:cNvSpPr>
              <p:nvPr/>
            </p:nvSpPr>
            <p:spPr bwMode="auto">
              <a:xfrm>
                <a:off x="1407" y="2436"/>
                <a:ext cx="1" cy="1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290" name="Line 162"/>
              <p:cNvSpPr>
                <a:spLocks noChangeShapeType="1"/>
              </p:cNvSpPr>
              <p:nvPr/>
            </p:nvSpPr>
            <p:spPr bwMode="auto">
              <a:xfrm>
                <a:off x="1413" y="2432"/>
                <a:ext cx="1" cy="1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291" name="Line 163"/>
              <p:cNvSpPr>
                <a:spLocks noChangeShapeType="1"/>
              </p:cNvSpPr>
              <p:nvPr/>
            </p:nvSpPr>
            <p:spPr bwMode="auto">
              <a:xfrm>
                <a:off x="1420" y="2428"/>
                <a:ext cx="1" cy="1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292" name="Line 164"/>
              <p:cNvSpPr>
                <a:spLocks noChangeShapeType="1"/>
              </p:cNvSpPr>
              <p:nvPr/>
            </p:nvSpPr>
            <p:spPr bwMode="auto">
              <a:xfrm>
                <a:off x="1427" y="2402"/>
                <a:ext cx="1" cy="4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293" name="Line 165"/>
              <p:cNvSpPr>
                <a:spLocks noChangeShapeType="1"/>
              </p:cNvSpPr>
              <p:nvPr/>
            </p:nvSpPr>
            <p:spPr bwMode="auto">
              <a:xfrm>
                <a:off x="1433" y="2438"/>
                <a:ext cx="1" cy="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294" name="Line 166"/>
              <p:cNvSpPr>
                <a:spLocks noChangeShapeType="1"/>
              </p:cNvSpPr>
              <p:nvPr/>
            </p:nvSpPr>
            <p:spPr bwMode="auto">
              <a:xfrm>
                <a:off x="1439" y="2434"/>
                <a:ext cx="1" cy="1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295" name="Line 167"/>
              <p:cNvSpPr>
                <a:spLocks noChangeShapeType="1"/>
              </p:cNvSpPr>
              <p:nvPr/>
            </p:nvSpPr>
            <p:spPr bwMode="auto">
              <a:xfrm>
                <a:off x="1445" y="2440"/>
                <a:ext cx="1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296" name="Line 168"/>
              <p:cNvSpPr>
                <a:spLocks noChangeShapeType="1"/>
              </p:cNvSpPr>
              <p:nvPr/>
            </p:nvSpPr>
            <p:spPr bwMode="auto">
              <a:xfrm flipV="1">
                <a:off x="1452" y="244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297" name="Line 169"/>
              <p:cNvSpPr>
                <a:spLocks noChangeShapeType="1"/>
              </p:cNvSpPr>
              <p:nvPr/>
            </p:nvSpPr>
            <p:spPr bwMode="auto">
              <a:xfrm>
                <a:off x="1459" y="2434"/>
                <a:ext cx="1" cy="1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298" name="Line 170"/>
              <p:cNvSpPr>
                <a:spLocks noChangeShapeType="1"/>
              </p:cNvSpPr>
              <p:nvPr/>
            </p:nvSpPr>
            <p:spPr bwMode="auto">
              <a:xfrm>
                <a:off x="1464" y="244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299" name="Line 171"/>
              <p:cNvSpPr>
                <a:spLocks noChangeShapeType="1"/>
              </p:cNvSpPr>
              <p:nvPr/>
            </p:nvSpPr>
            <p:spPr bwMode="auto">
              <a:xfrm>
                <a:off x="1485" y="2434"/>
                <a:ext cx="1" cy="1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300" name="Line 172"/>
              <p:cNvSpPr>
                <a:spLocks noChangeShapeType="1"/>
              </p:cNvSpPr>
              <p:nvPr/>
            </p:nvSpPr>
            <p:spPr bwMode="auto">
              <a:xfrm>
                <a:off x="1498" y="2427"/>
                <a:ext cx="1" cy="1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301" name="Line 173"/>
              <p:cNvSpPr>
                <a:spLocks noChangeShapeType="1"/>
              </p:cNvSpPr>
              <p:nvPr/>
            </p:nvSpPr>
            <p:spPr bwMode="auto">
              <a:xfrm>
                <a:off x="1505" y="2411"/>
                <a:ext cx="1" cy="3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302" name="Line 174"/>
              <p:cNvSpPr>
                <a:spLocks noChangeShapeType="1"/>
              </p:cNvSpPr>
              <p:nvPr/>
            </p:nvSpPr>
            <p:spPr bwMode="auto">
              <a:xfrm>
                <a:off x="1511" y="2418"/>
                <a:ext cx="1" cy="2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303" name="Line 175"/>
              <p:cNvSpPr>
                <a:spLocks noChangeShapeType="1"/>
              </p:cNvSpPr>
              <p:nvPr/>
            </p:nvSpPr>
            <p:spPr bwMode="auto">
              <a:xfrm>
                <a:off x="1524" y="2445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304" name="Line 176"/>
              <p:cNvSpPr>
                <a:spLocks noChangeShapeType="1"/>
              </p:cNvSpPr>
              <p:nvPr/>
            </p:nvSpPr>
            <p:spPr bwMode="auto">
              <a:xfrm>
                <a:off x="1537" y="2439"/>
                <a:ext cx="1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305" name="Line 177"/>
              <p:cNvSpPr>
                <a:spLocks noChangeShapeType="1"/>
              </p:cNvSpPr>
              <p:nvPr/>
            </p:nvSpPr>
            <p:spPr bwMode="auto">
              <a:xfrm flipV="1">
                <a:off x="1543" y="244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306" name="Line 178"/>
              <p:cNvSpPr>
                <a:spLocks noChangeShapeType="1"/>
              </p:cNvSpPr>
              <p:nvPr/>
            </p:nvSpPr>
            <p:spPr bwMode="auto">
              <a:xfrm>
                <a:off x="1550" y="2443"/>
                <a:ext cx="1" cy="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307" name="Line 179"/>
              <p:cNvSpPr>
                <a:spLocks noChangeShapeType="1"/>
              </p:cNvSpPr>
              <p:nvPr/>
            </p:nvSpPr>
            <p:spPr bwMode="auto">
              <a:xfrm>
                <a:off x="1556" y="2440"/>
                <a:ext cx="1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308" name="Line 180"/>
              <p:cNvSpPr>
                <a:spLocks noChangeShapeType="1"/>
              </p:cNvSpPr>
              <p:nvPr/>
            </p:nvSpPr>
            <p:spPr bwMode="auto">
              <a:xfrm>
                <a:off x="1563" y="2445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309" name="Line 181"/>
              <p:cNvSpPr>
                <a:spLocks noChangeShapeType="1"/>
              </p:cNvSpPr>
              <p:nvPr/>
            </p:nvSpPr>
            <p:spPr bwMode="auto">
              <a:xfrm>
                <a:off x="1576" y="2413"/>
                <a:ext cx="1" cy="3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310" name="Line 182"/>
              <p:cNvSpPr>
                <a:spLocks noChangeShapeType="1"/>
              </p:cNvSpPr>
              <p:nvPr/>
            </p:nvSpPr>
            <p:spPr bwMode="auto">
              <a:xfrm>
                <a:off x="1589" y="2431"/>
                <a:ext cx="1" cy="1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311" name="Line 183"/>
              <p:cNvSpPr>
                <a:spLocks noChangeShapeType="1"/>
              </p:cNvSpPr>
              <p:nvPr/>
            </p:nvSpPr>
            <p:spPr bwMode="auto">
              <a:xfrm>
                <a:off x="1595" y="2389"/>
                <a:ext cx="1" cy="5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312" name="Line 184"/>
              <p:cNvSpPr>
                <a:spLocks noChangeShapeType="1"/>
              </p:cNvSpPr>
              <p:nvPr/>
            </p:nvSpPr>
            <p:spPr bwMode="auto">
              <a:xfrm>
                <a:off x="1602" y="2418"/>
                <a:ext cx="1" cy="2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313" name="Line 185"/>
              <p:cNvSpPr>
                <a:spLocks noChangeShapeType="1"/>
              </p:cNvSpPr>
              <p:nvPr/>
            </p:nvSpPr>
            <p:spPr bwMode="auto">
              <a:xfrm>
                <a:off x="1609" y="2420"/>
                <a:ext cx="1" cy="2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314" name="Line 186"/>
              <p:cNvSpPr>
                <a:spLocks noChangeShapeType="1"/>
              </p:cNvSpPr>
              <p:nvPr/>
            </p:nvSpPr>
            <p:spPr bwMode="auto">
              <a:xfrm>
                <a:off x="1615" y="2443"/>
                <a:ext cx="1" cy="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315" name="Line 187"/>
              <p:cNvSpPr>
                <a:spLocks noChangeShapeType="1"/>
              </p:cNvSpPr>
              <p:nvPr/>
            </p:nvSpPr>
            <p:spPr bwMode="auto">
              <a:xfrm>
                <a:off x="1621" y="2439"/>
                <a:ext cx="1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316" name="Line 188"/>
              <p:cNvSpPr>
                <a:spLocks noChangeShapeType="1"/>
              </p:cNvSpPr>
              <p:nvPr/>
            </p:nvSpPr>
            <p:spPr bwMode="auto">
              <a:xfrm>
                <a:off x="1628" y="2408"/>
                <a:ext cx="1" cy="3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317" name="Line 189"/>
              <p:cNvSpPr>
                <a:spLocks noChangeShapeType="1"/>
              </p:cNvSpPr>
              <p:nvPr/>
            </p:nvSpPr>
            <p:spPr bwMode="auto">
              <a:xfrm>
                <a:off x="1634" y="2423"/>
                <a:ext cx="1" cy="2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318" name="Line 190"/>
              <p:cNvSpPr>
                <a:spLocks noChangeShapeType="1"/>
              </p:cNvSpPr>
              <p:nvPr/>
            </p:nvSpPr>
            <p:spPr bwMode="auto">
              <a:xfrm>
                <a:off x="1641" y="2417"/>
                <a:ext cx="1" cy="2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319" name="Line 191"/>
              <p:cNvSpPr>
                <a:spLocks noChangeShapeType="1"/>
              </p:cNvSpPr>
              <p:nvPr/>
            </p:nvSpPr>
            <p:spPr bwMode="auto">
              <a:xfrm>
                <a:off x="1647" y="2383"/>
                <a:ext cx="1" cy="6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320" name="Line 192"/>
              <p:cNvSpPr>
                <a:spLocks noChangeShapeType="1"/>
              </p:cNvSpPr>
              <p:nvPr/>
            </p:nvSpPr>
            <p:spPr bwMode="auto">
              <a:xfrm>
                <a:off x="1660" y="2440"/>
                <a:ext cx="1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321" name="Line 193"/>
              <p:cNvSpPr>
                <a:spLocks noChangeShapeType="1"/>
              </p:cNvSpPr>
              <p:nvPr/>
            </p:nvSpPr>
            <p:spPr bwMode="auto">
              <a:xfrm>
                <a:off x="1700" y="2443"/>
                <a:ext cx="1" cy="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322" name="Line 194"/>
              <p:cNvSpPr>
                <a:spLocks noChangeShapeType="1"/>
              </p:cNvSpPr>
              <p:nvPr/>
            </p:nvSpPr>
            <p:spPr bwMode="auto">
              <a:xfrm>
                <a:off x="1706" y="2444"/>
                <a:ext cx="1" cy="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323" name="Line 195"/>
              <p:cNvSpPr>
                <a:spLocks noChangeShapeType="1"/>
              </p:cNvSpPr>
              <p:nvPr/>
            </p:nvSpPr>
            <p:spPr bwMode="auto">
              <a:xfrm>
                <a:off x="1712" y="2436"/>
                <a:ext cx="1" cy="1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324" name="Line 196"/>
              <p:cNvSpPr>
                <a:spLocks noChangeShapeType="1"/>
              </p:cNvSpPr>
              <p:nvPr/>
            </p:nvSpPr>
            <p:spPr bwMode="auto">
              <a:xfrm>
                <a:off x="1718" y="2423"/>
                <a:ext cx="1" cy="2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325" name="Line 197"/>
              <p:cNvSpPr>
                <a:spLocks noChangeShapeType="1"/>
              </p:cNvSpPr>
              <p:nvPr/>
            </p:nvSpPr>
            <p:spPr bwMode="auto">
              <a:xfrm>
                <a:off x="1725" y="2428"/>
                <a:ext cx="1" cy="1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326" name="Line 198"/>
              <p:cNvSpPr>
                <a:spLocks noChangeShapeType="1"/>
              </p:cNvSpPr>
              <p:nvPr/>
            </p:nvSpPr>
            <p:spPr bwMode="auto">
              <a:xfrm>
                <a:off x="1732" y="2414"/>
                <a:ext cx="1" cy="3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327" name="Line 199"/>
              <p:cNvSpPr>
                <a:spLocks noChangeShapeType="1"/>
              </p:cNvSpPr>
              <p:nvPr/>
            </p:nvSpPr>
            <p:spPr bwMode="auto">
              <a:xfrm>
                <a:off x="1764" y="675"/>
                <a:ext cx="1" cy="177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328" name="Line 200"/>
              <p:cNvSpPr>
                <a:spLocks noChangeShapeType="1"/>
              </p:cNvSpPr>
              <p:nvPr/>
            </p:nvSpPr>
            <p:spPr bwMode="auto">
              <a:xfrm>
                <a:off x="1771" y="2283"/>
                <a:ext cx="1" cy="16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329" name="Line 201"/>
              <p:cNvSpPr>
                <a:spLocks noChangeShapeType="1"/>
              </p:cNvSpPr>
              <p:nvPr/>
            </p:nvSpPr>
            <p:spPr bwMode="auto">
              <a:xfrm flipV="1">
                <a:off x="1791" y="244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330" name="Line 202"/>
              <p:cNvSpPr>
                <a:spLocks noChangeShapeType="1"/>
              </p:cNvSpPr>
              <p:nvPr/>
            </p:nvSpPr>
            <p:spPr bwMode="auto">
              <a:xfrm>
                <a:off x="1796" y="2430"/>
                <a:ext cx="1" cy="1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331" name="Line 203"/>
              <p:cNvSpPr>
                <a:spLocks noChangeShapeType="1"/>
              </p:cNvSpPr>
              <p:nvPr/>
            </p:nvSpPr>
            <p:spPr bwMode="auto">
              <a:xfrm>
                <a:off x="1803" y="2441"/>
                <a:ext cx="1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332" name="Line 204"/>
              <p:cNvSpPr>
                <a:spLocks noChangeShapeType="1"/>
              </p:cNvSpPr>
              <p:nvPr/>
            </p:nvSpPr>
            <p:spPr bwMode="auto">
              <a:xfrm>
                <a:off x="1810" y="2440"/>
                <a:ext cx="1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333" name="Line 205"/>
              <p:cNvSpPr>
                <a:spLocks noChangeShapeType="1"/>
              </p:cNvSpPr>
              <p:nvPr/>
            </p:nvSpPr>
            <p:spPr bwMode="auto">
              <a:xfrm>
                <a:off x="1816" y="2439"/>
                <a:ext cx="1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334" name="Line 206"/>
              <p:cNvSpPr>
                <a:spLocks noChangeShapeType="1"/>
              </p:cNvSpPr>
              <p:nvPr/>
            </p:nvSpPr>
            <p:spPr bwMode="auto">
              <a:xfrm>
                <a:off x="1823" y="2441"/>
                <a:ext cx="1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335" name="Line 207"/>
              <p:cNvSpPr>
                <a:spLocks noChangeShapeType="1"/>
              </p:cNvSpPr>
              <p:nvPr/>
            </p:nvSpPr>
            <p:spPr bwMode="auto">
              <a:xfrm>
                <a:off x="1842" y="2442"/>
                <a:ext cx="1" cy="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48337" name="Line 209"/>
            <p:cNvSpPr>
              <a:spLocks noChangeShapeType="1"/>
            </p:cNvSpPr>
            <p:nvPr/>
          </p:nvSpPr>
          <p:spPr bwMode="auto">
            <a:xfrm>
              <a:off x="1849" y="2442"/>
              <a:ext cx="1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8338" name="Line 210"/>
            <p:cNvSpPr>
              <a:spLocks noChangeShapeType="1"/>
            </p:cNvSpPr>
            <p:nvPr/>
          </p:nvSpPr>
          <p:spPr bwMode="auto">
            <a:xfrm>
              <a:off x="1862" y="2423"/>
              <a:ext cx="1" cy="2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8339" name="Line 211"/>
            <p:cNvSpPr>
              <a:spLocks noChangeShapeType="1"/>
            </p:cNvSpPr>
            <p:nvPr/>
          </p:nvSpPr>
          <p:spPr bwMode="auto">
            <a:xfrm>
              <a:off x="1875" y="2438"/>
              <a:ext cx="1" cy="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8340" name="Line 212"/>
            <p:cNvSpPr>
              <a:spLocks noChangeShapeType="1"/>
            </p:cNvSpPr>
            <p:nvPr/>
          </p:nvSpPr>
          <p:spPr bwMode="auto">
            <a:xfrm>
              <a:off x="1881" y="2423"/>
              <a:ext cx="1" cy="2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8341" name="Line 213"/>
            <p:cNvSpPr>
              <a:spLocks noChangeShapeType="1"/>
            </p:cNvSpPr>
            <p:nvPr/>
          </p:nvSpPr>
          <p:spPr bwMode="auto">
            <a:xfrm>
              <a:off x="1894" y="2431"/>
              <a:ext cx="1" cy="1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8342" name="Line 214"/>
            <p:cNvSpPr>
              <a:spLocks noChangeShapeType="1"/>
            </p:cNvSpPr>
            <p:nvPr/>
          </p:nvSpPr>
          <p:spPr bwMode="auto">
            <a:xfrm>
              <a:off x="1920" y="2441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8343" name="Line 215"/>
            <p:cNvSpPr>
              <a:spLocks noChangeShapeType="1"/>
            </p:cNvSpPr>
            <p:nvPr/>
          </p:nvSpPr>
          <p:spPr bwMode="auto">
            <a:xfrm>
              <a:off x="1933" y="2405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8344" name="Line 216"/>
            <p:cNvSpPr>
              <a:spLocks noChangeShapeType="1"/>
            </p:cNvSpPr>
            <p:nvPr/>
          </p:nvSpPr>
          <p:spPr bwMode="auto">
            <a:xfrm>
              <a:off x="1959" y="2445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8345" name="Line 217"/>
            <p:cNvSpPr>
              <a:spLocks noChangeShapeType="1"/>
            </p:cNvSpPr>
            <p:nvPr/>
          </p:nvSpPr>
          <p:spPr bwMode="auto">
            <a:xfrm>
              <a:off x="1966" y="2437"/>
              <a:ext cx="1" cy="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8346" name="Line 218"/>
            <p:cNvSpPr>
              <a:spLocks noChangeShapeType="1"/>
            </p:cNvSpPr>
            <p:nvPr/>
          </p:nvSpPr>
          <p:spPr bwMode="auto">
            <a:xfrm>
              <a:off x="1991" y="2435"/>
              <a:ext cx="1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8347" name="Line 219"/>
            <p:cNvSpPr>
              <a:spLocks noChangeShapeType="1"/>
            </p:cNvSpPr>
            <p:nvPr/>
          </p:nvSpPr>
          <p:spPr bwMode="auto">
            <a:xfrm>
              <a:off x="1998" y="2317"/>
              <a:ext cx="1" cy="12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8348" name="Line 220"/>
            <p:cNvSpPr>
              <a:spLocks noChangeShapeType="1"/>
            </p:cNvSpPr>
            <p:nvPr/>
          </p:nvSpPr>
          <p:spPr bwMode="auto">
            <a:xfrm>
              <a:off x="2018" y="2445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8349" name="Line 221"/>
            <p:cNvSpPr>
              <a:spLocks noChangeShapeType="1"/>
            </p:cNvSpPr>
            <p:nvPr/>
          </p:nvSpPr>
          <p:spPr bwMode="auto">
            <a:xfrm>
              <a:off x="2024" y="2264"/>
              <a:ext cx="1" cy="18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8350" name="Line 222"/>
            <p:cNvSpPr>
              <a:spLocks noChangeShapeType="1"/>
            </p:cNvSpPr>
            <p:nvPr/>
          </p:nvSpPr>
          <p:spPr bwMode="auto">
            <a:xfrm>
              <a:off x="2031" y="2425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8351" name="Line 223"/>
            <p:cNvSpPr>
              <a:spLocks noChangeShapeType="1"/>
            </p:cNvSpPr>
            <p:nvPr/>
          </p:nvSpPr>
          <p:spPr bwMode="auto">
            <a:xfrm>
              <a:off x="2057" y="2441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8352" name="Line 224"/>
            <p:cNvSpPr>
              <a:spLocks noChangeShapeType="1"/>
            </p:cNvSpPr>
            <p:nvPr/>
          </p:nvSpPr>
          <p:spPr bwMode="auto">
            <a:xfrm>
              <a:off x="2076" y="2423"/>
              <a:ext cx="1" cy="2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8353" name="Line 225"/>
            <p:cNvSpPr>
              <a:spLocks noChangeShapeType="1"/>
            </p:cNvSpPr>
            <p:nvPr/>
          </p:nvSpPr>
          <p:spPr bwMode="auto">
            <a:xfrm>
              <a:off x="2102" y="2439"/>
              <a:ext cx="1" cy="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8354" name="Line 226"/>
            <p:cNvSpPr>
              <a:spLocks noChangeShapeType="1"/>
            </p:cNvSpPr>
            <p:nvPr/>
          </p:nvSpPr>
          <p:spPr bwMode="auto">
            <a:xfrm flipV="1">
              <a:off x="2108" y="2446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8355" name="Line 227"/>
            <p:cNvSpPr>
              <a:spLocks noChangeShapeType="1"/>
            </p:cNvSpPr>
            <p:nvPr/>
          </p:nvSpPr>
          <p:spPr bwMode="auto">
            <a:xfrm>
              <a:off x="2121" y="2440"/>
              <a:ext cx="1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8356" name="Line 228"/>
            <p:cNvSpPr>
              <a:spLocks noChangeShapeType="1"/>
            </p:cNvSpPr>
            <p:nvPr/>
          </p:nvSpPr>
          <p:spPr bwMode="auto">
            <a:xfrm>
              <a:off x="2134" y="2438"/>
              <a:ext cx="1" cy="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8357" name="Line 229"/>
            <p:cNvSpPr>
              <a:spLocks noChangeShapeType="1"/>
            </p:cNvSpPr>
            <p:nvPr/>
          </p:nvSpPr>
          <p:spPr bwMode="auto">
            <a:xfrm>
              <a:off x="2141" y="2432"/>
              <a:ext cx="1" cy="1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8358" name="Line 230"/>
            <p:cNvSpPr>
              <a:spLocks noChangeShapeType="1"/>
            </p:cNvSpPr>
            <p:nvPr/>
          </p:nvSpPr>
          <p:spPr bwMode="auto">
            <a:xfrm>
              <a:off x="2154" y="2442"/>
              <a:ext cx="1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8359" name="Line 231"/>
            <p:cNvSpPr>
              <a:spLocks noChangeShapeType="1"/>
            </p:cNvSpPr>
            <p:nvPr/>
          </p:nvSpPr>
          <p:spPr bwMode="auto">
            <a:xfrm>
              <a:off x="2173" y="2431"/>
              <a:ext cx="1" cy="1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8360" name="Line 232"/>
            <p:cNvSpPr>
              <a:spLocks noChangeShapeType="1"/>
            </p:cNvSpPr>
            <p:nvPr/>
          </p:nvSpPr>
          <p:spPr bwMode="auto">
            <a:xfrm>
              <a:off x="2205" y="2442"/>
              <a:ext cx="1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8361" name="Line 233"/>
            <p:cNvSpPr>
              <a:spLocks noChangeShapeType="1"/>
            </p:cNvSpPr>
            <p:nvPr/>
          </p:nvSpPr>
          <p:spPr bwMode="auto">
            <a:xfrm>
              <a:off x="2226" y="2443"/>
              <a:ext cx="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8362" name="Line 234"/>
            <p:cNvSpPr>
              <a:spLocks noChangeShapeType="1"/>
            </p:cNvSpPr>
            <p:nvPr/>
          </p:nvSpPr>
          <p:spPr bwMode="auto">
            <a:xfrm>
              <a:off x="2232" y="2429"/>
              <a:ext cx="1" cy="1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8363" name="Line 235"/>
            <p:cNvSpPr>
              <a:spLocks noChangeShapeType="1"/>
            </p:cNvSpPr>
            <p:nvPr/>
          </p:nvSpPr>
          <p:spPr bwMode="auto">
            <a:xfrm flipV="1">
              <a:off x="2239" y="2446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8364" name="Line 236"/>
            <p:cNvSpPr>
              <a:spLocks noChangeShapeType="1"/>
            </p:cNvSpPr>
            <p:nvPr/>
          </p:nvSpPr>
          <p:spPr bwMode="auto">
            <a:xfrm>
              <a:off x="2246" y="2440"/>
              <a:ext cx="1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8365" name="Line 237"/>
            <p:cNvSpPr>
              <a:spLocks noChangeShapeType="1"/>
            </p:cNvSpPr>
            <p:nvPr/>
          </p:nvSpPr>
          <p:spPr bwMode="auto">
            <a:xfrm>
              <a:off x="2252" y="2443"/>
              <a:ext cx="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8366" name="Line 238"/>
            <p:cNvSpPr>
              <a:spLocks noChangeShapeType="1"/>
            </p:cNvSpPr>
            <p:nvPr/>
          </p:nvSpPr>
          <p:spPr bwMode="auto">
            <a:xfrm>
              <a:off x="2265" y="2442"/>
              <a:ext cx="1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8367" name="Line 239"/>
            <p:cNvSpPr>
              <a:spLocks noChangeShapeType="1"/>
            </p:cNvSpPr>
            <p:nvPr/>
          </p:nvSpPr>
          <p:spPr bwMode="auto">
            <a:xfrm>
              <a:off x="2271" y="2431"/>
              <a:ext cx="1" cy="1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8368" name="Line 240"/>
            <p:cNvSpPr>
              <a:spLocks noChangeShapeType="1"/>
            </p:cNvSpPr>
            <p:nvPr/>
          </p:nvSpPr>
          <p:spPr bwMode="auto">
            <a:xfrm>
              <a:off x="2290" y="2429"/>
              <a:ext cx="1" cy="1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8369" name="Line 241"/>
            <p:cNvSpPr>
              <a:spLocks noChangeShapeType="1"/>
            </p:cNvSpPr>
            <p:nvPr/>
          </p:nvSpPr>
          <p:spPr bwMode="auto">
            <a:xfrm>
              <a:off x="2297" y="2432"/>
              <a:ext cx="1" cy="1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8370" name="Line 242"/>
            <p:cNvSpPr>
              <a:spLocks noChangeShapeType="1"/>
            </p:cNvSpPr>
            <p:nvPr/>
          </p:nvSpPr>
          <p:spPr bwMode="auto">
            <a:xfrm>
              <a:off x="2303" y="2440"/>
              <a:ext cx="1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8371" name="Line 243"/>
            <p:cNvSpPr>
              <a:spLocks noChangeShapeType="1"/>
            </p:cNvSpPr>
            <p:nvPr/>
          </p:nvSpPr>
          <p:spPr bwMode="auto">
            <a:xfrm>
              <a:off x="2310" y="2441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8372" name="Line 244"/>
            <p:cNvSpPr>
              <a:spLocks noChangeShapeType="1"/>
            </p:cNvSpPr>
            <p:nvPr/>
          </p:nvSpPr>
          <p:spPr bwMode="auto">
            <a:xfrm>
              <a:off x="2316" y="2435"/>
              <a:ext cx="1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8373" name="Line 245"/>
            <p:cNvSpPr>
              <a:spLocks noChangeShapeType="1"/>
            </p:cNvSpPr>
            <p:nvPr/>
          </p:nvSpPr>
          <p:spPr bwMode="auto">
            <a:xfrm>
              <a:off x="2329" y="2425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8374" name="Line 246"/>
            <p:cNvSpPr>
              <a:spLocks noChangeShapeType="1"/>
            </p:cNvSpPr>
            <p:nvPr/>
          </p:nvSpPr>
          <p:spPr bwMode="auto">
            <a:xfrm>
              <a:off x="2336" y="2383"/>
              <a:ext cx="1" cy="6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8375" name="Line 247"/>
            <p:cNvSpPr>
              <a:spLocks noChangeShapeType="1"/>
            </p:cNvSpPr>
            <p:nvPr/>
          </p:nvSpPr>
          <p:spPr bwMode="auto">
            <a:xfrm>
              <a:off x="2343" y="2428"/>
              <a:ext cx="1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8376" name="Line 248"/>
            <p:cNvSpPr>
              <a:spLocks noChangeShapeType="1"/>
            </p:cNvSpPr>
            <p:nvPr/>
          </p:nvSpPr>
          <p:spPr bwMode="auto">
            <a:xfrm>
              <a:off x="2355" y="2407"/>
              <a:ext cx="1" cy="3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8377" name="Line 249"/>
            <p:cNvSpPr>
              <a:spLocks noChangeShapeType="1"/>
            </p:cNvSpPr>
            <p:nvPr/>
          </p:nvSpPr>
          <p:spPr bwMode="auto">
            <a:xfrm>
              <a:off x="2375" y="2430"/>
              <a:ext cx="1" cy="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8378" name="Line 250"/>
            <p:cNvSpPr>
              <a:spLocks noChangeShapeType="1"/>
            </p:cNvSpPr>
            <p:nvPr/>
          </p:nvSpPr>
          <p:spPr bwMode="auto">
            <a:xfrm>
              <a:off x="2381" y="2443"/>
              <a:ext cx="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8379" name="Line 251"/>
            <p:cNvSpPr>
              <a:spLocks noChangeShapeType="1"/>
            </p:cNvSpPr>
            <p:nvPr/>
          </p:nvSpPr>
          <p:spPr bwMode="auto">
            <a:xfrm>
              <a:off x="2387" y="2422"/>
              <a:ext cx="1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8380" name="Line 252"/>
            <p:cNvSpPr>
              <a:spLocks noChangeShapeType="1"/>
            </p:cNvSpPr>
            <p:nvPr/>
          </p:nvSpPr>
          <p:spPr bwMode="auto">
            <a:xfrm>
              <a:off x="2401" y="2442"/>
              <a:ext cx="1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8381" name="Line 253"/>
            <p:cNvSpPr>
              <a:spLocks noChangeShapeType="1"/>
            </p:cNvSpPr>
            <p:nvPr/>
          </p:nvSpPr>
          <p:spPr bwMode="auto">
            <a:xfrm>
              <a:off x="2407" y="2430"/>
              <a:ext cx="1" cy="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8382" name="Line 254"/>
            <p:cNvSpPr>
              <a:spLocks noChangeShapeType="1"/>
            </p:cNvSpPr>
            <p:nvPr/>
          </p:nvSpPr>
          <p:spPr bwMode="auto">
            <a:xfrm>
              <a:off x="2446" y="2442"/>
              <a:ext cx="1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8383" name="Line 255"/>
            <p:cNvSpPr>
              <a:spLocks noChangeShapeType="1"/>
            </p:cNvSpPr>
            <p:nvPr/>
          </p:nvSpPr>
          <p:spPr bwMode="auto">
            <a:xfrm>
              <a:off x="2466" y="2423"/>
              <a:ext cx="1" cy="2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8384" name="Line 256"/>
            <p:cNvSpPr>
              <a:spLocks noChangeShapeType="1"/>
            </p:cNvSpPr>
            <p:nvPr/>
          </p:nvSpPr>
          <p:spPr bwMode="auto">
            <a:xfrm>
              <a:off x="2492" y="2417"/>
              <a:ext cx="1" cy="2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8385" name="Line 257"/>
            <p:cNvSpPr>
              <a:spLocks noChangeShapeType="1"/>
            </p:cNvSpPr>
            <p:nvPr/>
          </p:nvSpPr>
          <p:spPr bwMode="auto">
            <a:xfrm>
              <a:off x="2498" y="2441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8386" name="Line 258"/>
            <p:cNvSpPr>
              <a:spLocks noChangeShapeType="1"/>
            </p:cNvSpPr>
            <p:nvPr/>
          </p:nvSpPr>
          <p:spPr bwMode="auto">
            <a:xfrm>
              <a:off x="2505" y="2438"/>
              <a:ext cx="1" cy="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8387" name="Line 259"/>
            <p:cNvSpPr>
              <a:spLocks noChangeShapeType="1"/>
            </p:cNvSpPr>
            <p:nvPr/>
          </p:nvSpPr>
          <p:spPr bwMode="auto">
            <a:xfrm>
              <a:off x="2511" y="2433"/>
              <a:ext cx="1" cy="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8388" name="Line 260"/>
            <p:cNvSpPr>
              <a:spLocks noChangeShapeType="1"/>
            </p:cNvSpPr>
            <p:nvPr/>
          </p:nvSpPr>
          <p:spPr bwMode="auto">
            <a:xfrm>
              <a:off x="2518" y="2390"/>
              <a:ext cx="1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8389" name="Line 261"/>
            <p:cNvSpPr>
              <a:spLocks noChangeShapeType="1"/>
            </p:cNvSpPr>
            <p:nvPr/>
          </p:nvSpPr>
          <p:spPr bwMode="auto">
            <a:xfrm>
              <a:off x="2525" y="2401"/>
              <a:ext cx="1" cy="4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8390" name="Line 262"/>
            <p:cNvSpPr>
              <a:spLocks noChangeShapeType="1"/>
            </p:cNvSpPr>
            <p:nvPr/>
          </p:nvSpPr>
          <p:spPr bwMode="auto">
            <a:xfrm>
              <a:off x="2544" y="2444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8391" name="Line 263"/>
            <p:cNvSpPr>
              <a:spLocks noChangeShapeType="1"/>
            </p:cNvSpPr>
            <p:nvPr/>
          </p:nvSpPr>
          <p:spPr bwMode="auto">
            <a:xfrm>
              <a:off x="2551" y="2444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8392" name="Line 264"/>
            <p:cNvSpPr>
              <a:spLocks noChangeShapeType="1"/>
            </p:cNvSpPr>
            <p:nvPr/>
          </p:nvSpPr>
          <p:spPr bwMode="auto">
            <a:xfrm>
              <a:off x="2563" y="2428"/>
              <a:ext cx="1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8393" name="Line 265"/>
            <p:cNvSpPr>
              <a:spLocks noChangeShapeType="1"/>
            </p:cNvSpPr>
            <p:nvPr/>
          </p:nvSpPr>
          <p:spPr bwMode="auto">
            <a:xfrm>
              <a:off x="2576" y="2444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8394" name="Line 266"/>
            <p:cNvSpPr>
              <a:spLocks noChangeShapeType="1"/>
            </p:cNvSpPr>
            <p:nvPr/>
          </p:nvSpPr>
          <p:spPr bwMode="auto">
            <a:xfrm>
              <a:off x="2583" y="2435"/>
              <a:ext cx="1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8395" name="Line 267"/>
            <p:cNvSpPr>
              <a:spLocks noChangeShapeType="1"/>
            </p:cNvSpPr>
            <p:nvPr/>
          </p:nvSpPr>
          <p:spPr bwMode="auto">
            <a:xfrm>
              <a:off x="2589" y="2438"/>
              <a:ext cx="1" cy="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8396" name="Line 268"/>
            <p:cNvSpPr>
              <a:spLocks noChangeShapeType="1"/>
            </p:cNvSpPr>
            <p:nvPr/>
          </p:nvSpPr>
          <p:spPr bwMode="auto">
            <a:xfrm>
              <a:off x="2595" y="2434"/>
              <a:ext cx="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8397" name="Line 269"/>
            <p:cNvSpPr>
              <a:spLocks noChangeShapeType="1"/>
            </p:cNvSpPr>
            <p:nvPr/>
          </p:nvSpPr>
          <p:spPr bwMode="auto">
            <a:xfrm>
              <a:off x="2608" y="2424"/>
              <a:ext cx="1" cy="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8398" name="Line 270"/>
            <p:cNvSpPr>
              <a:spLocks noChangeShapeType="1"/>
            </p:cNvSpPr>
            <p:nvPr/>
          </p:nvSpPr>
          <p:spPr bwMode="auto">
            <a:xfrm>
              <a:off x="2635" y="2445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8399" name="Line 271"/>
            <p:cNvSpPr>
              <a:spLocks noChangeShapeType="1"/>
            </p:cNvSpPr>
            <p:nvPr/>
          </p:nvSpPr>
          <p:spPr bwMode="auto">
            <a:xfrm>
              <a:off x="2641" y="2438"/>
              <a:ext cx="1" cy="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8400" name="Line 272"/>
            <p:cNvSpPr>
              <a:spLocks noChangeShapeType="1"/>
            </p:cNvSpPr>
            <p:nvPr/>
          </p:nvSpPr>
          <p:spPr bwMode="auto">
            <a:xfrm>
              <a:off x="2648" y="2444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8401" name="Line 273"/>
            <p:cNvSpPr>
              <a:spLocks noChangeShapeType="1"/>
            </p:cNvSpPr>
            <p:nvPr/>
          </p:nvSpPr>
          <p:spPr bwMode="auto">
            <a:xfrm>
              <a:off x="2679" y="2443"/>
              <a:ext cx="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8402" name="Line 274"/>
            <p:cNvSpPr>
              <a:spLocks noChangeShapeType="1"/>
            </p:cNvSpPr>
            <p:nvPr/>
          </p:nvSpPr>
          <p:spPr bwMode="auto">
            <a:xfrm>
              <a:off x="2687" y="2445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8403" name="Line 275"/>
            <p:cNvSpPr>
              <a:spLocks noChangeShapeType="1"/>
            </p:cNvSpPr>
            <p:nvPr/>
          </p:nvSpPr>
          <p:spPr bwMode="auto">
            <a:xfrm>
              <a:off x="2693" y="2428"/>
              <a:ext cx="1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8404" name="Line 276"/>
            <p:cNvSpPr>
              <a:spLocks noChangeShapeType="1"/>
            </p:cNvSpPr>
            <p:nvPr/>
          </p:nvSpPr>
          <p:spPr bwMode="auto">
            <a:xfrm>
              <a:off x="2700" y="1184"/>
              <a:ext cx="1" cy="126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8405" name="Line 277"/>
            <p:cNvSpPr>
              <a:spLocks noChangeShapeType="1"/>
            </p:cNvSpPr>
            <p:nvPr/>
          </p:nvSpPr>
          <p:spPr bwMode="auto">
            <a:xfrm>
              <a:off x="2706" y="2208"/>
              <a:ext cx="1" cy="2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8406" name="Line 278"/>
            <p:cNvSpPr>
              <a:spLocks noChangeShapeType="1"/>
            </p:cNvSpPr>
            <p:nvPr/>
          </p:nvSpPr>
          <p:spPr bwMode="auto">
            <a:xfrm>
              <a:off x="2739" y="2435"/>
              <a:ext cx="1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8407" name="Line 279"/>
            <p:cNvSpPr>
              <a:spLocks noChangeShapeType="1"/>
            </p:cNvSpPr>
            <p:nvPr/>
          </p:nvSpPr>
          <p:spPr bwMode="auto">
            <a:xfrm>
              <a:off x="2772" y="2424"/>
              <a:ext cx="1" cy="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8408" name="Line 280"/>
            <p:cNvSpPr>
              <a:spLocks noChangeShapeType="1"/>
            </p:cNvSpPr>
            <p:nvPr/>
          </p:nvSpPr>
          <p:spPr bwMode="auto">
            <a:xfrm>
              <a:off x="2778" y="2428"/>
              <a:ext cx="1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8409" name="Line 281"/>
            <p:cNvSpPr>
              <a:spLocks noChangeShapeType="1"/>
            </p:cNvSpPr>
            <p:nvPr/>
          </p:nvSpPr>
          <p:spPr bwMode="auto">
            <a:xfrm>
              <a:off x="2784" y="2283"/>
              <a:ext cx="1" cy="16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8410" name="Line 282"/>
            <p:cNvSpPr>
              <a:spLocks noChangeShapeType="1"/>
            </p:cNvSpPr>
            <p:nvPr/>
          </p:nvSpPr>
          <p:spPr bwMode="auto">
            <a:xfrm flipV="1">
              <a:off x="2797" y="2446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8411" name="Line 283"/>
            <p:cNvSpPr>
              <a:spLocks noChangeShapeType="1"/>
            </p:cNvSpPr>
            <p:nvPr/>
          </p:nvSpPr>
          <p:spPr bwMode="auto">
            <a:xfrm>
              <a:off x="2803" y="2443"/>
              <a:ext cx="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8412" name="Line 284"/>
            <p:cNvSpPr>
              <a:spLocks noChangeShapeType="1"/>
            </p:cNvSpPr>
            <p:nvPr/>
          </p:nvSpPr>
          <p:spPr bwMode="auto">
            <a:xfrm>
              <a:off x="2810" y="2443"/>
              <a:ext cx="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8413" name="Line 285"/>
            <p:cNvSpPr>
              <a:spLocks noChangeShapeType="1"/>
            </p:cNvSpPr>
            <p:nvPr/>
          </p:nvSpPr>
          <p:spPr bwMode="auto">
            <a:xfrm>
              <a:off x="2817" y="2442"/>
              <a:ext cx="1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8414" name="Line 286"/>
            <p:cNvSpPr>
              <a:spLocks noChangeShapeType="1"/>
            </p:cNvSpPr>
            <p:nvPr/>
          </p:nvSpPr>
          <p:spPr bwMode="auto">
            <a:xfrm>
              <a:off x="2824" y="2442"/>
              <a:ext cx="1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8415" name="Line 287"/>
            <p:cNvSpPr>
              <a:spLocks noChangeShapeType="1"/>
            </p:cNvSpPr>
            <p:nvPr/>
          </p:nvSpPr>
          <p:spPr bwMode="auto">
            <a:xfrm>
              <a:off x="2837" y="2444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8416" name="Line 288"/>
            <p:cNvSpPr>
              <a:spLocks noChangeShapeType="1"/>
            </p:cNvSpPr>
            <p:nvPr/>
          </p:nvSpPr>
          <p:spPr bwMode="auto">
            <a:xfrm>
              <a:off x="2857" y="2445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8417" name="Line 289"/>
            <p:cNvSpPr>
              <a:spLocks noChangeShapeType="1"/>
            </p:cNvSpPr>
            <p:nvPr/>
          </p:nvSpPr>
          <p:spPr bwMode="auto">
            <a:xfrm>
              <a:off x="2868" y="2445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8418" name="Line 290"/>
            <p:cNvSpPr>
              <a:spLocks noChangeShapeType="1"/>
            </p:cNvSpPr>
            <p:nvPr/>
          </p:nvSpPr>
          <p:spPr bwMode="auto">
            <a:xfrm>
              <a:off x="2876" y="2440"/>
              <a:ext cx="1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8419" name="Line 291"/>
            <p:cNvSpPr>
              <a:spLocks noChangeShapeType="1"/>
            </p:cNvSpPr>
            <p:nvPr/>
          </p:nvSpPr>
          <p:spPr bwMode="auto">
            <a:xfrm>
              <a:off x="2888" y="2436"/>
              <a:ext cx="1" cy="1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8420" name="Line 292"/>
            <p:cNvSpPr>
              <a:spLocks noChangeShapeType="1"/>
            </p:cNvSpPr>
            <p:nvPr/>
          </p:nvSpPr>
          <p:spPr bwMode="auto">
            <a:xfrm>
              <a:off x="2895" y="2438"/>
              <a:ext cx="1" cy="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8421" name="Line 293"/>
            <p:cNvSpPr>
              <a:spLocks noChangeShapeType="1"/>
            </p:cNvSpPr>
            <p:nvPr/>
          </p:nvSpPr>
          <p:spPr bwMode="auto">
            <a:xfrm>
              <a:off x="2908" y="2439"/>
              <a:ext cx="1" cy="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8422" name="Line 294"/>
            <p:cNvSpPr>
              <a:spLocks noChangeShapeType="1"/>
            </p:cNvSpPr>
            <p:nvPr/>
          </p:nvSpPr>
          <p:spPr bwMode="auto">
            <a:xfrm>
              <a:off x="2954" y="2433"/>
              <a:ext cx="1" cy="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8423" name="Line 295"/>
            <p:cNvSpPr>
              <a:spLocks noChangeShapeType="1"/>
            </p:cNvSpPr>
            <p:nvPr/>
          </p:nvSpPr>
          <p:spPr bwMode="auto">
            <a:xfrm>
              <a:off x="2960" y="2428"/>
              <a:ext cx="1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8424" name="Line 296"/>
            <p:cNvSpPr>
              <a:spLocks noChangeShapeType="1"/>
            </p:cNvSpPr>
            <p:nvPr/>
          </p:nvSpPr>
          <p:spPr bwMode="auto">
            <a:xfrm>
              <a:off x="2967" y="2430"/>
              <a:ext cx="1" cy="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8425" name="Line 297"/>
            <p:cNvSpPr>
              <a:spLocks noChangeShapeType="1"/>
            </p:cNvSpPr>
            <p:nvPr/>
          </p:nvSpPr>
          <p:spPr bwMode="auto">
            <a:xfrm>
              <a:off x="2973" y="2444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8426" name="Line 298"/>
            <p:cNvSpPr>
              <a:spLocks noChangeShapeType="1"/>
            </p:cNvSpPr>
            <p:nvPr/>
          </p:nvSpPr>
          <p:spPr bwMode="auto">
            <a:xfrm>
              <a:off x="2979" y="2445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8427" name="Line 299"/>
            <p:cNvSpPr>
              <a:spLocks noChangeShapeType="1"/>
            </p:cNvSpPr>
            <p:nvPr/>
          </p:nvSpPr>
          <p:spPr bwMode="auto">
            <a:xfrm>
              <a:off x="2985" y="2445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8428" name="Line 300"/>
            <p:cNvSpPr>
              <a:spLocks noChangeShapeType="1"/>
            </p:cNvSpPr>
            <p:nvPr/>
          </p:nvSpPr>
          <p:spPr bwMode="auto">
            <a:xfrm>
              <a:off x="2991" y="2432"/>
              <a:ext cx="1" cy="1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8429" name="Line 301"/>
            <p:cNvSpPr>
              <a:spLocks noChangeShapeType="1"/>
            </p:cNvSpPr>
            <p:nvPr/>
          </p:nvSpPr>
          <p:spPr bwMode="auto">
            <a:xfrm>
              <a:off x="2993" y="2437"/>
              <a:ext cx="1" cy="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8430" name="Line 302"/>
            <p:cNvSpPr>
              <a:spLocks noChangeShapeType="1"/>
            </p:cNvSpPr>
            <p:nvPr/>
          </p:nvSpPr>
          <p:spPr bwMode="auto">
            <a:xfrm>
              <a:off x="2998" y="2443"/>
              <a:ext cx="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8431" name="Line 303"/>
            <p:cNvSpPr>
              <a:spLocks noChangeShapeType="1"/>
            </p:cNvSpPr>
            <p:nvPr/>
          </p:nvSpPr>
          <p:spPr bwMode="auto">
            <a:xfrm>
              <a:off x="3013" y="2440"/>
              <a:ext cx="1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8432" name="Line 304"/>
            <p:cNvSpPr>
              <a:spLocks noChangeShapeType="1"/>
            </p:cNvSpPr>
            <p:nvPr/>
          </p:nvSpPr>
          <p:spPr bwMode="auto">
            <a:xfrm flipV="1">
              <a:off x="3018" y="2446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8433" name="Line 305"/>
            <p:cNvSpPr>
              <a:spLocks noChangeShapeType="1"/>
            </p:cNvSpPr>
            <p:nvPr/>
          </p:nvSpPr>
          <p:spPr bwMode="auto">
            <a:xfrm>
              <a:off x="3026" y="2422"/>
              <a:ext cx="1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8434" name="Line 306"/>
            <p:cNvSpPr>
              <a:spLocks noChangeShapeType="1"/>
            </p:cNvSpPr>
            <p:nvPr/>
          </p:nvSpPr>
          <p:spPr bwMode="auto">
            <a:xfrm>
              <a:off x="3032" y="2439"/>
              <a:ext cx="1" cy="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8435" name="Line 307"/>
            <p:cNvSpPr>
              <a:spLocks noChangeShapeType="1"/>
            </p:cNvSpPr>
            <p:nvPr/>
          </p:nvSpPr>
          <p:spPr bwMode="auto">
            <a:xfrm>
              <a:off x="3045" y="2438"/>
              <a:ext cx="1" cy="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8436" name="Line 308"/>
            <p:cNvSpPr>
              <a:spLocks noChangeShapeType="1"/>
            </p:cNvSpPr>
            <p:nvPr/>
          </p:nvSpPr>
          <p:spPr bwMode="auto">
            <a:xfrm>
              <a:off x="3051" y="2440"/>
              <a:ext cx="1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8437" name="Line 309"/>
            <p:cNvSpPr>
              <a:spLocks noChangeShapeType="1"/>
            </p:cNvSpPr>
            <p:nvPr/>
          </p:nvSpPr>
          <p:spPr bwMode="auto">
            <a:xfrm>
              <a:off x="3064" y="2213"/>
              <a:ext cx="1" cy="23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8438" name="Line 310"/>
            <p:cNvSpPr>
              <a:spLocks noChangeShapeType="1"/>
            </p:cNvSpPr>
            <p:nvPr/>
          </p:nvSpPr>
          <p:spPr bwMode="auto">
            <a:xfrm>
              <a:off x="3070" y="2397"/>
              <a:ext cx="1" cy="4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8439" name="Line 311"/>
            <p:cNvSpPr>
              <a:spLocks noChangeShapeType="1"/>
            </p:cNvSpPr>
            <p:nvPr/>
          </p:nvSpPr>
          <p:spPr bwMode="auto">
            <a:xfrm>
              <a:off x="3076" y="2432"/>
              <a:ext cx="1" cy="1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8440" name="Line 312"/>
            <p:cNvSpPr>
              <a:spLocks noChangeShapeType="1"/>
            </p:cNvSpPr>
            <p:nvPr/>
          </p:nvSpPr>
          <p:spPr bwMode="auto">
            <a:xfrm>
              <a:off x="3090" y="2439"/>
              <a:ext cx="1" cy="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8441" name="Line 313"/>
            <p:cNvSpPr>
              <a:spLocks noChangeShapeType="1"/>
            </p:cNvSpPr>
            <p:nvPr/>
          </p:nvSpPr>
          <p:spPr bwMode="auto">
            <a:xfrm>
              <a:off x="3121" y="2437"/>
              <a:ext cx="1" cy="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8442" name="Line 314"/>
            <p:cNvSpPr>
              <a:spLocks noChangeShapeType="1"/>
            </p:cNvSpPr>
            <p:nvPr/>
          </p:nvSpPr>
          <p:spPr bwMode="auto">
            <a:xfrm>
              <a:off x="3136" y="2439"/>
              <a:ext cx="1" cy="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8443" name="Line 315"/>
            <p:cNvSpPr>
              <a:spLocks noChangeShapeType="1"/>
            </p:cNvSpPr>
            <p:nvPr/>
          </p:nvSpPr>
          <p:spPr bwMode="auto">
            <a:xfrm>
              <a:off x="3150" y="2439"/>
              <a:ext cx="1" cy="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8444" name="Line 316"/>
            <p:cNvSpPr>
              <a:spLocks noChangeShapeType="1"/>
            </p:cNvSpPr>
            <p:nvPr/>
          </p:nvSpPr>
          <p:spPr bwMode="auto">
            <a:xfrm>
              <a:off x="3155" y="2437"/>
              <a:ext cx="1" cy="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8445" name="Line 317"/>
            <p:cNvSpPr>
              <a:spLocks noChangeShapeType="1"/>
            </p:cNvSpPr>
            <p:nvPr/>
          </p:nvSpPr>
          <p:spPr bwMode="auto">
            <a:xfrm flipV="1">
              <a:off x="3162" y="2446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8446" name="Line 318"/>
            <p:cNvSpPr>
              <a:spLocks noChangeShapeType="1"/>
            </p:cNvSpPr>
            <p:nvPr/>
          </p:nvSpPr>
          <p:spPr bwMode="auto">
            <a:xfrm>
              <a:off x="3167" y="2443"/>
              <a:ext cx="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8447" name="Line 319"/>
            <p:cNvSpPr>
              <a:spLocks noChangeShapeType="1"/>
            </p:cNvSpPr>
            <p:nvPr/>
          </p:nvSpPr>
          <p:spPr bwMode="auto">
            <a:xfrm>
              <a:off x="3174" y="2445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8448" name="Line 320"/>
            <p:cNvSpPr>
              <a:spLocks noChangeShapeType="1"/>
            </p:cNvSpPr>
            <p:nvPr/>
          </p:nvSpPr>
          <p:spPr bwMode="auto">
            <a:xfrm>
              <a:off x="3180" y="2442"/>
              <a:ext cx="1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8449" name="Line 321"/>
            <p:cNvSpPr>
              <a:spLocks noChangeShapeType="1"/>
            </p:cNvSpPr>
            <p:nvPr/>
          </p:nvSpPr>
          <p:spPr bwMode="auto">
            <a:xfrm>
              <a:off x="3193" y="2430"/>
              <a:ext cx="1" cy="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8450" name="Line 322"/>
            <p:cNvSpPr>
              <a:spLocks noChangeShapeType="1"/>
            </p:cNvSpPr>
            <p:nvPr/>
          </p:nvSpPr>
          <p:spPr bwMode="auto">
            <a:xfrm>
              <a:off x="3200" y="2444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8451" name="Line 323"/>
            <p:cNvSpPr>
              <a:spLocks noChangeShapeType="1"/>
            </p:cNvSpPr>
            <p:nvPr/>
          </p:nvSpPr>
          <p:spPr bwMode="auto">
            <a:xfrm>
              <a:off x="3207" y="2443"/>
              <a:ext cx="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8452" name="Line 324"/>
            <p:cNvSpPr>
              <a:spLocks noChangeShapeType="1"/>
            </p:cNvSpPr>
            <p:nvPr/>
          </p:nvSpPr>
          <p:spPr bwMode="auto">
            <a:xfrm>
              <a:off x="3213" y="2432"/>
              <a:ext cx="1" cy="1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8453" name="Line 325"/>
            <p:cNvSpPr>
              <a:spLocks noChangeShapeType="1"/>
            </p:cNvSpPr>
            <p:nvPr/>
          </p:nvSpPr>
          <p:spPr bwMode="auto">
            <a:xfrm>
              <a:off x="3220" y="2435"/>
              <a:ext cx="1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8454" name="Line 326"/>
            <p:cNvSpPr>
              <a:spLocks noChangeShapeType="1"/>
            </p:cNvSpPr>
            <p:nvPr/>
          </p:nvSpPr>
          <p:spPr bwMode="auto">
            <a:xfrm>
              <a:off x="3227" y="2438"/>
              <a:ext cx="1" cy="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8455" name="Line 327"/>
            <p:cNvSpPr>
              <a:spLocks noChangeShapeType="1"/>
            </p:cNvSpPr>
            <p:nvPr/>
          </p:nvSpPr>
          <p:spPr bwMode="auto">
            <a:xfrm>
              <a:off x="3253" y="2265"/>
              <a:ext cx="1" cy="18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8456" name="Line 328"/>
            <p:cNvSpPr>
              <a:spLocks noChangeShapeType="1"/>
            </p:cNvSpPr>
            <p:nvPr/>
          </p:nvSpPr>
          <p:spPr bwMode="auto">
            <a:xfrm>
              <a:off x="3259" y="2398"/>
              <a:ext cx="1" cy="4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8457" name="Line 329"/>
            <p:cNvSpPr>
              <a:spLocks noChangeShapeType="1"/>
            </p:cNvSpPr>
            <p:nvPr/>
          </p:nvSpPr>
          <p:spPr bwMode="auto">
            <a:xfrm>
              <a:off x="3265" y="2427"/>
              <a:ext cx="1" cy="1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8458" name="Line 330"/>
            <p:cNvSpPr>
              <a:spLocks noChangeShapeType="1"/>
            </p:cNvSpPr>
            <p:nvPr/>
          </p:nvSpPr>
          <p:spPr bwMode="auto">
            <a:xfrm>
              <a:off x="3272" y="1979"/>
              <a:ext cx="1" cy="46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8459" name="Line 331"/>
            <p:cNvSpPr>
              <a:spLocks noChangeShapeType="1"/>
            </p:cNvSpPr>
            <p:nvPr/>
          </p:nvSpPr>
          <p:spPr bwMode="auto">
            <a:xfrm>
              <a:off x="3278" y="2335"/>
              <a:ext cx="1" cy="1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8460" name="Line 332"/>
            <p:cNvSpPr>
              <a:spLocks noChangeShapeType="1"/>
            </p:cNvSpPr>
            <p:nvPr/>
          </p:nvSpPr>
          <p:spPr bwMode="auto">
            <a:xfrm>
              <a:off x="3284" y="2428"/>
              <a:ext cx="1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8461" name="Line 333"/>
            <p:cNvSpPr>
              <a:spLocks noChangeShapeType="1"/>
            </p:cNvSpPr>
            <p:nvPr/>
          </p:nvSpPr>
          <p:spPr bwMode="auto">
            <a:xfrm>
              <a:off x="3311" y="2440"/>
              <a:ext cx="1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8462" name="Line 334"/>
            <p:cNvSpPr>
              <a:spLocks noChangeShapeType="1"/>
            </p:cNvSpPr>
            <p:nvPr/>
          </p:nvSpPr>
          <p:spPr bwMode="auto">
            <a:xfrm>
              <a:off x="3330" y="2429"/>
              <a:ext cx="1" cy="1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8463" name="Line 335"/>
            <p:cNvSpPr>
              <a:spLocks noChangeShapeType="1"/>
            </p:cNvSpPr>
            <p:nvPr/>
          </p:nvSpPr>
          <p:spPr bwMode="auto">
            <a:xfrm>
              <a:off x="3336" y="2431"/>
              <a:ext cx="1" cy="1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8464" name="Line 336"/>
            <p:cNvSpPr>
              <a:spLocks noChangeShapeType="1"/>
            </p:cNvSpPr>
            <p:nvPr/>
          </p:nvSpPr>
          <p:spPr bwMode="auto">
            <a:xfrm>
              <a:off x="3343" y="2438"/>
              <a:ext cx="1" cy="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8465" name="Line 337"/>
            <p:cNvSpPr>
              <a:spLocks noChangeShapeType="1"/>
            </p:cNvSpPr>
            <p:nvPr/>
          </p:nvSpPr>
          <p:spPr bwMode="auto">
            <a:xfrm>
              <a:off x="3345" y="2438"/>
              <a:ext cx="1" cy="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8466" name="Line 338"/>
            <p:cNvSpPr>
              <a:spLocks noChangeShapeType="1"/>
            </p:cNvSpPr>
            <p:nvPr/>
          </p:nvSpPr>
          <p:spPr bwMode="auto">
            <a:xfrm>
              <a:off x="3363" y="2443"/>
              <a:ext cx="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8467" name="Line 339"/>
            <p:cNvSpPr>
              <a:spLocks noChangeShapeType="1"/>
            </p:cNvSpPr>
            <p:nvPr/>
          </p:nvSpPr>
          <p:spPr bwMode="auto">
            <a:xfrm>
              <a:off x="3376" y="2440"/>
              <a:ext cx="1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8468" name="Line 340"/>
            <p:cNvSpPr>
              <a:spLocks noChangeShapeType="1"/>
            </p:cNvSpPr>
            <p:nvPr/>
          </p:nvSpPr>
          <p:spPr bwMode="auto">
            <a:xfrm>
              <a:off x="3389" y="2443"/>
              <a:ext cx="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8469" name="Line 341"/>
            <p:cNvSpPr>
              <a:spLocks noChangeShapeType="1"/>
            </p:cNvSpPr>
            <p:nvPr/>
          </p:nvSpPr>
          <p:spPr bwMode="auto">
            <a:xfrm>
              <a:off x="3435" y="2433"/>
              <a:ext cx="1" cy="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8470" name="Line 342"/>
            <p:cNvSpPr>
              <a:spLocks noChangeShapeType="1"/>
            </p:cNvSpPr>
            <p:nvPr/>
          </p:nvSpPr>
          <p:spPr bwMode="auto">
            <a:xfrm>
              <a:off x="3486" y="2445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8471" name="Line 343"/>
            <p:cNvSpPr>
              <a:spLocks noChangeShapeType="1"/>
            </p:cNvSpPr>
            <p:nvPr/>
          </p:nvSpPr>
          <p:spPr bwMode="auto">
            <a:xfrm>
              <a:off x="3493" y="2442"/>
              <a:ext cx="1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8472" name="Line 344"/>
            <p:cNvSpPr>
              <a:spLocks noChangeShapeType="1"/>
            </p:cNvSpPr>
            <p:nvPr/>
          </p:nvSpPr>
          <p:spPr bwMode="auto">
            <a:xfrm>
              <a:off x="3512" y="2445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8473" name="Line 345"/>
            <p:cNvSpPr>
              <a:spLocks noChangeShapeType="1"/>
            </p:cNvSpPr>
            <p:nvPr/>
          </p:nvSpPr>
          <p:spPr bwMode="auto">
            <a:xfrm>
              <a:off x="3538" y="2433"/>
              <a:ext cx="1" cy="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8474" name="Line 346"/>
            <p:cNvSpPr>
              <a:spLocks noChangeShapeType="1"/>
            </p:cNvSpPr>
            <p:nvPr/>
          </p:nvSpPr>
          <p:spPr bwMode="auto">
            <a:xfrm>
              <a:off x="3543" y="2442"/>
              <a:ext cx="1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8475" name="Line 347"/>
            <p:cNvSpPr>
              <a:spLocks noChangeShapeType="1"/>
            </p:cNvSpPr>
            <p:nvPr/>
          </p:nvSpPr>
          <p:spPr bwMode="auto">
            <a:xfrm>
              <a:off x="3551" y="2436"/>
              <a:ext cx="1" cy="1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8476" name="Line 348"/>
            <p:cNvSpPr>
              <a:spLocks noChangeShapeType="1"/>
            </p:cNvSpPr>
            <p:nvPr/>
          </p:nvSpPr>
          <p:spPr bwMode="auto">
            <a:xfrm>
              <a:off x="3557" y="2433"/>
              <a:ext cx="1" cy="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8477" name="Line 349"/>
            <p:cNvSpPr>
              <a:spLocks noChangeShapeType="1"/>
            </p:cNvSpPr>
            <p:nvPr/>
          </p:nvSpPr>
          <p:spPr bwMode="auto">
            <a:xfrm>
              <a:off x="3570" y="2444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8478" name="Line 350"/>
            <p:cNvSpPr>
              <a:spLocks noChangeShapeType="1"/>
            </p:cNvSpPr>
            <p:nvPr/>
          </p:nvSpPr>
          <p:spPr bwMode="auto">
            <a:xfrm>
              <a:off x="3590" y="2444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8479" name="Line 351"/>
            <p:cNvSpPr>
              <a:spLocks noChangeShapeType="1"/>
            </p:cNvSpPr>
            <p:nvPr/>
          </p:nvSpPr>
          <p:spPr bwMode="auto">
            <a:xfrm>
              <a:off x="3597" y="2426"/>
              <a:ext cx="1" cy="2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8480" name="Line 352"/>
            <p:cNvSpPr>
              <a:spLocks noChangeShapeType="1"/>
            </p:cNvSpPr>
            <p:nvPr/>
          </p:nvSpPr>
          <p:spPr bwMode="auto">
            <a:xfrm>
              <a:off x="3602" y="2441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8481" name="Line 353"/>
            <p:cNvSpPr>
              <a:spLocks noChangeShapeType="1"/>
            </p:cNvSpPr>
            <p:nvPr/>
          </p:nvSpPr>
          <p:spPr bwMode="auto">
            <a:xfrm>
              <a:off x="3608" y="2438"/>
              <a:ext cx="1" cy="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8482" name="Line 354"/>
            <p:cNvSpPr>
              <a:spLocks noChangeShapeType="1"/>
            </p:cNvSpPr>
            <p:nvPr/>
          </p:nvSpPr>
          <p:spPr bwMode="auto">
            <a:xfrm>
              <a:off x="3636" y="2408"/>
              <a:ext cx="1" cy="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8483" name="Line 355"/>
            <p:cNvSpPr>
              <a:spLocks noChangeShapeType="1"/>
            </p:cNvSpPr>
            <p:nvPr/>
          </p:nvSpPr>
          <p:spPr bwMode="auto">
            <a:xfrm>
              <a:off x="3642" y="2430"/>
              <a:ext cx="1" cy="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8484" name="Line 356"/>
            <p:cNvSpPr>
              <a:spLocks noChangeShapeType="1"/>
            </p:cNvSpPr>
            <p:nvPr/>
          </p:nvSpPr>
          <p:spPr bwMode="auto">
            <a:xfrm>
              <a:off x="3648" y="2440"/>
              <a:ext cx="1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8485" name="Line 357"/>
            <p:cNvSpPr>
              <a:spLocks noChangeShapeType="1"/>
            </p:cNvSpPr>
            <p:nvPr/>
          </p:nvSpPr>
          <p:spPr bwMode="auto">
            <a:xfrm flipV="1">
              <a:off x="3655" y="2446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8486" name="Line 358"/>
            <p:cNvSpPr>
              <a:spLocks noChangeShapeType="1"/>
            </p:cNvSpPr>
            <p:nvPr/>
          </p:nvSpPr>
          <p:spPr bwMode="auto">
            <a:xfrm>
              <a:off x="3661" y="2440"/>
              <a:ext cx="1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8487" name="Line 359"/>
            <p:cNvSpPr>
              <a:spLocks noChangeShapeType="1"/>
            </p:cNvSpPr>
            <p:nvPr/>
          </p:nvSpPr>
          <p:spPr bwMode="auto">
            <a:xfrm>
              <a:off x="3674" y="2444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8488" name="Line 360"/>
            <p:cNvSpPr>
              <a:spLocks noChangeShapeType="1"/>
            </p:cNvSpPr>
            <p:nvPr/>
          </p:nvSpPr>
          <p:spPr bwMode="auto">
            <a:xfrm>
              <a:off x="3681" y="2444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8489" name="Line 361"/>
            <p:cNvSpPr>
              <a:spLocks noChangeShapeType="1"/>
            </p:cNvSpPr>
            <p:nvPr/>
          </p:nvSpPr>
          <p:spPr bwMode="auto">
            <a:xfrm flipV="1">
              <a:off x="3688" y="2446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8490" name="Line 362"/>
            <p:cNvSpPr>
              <a:spLocks noChangeShapeType="1"/>
            </p:cNvSpPr>
            <p:nvPr/>
          </p:nvSpPr>
          <p:spPr bwMode="auto">
            <a:xfrm>
              <a:off x="3700" y="2429"/>
              <a:ext cx="1" cy="1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8491" name="Line 363"/>
            <p:cNvSpPr>
              <a:spLocks noChangeShapeType="1"/>
            </p:cNvSpPr>
            <p:nvPr/>
          </p:nvSpPr>
          <p:spPr bwMode="auto">
            <a:xfrm>
              <a:off x="3766" y="2444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8492" name="Line 364"/>
            <p:cNvSpPr>
              <a:spLocks noChangeShapeType="1"/>
            </p:cNvSpPr>
            <p:nvPr/>
          </p:nvSpPr>
          <p:spPr bwMode="auto">
            <a:xfrm>
              <a:off x="3772" y="2439"/>
              <a:ext cx="1" cy="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8493" name="Line 365"/>
            <p:cNvSpPr>
              <a:spLocks noChangeShapeType="1"/>
            </p:cNvSpPr>
            <p:nvPr/>
          </p:nvSpPr>
          <p:spPr bwMode="auto">
            <a:xfrm>
              <a:off x="3778" y="2437"/>
              <a:ext cx="1" cy="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8494" name="Line 366"/>
            <p:cNvSpPr>
              <a:spLocks noChangeShapeType="1"/>
            </p:cNvSpPr>
            <p:nvPr/>
          </p:nvSpPr>
          <p:spPr bwMode="auto">
            <a:xfrm>
              <a:off x="3844" y="2430"/>
              <a:ext cx="1" cy="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8495" name="Line 367"/>
            <p:cNvSpPr>
              <a:spLocks noChangeShapeType="1"/>
            </p:cNvSpPr>
            <p:nvPr/>
          </p:nvSpPr>
          <p:spPr bwMode="auto">
            <a:xfrm>
              <a:off x="3850" y="2444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8496" name="Line 368"/>
            <p:cNvSpPr>
              <a:spLocks noChangeShapeType="1"/>
            </p:cNvSpPr>
            <p:nvPr/>
          </p:nvSpPr>
          <p:spPr bwMode="auto">
            <a:xfrm>
              <a:off x="3856" y="2442"/>
              <a:ext cx="1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8497" name="Line 369"/>
            <p:cNvSpPr>
              <a:spLocks noChangeShapeType="1"/>
            </p:cNvSpPr>
            <p:nvPr/>
          </p:nvSpPr>
          <p:spPr bwMode="auto">
            <a:xfrm>
              <a:off x="3863" y="2445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8498" name="Line 370"/>
            <p:cNvSpPr>
              <a:spLocks noChangeShapeType="1"/>
            </p:cNvSpPr>
            <p:nvPr/>
          </p:nvSpPr>
          <p:spPr bwMode="auto">
            <a:xfrm>
              <a:off x="3869" y="2440"/>
              <a:ext cx="1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8499" name="Line 371"/>
            <p:cNvSpPr>
              <a:spLocks noChangeShapeType="1"/>
            </p:cNvSpPr>
            <p:nvPr/>
          </p:nvSpPr>
          <p:spPr bwMode="auto">
            <a:xfrm>
              <a:off x="4051" y="2438"/>
              <a:ext cx="1" cy="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8500" name="Line 372"/>
            <p:cNvSpPr>
              <a:spLocks noChangeShapeType="1"/>
            </p:cNvSpPr>
            <p:nvPr/>
          </p:nvSpPr>
          <p:spPr bwMode="auto">
            <a:xfrm>
              <a:off x="4090" y="2436"/>
              <a:ext cx="1" cy="1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8501" name="Line 373"/>
            <p:cNvSpPr>
              <a:spLocks noChangeShapeType="1"/>
            </p:cNvSpPr>
            <p:nvPr/>
          </p:nvSpPr>
          <p:spPr bwMode="auto">
            <a:xfrm>
              <a:off x="4110" y="2446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8502" name="Line 374"/>
            <p:cNvSpPr>
              <a:spLocks noChangeShapeType="1"/>
            </p:cNvSpPr>
            <p:nvPr/>
          </p:nvSpPr>
          <p:spPr bwMode="auto">
            <a:xfrm>
              <a:off x="4155" y="2440"/>
              <a:ext cx="1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8503" name="Line 375"/>
            <p:cNvSpPr>
              <a:spLocks noChangeShapeType="1"/>
            </p:cNvSpPr>
            <p:nvPr/>
          </p:nvSpPr>
          <p:spPr bwMode="auto">
            <a:xfrm>
              <a:off x="4175" y="2444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8504" name="Line 376"/>
            <p:cNvSpPr>
              <a:spLocks noChangeShapeType="1"/>
            </p:cNvSpPr>
            <p:nvPr/>
          </p:nvSpPr>
          <p:spPr bwMode="auto">
            <a:xfrm>
              <a:off x="4337" y="2443"/>
              <a:ext cx="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8505" name="Line 377"/>
            <p:cNvSpPr>
              <a:spLocks noChangeShapeType="1"/>
            </p:cNvSpPr>
            <p:nvPr/>
          </p:nvSpPr>
          <p:spPr bwMode="auto">
            <a:xfrm>
              <a:off x="4649" y="2444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8506" name="Line 378"/>
            <p:cNvSpPr>
              <a:spLocks noChangeShapeType="1"/>
            </p:cNvSpPr>
            <p:nvPr/>
          </p:nvSpPr>
          <p:spPr bwMode="auto">
            <a:xfrm>
              <a:off x="5130" y="2437"/>
              <a:ext cx="1" cy="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8507" name="Rectangle 379"/>
            <p:cNvSpPr>
              <a:spLocks noChangeArrowheads="1"/>
            </p:cNvSpPr>
            <p:nvPr/>
          </p:nvSpPr>
          <p:spPr bwMode="auto">
            <a:xfrm>
              <a:off x="1635" y="676"/>
              <a:ext cx="258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900" b="0" i="0" u="none" strike="noStrike" cap="none" normalizeH="0" baseline="0" smtClean="0">
                  <a:ln>
                    <a:noFill/>
                  </a:ln>
                  <a:solidFill>
                    <a:srgbClr val="00007F"/>
                  </a:solidFill>
                  <a:effectLst/>
                  <a:latin typeface="MS Sans Serif"/>
                  <a:cs typeface="Arial" pitchFamily="34" charset="0"/>
                </a:rPr>
                <a:t>109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8508" name="Rectangle 380"/>
            <p:cNvSpPr>
              <a:spLocks noChangeArrowheads="1"/>
            </p:cNvSpPr>
            <p:nvPr/>
          </p:nvSpPr>
          <p:spPr bwMode="auto">
            <a:xfrm>
              <a:off x="2571" y="1114"/>
              <a:ext cx="258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900" b="0" i="0" u="none" strike="noStrike" cap="none" normalizeH="0" baseline="0" smtClean="0">
                  <a:ln>
                    <a:noFill/>
                  </a:ln>
                  <a:solidFill>
                    <a:srgbClr val="00007F"/>
                  </a:solidFill>
                  <a:effectLst/>
                  <a:latin typeface="MS Sans Serif"/>
                  <a:cs typeface="Arial" pitchFamily="34" charset="0"/>
                </a:rPr>
                <a:t>253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8509" name="Rectangle 381"/>
            <p:cNvSpPr>
              <a:spLocks noChangeArrowheads="1"/>
            </p:cNvSpPr>
            <p:nvPr/>
          </p:nvSpPr>
          <p:spPr bwMode="auto">
            <a:xfrm>
              <a:off x="3143" y="1909"/>
              <a:ext cx="258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900" b="0" i="0" u="none" strike="noStrike" cap="none" normalizeH="0" baseline="0" smtClean="0">
                  <a:ln>
                    <a:noFill/>
                  </a:ln>
                  <a:solidFill>
                    <a:srgbClr val="00007F"/>
                  </a:solidFill>
                  <a:effectLst/>
                  <a:latin typeface="MS Sans Serif"/>
                  <a:cs typeface="Arial" pitchFamily="34" charset="0"/>
                </a:rPr>
                <a:t>341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8510" name="Rectangle 382"/>
            <p:cNvSpPr>
              <a:spLocks noChangeArrowheads="1"/>
            </p:cNvSpPr>
            <p:nvPr/>
          </p:nvSpPr>
          <p:spPr bwMode="auto">
            <a:xfrm>
              <a:off x="2935" y="2143"/>
              <a:ext cx="258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900" b="0" i="0" u="none" strike="noStrike" cap="none" normalizeH="0" baseline="0" smtClean="0">
                  <a:ln>
                    <a:noFill/>
                  </a:ln>
                  <a:solidFill>
                    <a:srgbClr val="00007F"/>
                  </a:solidFill>
                  <a:effectLst/>
                  <a:latin typeface="MS Sans Serif"/>
                  <a:cs typeface="Arial" pitchFamily="34" charset="0"/>
                </a:rPr>
                <a:t>309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8511" name="Rectangle 383"/>
            <p:cNvSpPr>
              <a:spLocks noChangeArrowheads="1"/>
            </p:cNvSpPr>
            <p:nvPr/>
          </p:nvSpPr>
          <p:spPr bwMode="auto">
            <a:xfrm>
              <a:off x="1895" y="2194"/>
              <a:ext cx="258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900" b="0" i="0" u="none" strike="noStrike" cap="none" normalizeH="0" baseline="0" smtClean="0">
                  <a:ln>
                    <a:noFill/>
                  </a:ln>
                  <a:solidFill>
                    <a:srgbClr val="00007F"/>
                  </a:solidFill>
                  <a:effectLst/>
                  <a:latin typeface="MS Sans Serif"/>
                  <a:cs typeface="Arial" pitchFamily="34" charset="0"/>
                </a:rPr>
                <a:t>149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8512" name="Rectangle 384"/>
            <p:cNvSpPr>
              <a:spLocks noChangeArrowheads="1"/>
            </p:cNvSpPr>
            <p:nvPr/>
          </p:nvSpPr>
          <p:spPr bwMode="auto">
            <a:xfrm>
              <a:off x="2207" y="2313"/>
              <a:ext cx="258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900" b="0" i="0" u="none" strike="noStrike" cap="none" normalizeH="0" baseline="0" smtClean="0">
                  <a:ln>
                    <a:noFill/>
                  </a:ln>
                  <a:solidFill>
                    <a:srgbClr val="00007F"/>
                  </a:solidFill>
                  <a:effectLst/>
                  <a:latin typeface="MS Sans Serif"/>
                  <a:cs typeface="Arial" pitchFamily="34" charset="0"/>
                </a:rPr>
                <a:t>197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8513" name="Rectangle 385"/>
            <p:cNvSpPr>
              <a:spLocks noChangeArrowheads="1"/>
            </p:cNvSpPr>
            <p:nvPr/>
          </p:nvSpPr>
          <p:spPr bwMode="auto">
            <a:xfrm>
              <a:off x="1500" y="2319"/>
              <a:ext cx="190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900" b="0" i="0" u="none" strike="noStrike" cap="none" normalizeH="0" baseline="0" smtClean="0">
                  <a:ln>
                    <a:noFill/>
                  </a:ln>
                  <a:solidFill>
                    <a:srgbClr val="00007F"/>
                  </a:solidFill>
                  <a:effectLst/>
                  <a:latin typeface="MS Sans Serif"/>
                  <a:cs typeface="Arial" pitchFamily="34" charset="0"/>
                </a:rPr>
                <a:t>83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8514" name="Rectangle 386"/>
            <p:cNvSpPr>
              <a:spLocks noChangeArrowheads="1"/>
            </p:cNvSpPr>
            <p:nvPr/>
          </p:nvSpPr>
          <p:spPr bwMode="auto">
            <a:xfrm>
              <a:off x="2389" y="2320"/>
              <a:ext cx="258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900" b="0" i="0" u="none" strike="noStrike" cap="none" normalizeH="0" baseline="0" smtClean="0">
                  <a:ln>
                    <a:noFill/>
                  </a:ln>
                  <a:solidFill>
                    <a:srgbClr val="00007F"/>
                  </a:solidFill>
                  <a:effectLst/>
                  <a:latin typeface="MS Sans Serif"/>
                  <a:cs typeface="Arial" pitchFamily="34" charset="0"/>
                </a:rPr>
                <a:t>225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8515" name="Rectangle 387"/>
            <p:cNvSpPr>
              <a:spLocks noChangeArrowheads="1"/>
            </p:cNvSpPr>
            <p:nvPr/>
          </p:nvSpPr>
          <p:spPr bwMode="auto">
            <a:xfrm>
              <a:off x="1332" y="2332"/>
              <a:ext cx="190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900" b="0" i="0" u="none" strike="noStrike" cap="none" normalizeH="0" baseline="0" smtClean="0">
                  <a:ln>
                    <a:noFill/>
                  </a:ln>
                  <a:solidFill>
                    <a:srgbClr val="00007F"/>
                  </a:solidFill>
                  <a:effectLst/>
                  <a:latin typeface="MS Sans Serif"/>
                  <a:cs typeface="Arial" pitchFamily="34" charset="0"/>
                </a:rPr>
                <a:t>57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8516" name="Rectangle 388"/>
            <p:cNvSpPr>
              <a:spLocks noChangeArrowheads="1"/>
            </p:cNvSpPr>
            <p:nvPr/>
          </p:nvSpPr>
          <p:spPr bwMode="auto">
            <a:xfrm>
              <a:off x="3507" y="2338"/>
              <a:ext cx="258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900" b="0" i="0" u="none" strike="noStrike" cap="none" normalizeH="0" baseline="0" smtClean="0">
                  <a:ln>
                    <a:noFill/>
                  </a:ln>
                  <a:solidFill>
                    <a:srgbClr val="00007F"/>
                  </a:solidFill>
                  <a:effectLst/>
                  <a:latin typeface="MS Sans Serif"/>
                  <a:cs typeface="Arial" pitchFamily="34" charset="0"/>
                </a:rPr>
                <a:t>397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8517" name="Rectangle 389"/>
            <p:cNvSpPr>
              <a:spLocks noChangeArrowheads="1"/>
            </p:cNvSpPr>
            <p:nvPr/>
          </p:nvSpPr>
          <p:spPr bwMode="auto">
            <a:xfrm>
              <a:off x="3715" y="2360"/>
              <a:ext cx="258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900" b="0" i="0" u="none" strike="noStrike" cap="none" normalizeH="0" baseline="0" smtClean="0">
                  <a:ln>
                    <a:noFill/>
                  </a:ln>
                  <a:solidFill>
                    <a:srgbClr val="00007F"/>
                  </a:solidFill>
                  <a:effectLst/>
                  <a:latin typeface="MS Sans Serif"/>
                  <a:cs typeface="Arial" pitchFamily="34" charset="0"/>
                </a:rPr>
                <a:t>429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8518" name="Rectangle 390"/>
            <p:cNvSpPr>
              <a:spLocks noChangeArrowheads="1"/>
            </p:cNvSpPr>
            <p:nvPr/>
          </p:nvSpPr>
          <p:spPr bwMode="auto">
            <a:xfrm>
              <a:off x="3306" y="2363"/>
              <a:ext cx="258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900" b="0" i="0" u="none" strike="noStrike" cap="none" normalizeH="0" baseline="0" smtClean="0">
                  <a:ln>
                    <a:noFill/>
                  </a:ln>
                  <a:solidFill>
                    <a:srgbClr val="00007F"/>
                  </a:solidFill>
                  <a:effectLst/>
                  <a:latin typeface="MS Sans Serif"/>
                  <a:cs typeface="Arial" pitchFamily="34" charset="0"/>
                </a:rPr>
                <a:t>366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8519" name="Rectangle 391"/>
            <p:cNvSpPr>
              <a:spLocks noChangeArrowheads="1"/>
            </p:cNvSpPr>
            <p:nvPr/>
          </p:nvSpPr>
          <p:spPr bwMode="auto">
            <a:xfrm>
              <a:off x="3961" y="2366"/>
              <a:ext cx="258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900" b="0" i="0" u="none" strike="noStrike" cap="none" normalizeH="0" baseline="0" smtClean="0">
                  <a:ln>
                    <a:noFill/>
                  </a:ln>
                  <a:solidFill>
                    <a:srgbClr val="00007F"/>
                  </a:solidFill>
                  <a:effectLst/>
                  <a:latin typeface="MS Sans Serif"/>
                  <a:cs typeface="Arial" pitchFamily="34" charset="0"/>
                </a:rPr>
                <a:t>467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8520" name="Rectangle 392"/>
            <p:cNvSpPr>
              <a:spLocks noChangeArrowheads="1"/>
            </p:cNvSpPr>
            <p:nvPr/>
          </p:nvSpPr>
          <p:spPr bwMode="auto">
            <a:xfrm>
              <a:off x="2759" y="2366"/>
              <a:ext cx="258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900" b="0" i="0" u="none" strike="noStrike" cap="none" normalizeH="0" baseline="0" smtClean="0">
                  <a:ln>
                    <a:noFill/>
                  </a:ln>
                  <a:solidFill>
                    <a:srgbClr val="00007F"/>
                  </a:solidFill>
                  <a:effectLst/>
                  <a:latin typeface="MS Sans Serif"/>
                  <a:cs typeface="Arial" pitchFamily="34" charset="0"/>
                </a:rPr>
                <a:t>282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8521" name="Rectangle 393"/>
            <p:cNvSpPr>
              <a:spLocks noChangeArrowheads="1"/>
            </p:cNvSpPr>
            <p:nvPr/>
          </p:nvSpPr>
          <p:spPr bwMode="auto">
            <a:xfrm>
              <a:off x="5001" y="2367"/>
              <a:ext cx="258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900" b="0" i="0" u="none" strike="noStrike" cap="none" normalizeH="0" baseline="0" smtClean="0">
                  <a:ln>
                    <a:noFill/>
                  </a:ln>
                  <a:solidFill>
                    <a:srgbClr val="00007F"/>
                  </a:solidFill>
                  <a:effectLst/>
                  <a:latin typeface="MS Sans Serif"/>
                  <a:cs typeface="Arial" pitchFamily="34" charset="0"/>
                </a:rPr>
                <a:t>627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8522" name="Rectangle 394"/>
            <p:cNvSpPr>
              <a:spLocks noChangeArrowheads="1"/>
            </p:cNvSpPr>
            <p:nvPr/>
          </p:nvSpPr>
          <p:spPr bwMode="auto">
            <a:xfrm>
              <a:off x="4208" y="2373"/>
              <a:ext cx="258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900" b="0" i="0" u="none" strike="noStrike" cap="none" normalizeH="0" baseline="0" smtClean="0">
                  <a:ln>
                    <a:noFill/>
                  </a:ln>
                  <a:solidFill>
                    <a:srgbClr val="00007F"/>
                  </a:solidFill>
                  <a:effectLst/>
                  <a:latin typeface="MS Sans Serif"/>
                  <a:cs typeface="Arial" pitchFamily="34" charset="0"/>
                </a:rPr>
                <a:t>505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8523" name="Rectangle 395"/>
            <p:cNvSpPr>
              <a:spLocks noChangeArrowheads="1"/>
            </p:cNvSpPr>
            <p:nvPr/>
          </p:nvSpPr>
          <p:spPr bwMode="auto">
            <a:xfrm>
              <a:off x="4520" y="2374"/>
              <a:ext cx="258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900" b="0" i="0" u="none" strike="noStrike" cap="none" normalizeH="0" baseline="0" smtClean="0">
                  <a:ln>
                    <a:noFill/>
                  </a:ln>
                  <a:solidFill>
                    <a:srgbClr val="00007F"/>
                  </a:solidFill>
                  <a:effectLst/>
                  <a:latin typeface="MS Sans Serif"/>
                  <a:cs typeface="Arial" pitchFamily="34" charset="0"/>
                </a:rPr>
                <a:t>553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548680"/>
            <a:ext cx="7883723" cy="166588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2348880"/>
            <a:ext cx="7739708" cy="254721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49156" name="Rectangle 4"/>
          <p:cNvSpPr>
            <a:spLocks noChangeArrowheads="1"/>
          </p:cNvSpPr>
          <p:nvPr/>
        </p:nvSpPr>
        <p:spPr bwMode="auto">
          <a:xfrm>
            <a:off x="971600" y="4941168"/>
            <a:ext cx="7056784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5725" algn="l"/>
                <a:tab pos="285750" algn="l"/>
                <a:tab pos="647700" algn="l"/>
                <a:tab pos="790575" algn="l"/>
                <a:tab pos="1095375" algn="l"/>
                <a:tab pos="1295400" algn="l"/>
                <a:tab pos="1600200" algn="l"/>
                <a:tab pos="2105025" algn="l"/>
                <a:tab pos="2305050" algn="l"/>
              </a:tabLst>
            </a:pPr>
            <a:r>
              <a:rPr kumimoji="0" lang="en-US" sz="800" b="1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MS Shell Dlg"/>
                <a:cs typeface="Times New Roman" pitchFamily="18" charset="0"/>
              </a:rPr>
              <a:t>Name:</a:t>
            </a:r>
            <a:r>
              <a:rPr kumimoji="0" lang="en-US" sz="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MS Shell Dlg"/>
                <a:cs typeface="Times New Roman" pitchFamily="18" charset="0"/>
              </a:rPr>
              <a:t> MDMB(N)-FUB</a:t>
            </a:r>
            <a:endParaRPr kumimoji="0" lang="ru-RU" sz="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5725" algn="l"/>
                <a:tab pos="285750" algn="l"/>
                <a:tab pos="647700" algn="l"/>
                <a:tab pos="790575" algn="l"/>
                <a:tab pos="1095375" algn="l"/>
                <a:tab pos="1295400" algn="l"/>
                <a:tab pos="1600200" algn="l"/>
                <a:tab pos="2105025" algn="l"/>
                <a:tab pos="2305050" algn="l"/>
              </a:tabLst>
            </a:pPr>
            <a:r>
              <a:rPr kumimoji="0" lang="en-US" sz="800" b="1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MS Shell Dlg"/>
                <a:cs typeface="Times New Roman" pitchFamily="18" charset="0"/>
              </a:rPr>
              <a:t>Formula:</a:t>
            </a:r>
            <a:r>
              <a:rPr kumimoji="0" lang="en-US" sz="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MS Shell Dlg"/>
                <a:cs typeface="Times New Roman" pitchFamily="18" charset="0"/>
              </a:rPr>
              <a:t> C22H24FN3O3</a:t>
            </a:r>
            <a:endParaRPr kumimoji="0" lang="ru-RU" sz="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5725" algn="l"/>
                <a:tab pos="285750" algn="l"/>
                <a:tab pos="647700" algn="l"/>
                <a:tab pos="790575" algn="l"/>
                <a:tab pos="1095375" algn="l"/>
                <a:tab pos="1295400" algn="l"/>
                <a:tab pos="1600200" algn="l"/>
                <a:tab pos="2105025" algn="l"/>
                <a:tab pos="2305050" algn="l"/>
              </a:tabLst>
            </a:pPr>
            <a:r>
              <a:rPr kumimoji="0" lang="en-US" sz="800" b="1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MS Shell Dlg"/>
                <a:cs typeface="Times New Roman" pitchFamily="18" charset="0"/>
              </a:rPr>
              <a:t>MW:</a:t>
            </a:r>
            <a:r>
              <a:rPr kumimoji="0" lang="en-US" sz="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MS Shell Dlg"/>
                <a:cs typeface="Times New Roman" pitchFamily="18" charset="0"/>
              </a:rPr>
              <a:t> 397 </a:t>
            </a:r>
            <a:r>
              <a:rPr kumimoji="0" lang="en-US" sz="800" b="1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MS Shell Dlg"/>
                <a:cs typeface="Times New Roman" pitchFamily="18" charset="0"/>
              </a:rPr>
              <a:t>Exact Mass:</a:t>
            </a:r>
            <a:r>
              <a:rPr kumimoji="0" lang="en-US" sz="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MS Shell Dlg"/>
                <a:cs typeface="Times New Roman" pitchFamily="18" charset="0"/>
              </a:rPr>
              <a:t> 397.18017 </a:t>
            </a:r>
            <a:r>
              <a:rPr kumimoji="0" lang="en-US" sz="800" b="1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MS Shell Dlg"/>
                <a:cs typeface="Times New Roman" pitchFamily="18" charset="0"/>
              </a:rPr>
              <a:t>ID#:</a:t>
            </a:r>
            <a:r>
              <a:rPr kumimoji="0" lang="en-US" sz="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MS Shell Dlg"/>
                <a:cs typeface="Times New Roman" pitchFamily="18" charset="0"/>
              </a:rPr>
              <a:t> 1694 </a:t>
            </a:r>
            <a:r>
              <a:rPr kumimoji="0" lang="en-US" sz="800" b="1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MS Shell Dlg"/>
                <a:cs typeface="Times New Roman" pitchFamily="18" charset="0"/>
              </a:rPr>
              <a:t>DB:</a:t>
            </a:r>
            <a:r>
              <a:rPr kumimoji="0" lang="en-US" sz="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MS Shell Dlg"/>
                <a:cs typeface="Times New Roman" pitchFamily="18" charset="0"/>
              </a:rPr>
              <a:t> sudmed_1442_nistlib_20140904</a:t>
            </a:r>
            <a:endParaRPr kumimoji="0" lang="ru-RU" sz="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5725" algn="l"/>
                <a:tab pos="285750" algn="l"/>
                <a:tab pos="647700" algn="l"/>
                <a:tab pos="790575" algn="l"/>
                <a:tab pos="1095375" algn="l"/>
                <a:tab pos="1295400" algn="l"/>
                <a:tab pos="1600200" algn="l"/>
                <a:tab pos="2105025" algn="l"/>
                <a:tab pos="2305050" algn="l"/>
              </a:tabLst>
            </a:pPr>
            <a:r>
              <a:rPr kumimoji="0" lang="en-US" sz="800" b="1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MS Shell Dlg"/>
                <a:cs typeface="Times New Roman" pitchFamily="18" charset="0"/>
              </a:rPr>
              <a:t>Contributor:</a:t>
            </a:r>
            <a:r>
              <a:rPr kumimoji="0" lang="en-US" sz="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MS Shell Dlg"/>
                <a:cs typeface="Times New Roman" pitchFamily="18" charset="0"/>
              </a:rPr>
              <a:t> Provided by http://rfdesdrug.ru/ (rf-des_drug_01.09.2014) </a:t>
            </a:r>
            <a:endParaRPr kumimoji="0" lang="ru-RU" sz="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5725" algn="l"/>
                <a:tab pos="285750" algn="l"/>
                <a:tab pos="647700" algn="l"/>
                <a:tab pos="790575" algn="l"/>
                <a:tab pos="1095375" algn="l"/>
                <a:tab pos="1295400" algn="l"/>
                <a:tab pos="1600200" algn="l"/>
                <a:tab pos="2105025" algn="l"/>
                <a:tab pos="2305050" algn="l"/>
              </a:tabLst>
            </a:pPr>
            <a:r>
              <a:rPr kumimoji="0" lang="en-US" sz="800" b="1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MS Shell Dlg"/>
                <a:cs typeface="Times New Roman" pitchFamily="18" charset="0"/>
              </a:rPr>
              <a:t>Comment:</a:t>
            </a:r>
            <a:r>
              <a:rPr kumimoji="0" lang="en-US" sz="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MS Shell Dlg"/>
                <a:cs typeface="Times New Roman" pitchFamily="18" charset="0"/>
              </a:rPr>
              <a:t> Time()=16.571 min </a:t>
            </a:r>
            <a:endParaRPr kumimoji="0" lang="ru-RU" sz="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5725" algn="l"/>
                <a:tab pos="285750" algn="l"/>
                <a:tab pos="647700" algn="l"/>
                <a:tab pos="790575" algn="l"/>
                <a:tab pos="1095375" algn="l"/>
                <a:tab pos="1295400" algn="l"/>
                <a:tab pos="1600200" algn="l"/>
                <a:tab pos="2105025" algn="l"/>
                <a:tab pos="2305050" algn="l"/>
              </a:tabLst>
            </a:pPr>
            <a:r>
              <a:rPr kumimoji="0" lang="en-US" sz="800" b="1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MS Shell Dlg"/>
                <a:cs typeface="Times New Roman" pitchFamily="18" charset="0"/>
              </a:rPr>
              <a:t>10 largest peaks:</a:t>
            </a:r>
            <a:r>
              <a:rPr kumimoji="0" lang="en-US" sz="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MS Shell Dlg"/>
                <a:cs typeface="Times New Roman" pitchFamily="18" charset="0"/>
              </a:rPr>
              <a:t> </a:t>
            </a:r>
            <a:endParaRPr kumimoji="0" lang="ru-RU" sz="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5725" algn="l"/>
                <a:tab pos="285750" algn="l"/>
                <a:tab pos="647700" algn="l"/>
                <a:tab pos="790575" algn="l"/>
                <a:tab pos="1095375" algn="l"/>
                <a:tab pos="1295400" algn="l"/>
                <a:tab pos="1600200" algn="l"/>
                <a:tab pos="2105025" algn="l"/>
                <a:tab pos="2305050" algn="l"/>
              </a:tabLst>
            </a:pPr>
            <a:r>
              <a:rPr kumimoji="0" lang="en-US" sz="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MS Shell Dlg"/>
                <a:cs typeface="Times New Roman" pitchFamily="18" charset="0"/>
              </a:rPr>
              <a:t>	</a:t>
            </a:r>
            <a:r>
              <a:rPr kumimoji="0" lang="en-US" sz="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MS Shell Dlg"/>
                <a:cs typeface="Times New Roman" pitchFamily="18" charset="0"/>
              </a:rPr>
              <a:t>253	</a:t>
            </a:r>
            <a:r>
              <a:rPr kumimoji="0" lang="en-US" sz="8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ea typeface="MS Shell Dlg"/>
                <a:cs typeface="Times New Roman" pitchFamily="18" charset="0"/>
              </a:rPr>
              <a:t>999 |</a:t>
            </a:r>
            <a:r>
              <a:rPr kumimoji="0" lang="en-US" sz="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MS Shell Dlg"/>
                <a:cs typeface="Times New Roman" pitchFamily="18" charset="0"/>
              </a:rPr>
              <a:t>109	</a:t>
            </a:r>
            <a:r>
              <a:rPr kumimoji="0" lang="en-US" sz="8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ea typeface="MS Shell Dlg"/>
                <a:cs typeface="Times New Roman" pitchFamily="18" charset="0"/>
              </a:rPr>
              <a:t>949 |</a:t>
            </a:r>
            <a:r>
              <a:rPr kumimoji="0" lang="en-US" sz="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MS Shell Dlg"/>
                <a:cs typeface="Times New Roman" pitchFamily="18" charset="0"/>
              </a:rPr>
              <a:t>341	</a:t>
            </a:r>
            <a:r>
              <a:rPr kumimoji="0" lang="en-US" sz="8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ea typeface="MS Shell Dlg"/>
                <a:cs typeface="Times New Roman" pitchFamily="18" charset="0"/>
              </a:rPr>
              <a:t>525 |</a:t>
            </a:r>
            <a:r>
              <a:rPr kumimoji="0" lang="en-US" sz="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MS Shell Dlg"/>
                <a:cs typeface="Times New Roman" pitchFamily="18" charset="0"/>
              </a:rPr>
              <a:t>338	</a:t>
            </a:r>
            <a:r>
              <a:rPr kumimoji="0" lang="en-US" sz="8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ea typeface="MS Shell Dlg"/>
                <a:cs typeface="Times New Roman" pitchFamily="18" charset="0"/>
              </a:rPr>
              <a:t>223 |</a:t>
            </a:r>
            <a:r>
              <a:rPr kumimoji="0" lang="en-US" sz="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MS Shell Dlg"/>
                <a:cs typeface="Times New Roman" pitchFamily="18" charset="0"/>
              </a:rPr>
              <a:t>254	</a:t>
            </a:r>
            <a:r>
              <a:rPr kumimoji="0" lang="en-US" sz="8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ea typeface="MS Shell Dlg"/>
                <a:cs typeface="Times New Roman" pitchFamily="18" charset="0"/>
              </a:rPr>
              <a:t>207 |</a:t>
            </a:r>
            <a:endParaRPr kumimoji="0" lang="ru-RU" sz="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5725" algn="l"/>
                <a:tab pos="285750" algn="l"/>
                <a:tab pos="647700" algn="l"/>
                <a:tab pos="790575" algn="l"/>
                <a:tab pos="1095375" algn="l"/>
                <a:tab pos="1295400" algn="l"/>
                <a:tab pos="1600200" algn="l"/>
                <a:tab pos="2105025" algn="l"/>
                <a:tab pos="2305050" algn="l"/>
              </a:tabLst>
            </a:pPr>
            <a:r>
              <a:rPr kumimoji="0" lang="en-US" sz="8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ea typeface="MS Shell Dlg"/>
                <a:cs typeface="Times New Roman" pitchFamily="18" charset="0"/>
              </a:rPr>
              <a:t>	</a:t>
            </a:r>
            <a:r>
              <a:rPr kumimoji="0" lang="en-US" sz="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MS Shell Dlg"/>
                <a:cs typeface="Times New Roman" pitchFamily="18" charset="0"/>
              </a:rPr>
              <a:t>309	</a:t>
            </a:r>
            <a:r>
              <a:rPr kumimoji="0" lang="en-US" sz="8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ea typeface="MS Shell Dlg"/>
                <a:cs typeface="Times New Roman" pitchFamily="18" charset="0"/>
              </a:rPr>
              <a:t>183 |</a:t>
            </a:r>
            <a:r>
              <a:rPr kumimoji="0" lang="en-US" sz="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MS Shell Dlg"/>
                <a:cs typeface="Times New Roman" pitchFamily="18" charset="0"/>
              </a:rPr>
              <a:t>57	</a:t>
            </a:r>
            <a:r>
              <a:rPr kumimoji="0" lang="en-US" sz="8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ea typeface="MS Shell Dlg"/>
                <a:cs typeface="Times New Roman" pitchFamily="18" charset="0"/>
              </a:rPr>
              <a:t>161 |</a:t>
            </a:r>
            <a:r>
              <a:rPr kumimoji="0" lang="en-US" sz="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MS Shell Dlg"/>
                <a:cs typeface="Times New Roman" pitchFamily="18" charset="0"/>
              </a:rPr>
              <a:t>145	</a:t>
            </a:r>
            <a:r>
              <a:rPr kumimoji="0" lang="en-US" sz="8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ea typeface="MS Shell Dlg"/>
                <a:cs typeface="Times New Roman" pitchFamily="18" charset="0"/>
              </a:rPr>
              <a:t>150 |</a:t>
            </a:r>
            <a:r>
              <a:rPr kumimoji="0" lang="en-US" sz="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MS Shell Dlg"/>
                <a:cs typeface="Times New Roman" pitchFamily="18" charset="0"/>
              </a:rPr>
              <a:t>266	</a:t>
            </a:r>
            <a:r>
              <a:rPr kumimoji="0" lang="en-US" sz="8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ea typeface="MS Shell Dlg"/>
                <a:cs typeface="Times New Roman" pitchFamily="18" charset="0"/>
              </a:rPr>
              <a:t>128 |</a:t>
            </a:r>
            <a:r>
              <a:rPr kumimoji="0" lang="en-US" sz="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MS Shell Dlg"/>
                <a:cs typeface="Times New Roman" pitchFamily="18" charset="0"/>
              </a:rPr>
              <a:t>342	</a:t>
            </a:r>
            <a:r>
              <a:rPr kumimoji="0" lang="en-US" sz="8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ea typeface="MS Shell Dlg"/>
                <a:cs typeface="Times New Roman" pitchFamily="18" charset="0"/>
              </a:rPr>
              <a:t>116 |</a:t>
            </a:r>
            <a:endParaRPr kumimoji="0" lang="ru-RU" sz="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5725" algn="l"/>
                <a:tab pos="285750" algn="l"/>
                <a:tab pos="647700" algn="l"/>
                <a:tab pos="790575" algn="l"/>
                <a:tab pos="1095375" algn="l"/>
                <a:tab pos="1295400" algn="l"/>
                <a:tab pos="1600200" algn="l"/>
                <a:tab pos="2105025" algn="l"/>
                <a:tab pos="2305050" algn="l"/>
              </a:tabLst>
            </a:pPr>
            <a:r>
              <a:rPr kumimoji="0" lang="en-US" sz="800" b="1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MS Shell Dlg"/>
                <a:cs typeface="Times New Roman" pitchFamily="18" charset="0"/>
              </a:rPr>
              <a:t>Synonyms:</a:t>
            </a:r>
            <a:r>
              <a:rPr kumimoji="0" lang="en-US" sz="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MS Shell Dlg"/>
                <a:cs typeface="Times New Roman" pitchFamily="18" charset="0"/>
              </a:rPr>
              <a:t> </a:t>
            </a:r>
            <a:endParaRPr kumimoji="0" lang="ru-RU" sz="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5725" algn="l"/>
                <a:tab pos="285750" algn="l"/>
                <a:tab pos="647700" algn="l"/>
                <a:tab pos="790575" algn="l"/>
                <a:tab pos="1095375" algn="l"/>
                <a:tab pos="1295400" algn="l"/>
                <a:tab pos="1600200" algn="l"/>
                <a:tab pos="2105025" algn="l"/>
                <a:tab pos="2305050" algn="l"/>
              </a:tabLst>
            </a:pPr>
            <a:r>
              <a:rPr kumimoji="0" lang="en-US" sz="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MS Shell Dlg"/>
                <a:cs typeface="Times New Roman" pitchFamily="18" charset="0"/>
              </a:rPr>
              <a:t>1.</a:t>
            </a:r>
            <a:r>
              <a:rPr kumimoji="0" lang="en-US" sz="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MS Shell Dlg"/>
                <a:cs typeface="Times New Roman" pitchFamily="18" charset="0"/>
              </a:rPr>
              <a:t>methyl 2-(1-(4-fluorobenzyl)-1H-indazole-3-carboxamido)-3,3-dimethylbutanoate</a:t>
            </a:r>
            <a:endParaRPr kumimoji="0" lang="ru-RU" sz="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5725" algn="l"/>
                <a:tab pos="285750" algn="l"/>
                <a:tab pos="647700" algn="l"/>
                <a:tab pos="790575" algn="l"/>
                <a:tab pos="1095375" algn="l"/>
                <a:tab pos="1295400" algn="l"/>
                <a:tab pos="1600200" algn="l"/>
                <a:tab pos="2105025" algn="l"/>
                <a:tab pos="2305050" algn="l"/>
              </a:tabLst>
            </a:pPr>
            <a:r>
              <a:rPr kumimoji="0" lang="en-US" sz="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MS Shell Dlg"/>
                <a:cs typeface="Times New Roman" pitchFamily="18" charset="0"/>
              </a:rPr>
              <a:t>2.</a:t>
            </a:r>
            <a:r>
              <a:rPr kumimoji="0" lang="en-US" sz="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MS Shell Dlg"/>
                <a:cs typeface="Times New Roman" pitchFamily="18" charset="0"/>
              </a:rPr>
              <a:t>FUB-MDMB(N)</a:t>
            </a:r>
            <a:endParaRPr kumimoji="0" lang="en-US" sz="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sus\Desktop\Рисунок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350" y="-6350"/>
            <a:ext cx="9156700" cy="687070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785786" y="1857364"/>
            <a:ext cx="7851648" cy="857256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50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Спасибо за внимание !</a:t>
            </a:r>
            <a:endParaRPr lang="ru-RU" sz="5000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 txBox="1">
            <a:spLocks/>
          </p:cNvSpPr>
          <p:nvPr/>
        </p:nvSpPr>
        <p:spPr bwMode="auto">
          <a:xfrm>
            <a:off x="1357313" y="785813"/>
            <a:ext cx="557212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7" name="Заголовок 1"/>
          <p:cNvSpPr txBox="1">
            <a:spLocks/>
          </p:cNvSpPr>
          <p:nvPr/>
        </p:nvSpPr>
        <p:spPr bwMode="auto">
          <a:xfrm>
            <a:off x="1043608" y="764704"/>
            <a:ext cx="640871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3200" b="1" i="1" dirty="0" smtClean="0">
                <a:solidFill>
                  <a:srgbClr val="071CE7"/>
                </a:solidFill>
                <a:latin typeface="Arial Black" pitchFamily="34" charset="0"/>
              </a:rPr>
              <a:t>Наркологическая помощь в ГУЗ «ТОНД №1» оказывается :</a:t>
            </a:r>
            <a:endParaRPr lang="ru-RU" sz="3200" b="1" i="1" dirty="0">
              <a:solidFill>
                <a:srgbClr val="071CE7"/>
              </a:solidFill>
              <a:latin typeface="Arial Black" pitchFamily="34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714348" y="2276872"/>
            <a:ext cx="7786742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numCol="2" anchor="ctr"/>
          <a:lstStyle/>
          <a:p>
            <a:pPr>
              <a:defRPr/>
            </a:pPr>
            <a:endParaRPr lang="ru-RU" sz="13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866748" y="2276872"/>
            <a:ext cx="7786742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numCol="2" anchor="ctr"/>
          <a:lstStyle/>
          <a:p>
            <a:pPr>
              <a:buFont typeface="Wingdings" pitchFamily="2" charset="2"/>
              <a:buChar char="ü"/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300 круглосуточных койках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90 местах дневного пребывания: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диспансерных отделениях общей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мощностью 204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посещения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в смену</a:t>
            </a:r>
          </a:p>
          <a:p>
            <a:pPr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общем коечном фонде выделено 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100 коек для лечения больных с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психотическими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расстройствами, 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5 коек — для лечения детей и подростков.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Химико-токсикологическое отделение ГУЗ «ТОНД №1»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8195" name="Picture 4" descr="SAM_078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50" y="1428750"/>
            <a:ext cx="266700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5" descr="SAM_079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0375" y="2071688"/>
            <a:ext cx="3000375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6" descr="SAM_079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3" y="1500188"/>
            <a:ext cx="2500312" cy="187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2" descr="H:\ТОНД1-2013\ДЛЯ ЗАЩИТЫ-2012\фото-отобранные\лаборат\DSCN220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00750" y="3714750"/>
            <a:ext cx="266700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Picture 3" descr="H:\ТОНД1-2013\ДЛЯ ЗАЩИТЫ-2012\фото-отобранные\лаборат\DSCN221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063" y="3714750"/>
            <a:ext cx="2571750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одержимое 10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490936"/>
          </a:xfrm>
        </p:spPr>
        <p:txBody>
          <a:bodyPr>
            <a:normAutofit/>
          </a:bodyPr>
          <a:lstStyle/>
          <a:p>
            <a:pPr algn="ctr">
              <a:spcBef>
                <a:spcPct val="0"/>
              </a:spcBef>
              <a:buNone/>
              <a:defRPr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Анализ работы химико-токсикологического отделения</a:t>
            </a:r>
          </a:p>
          <a:p>
            <a:pPr algn="ctr">
              <a:spcBef>
                <a:spcPct val="0"/>
              </a:spcBef>
              <a:buNone/>
              <a:defRPr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 ГУЗ "ТОНД №1" </a:t>
            </a:r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1259632" y="1700808"/>
          <a:ext cx="6696744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sus\Desktop\14940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96540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4725144"/>
            <a:ext cx="6400800" cy="175260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FF99"/>
                </a:solidFill>
              </a:rPr>
              <a:t>Исследования проведены в химико-токсикологическом отделении КДЛ ГУЗ «Тульский областной наркологический диспансер №1»</a:t>
            </a:r>
            <a:endParaRPr lang="ru-RU" dirty="0">
              <a:solidFill>
                <a:srgbClr val="FFFF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539552" y="1052736"/>
            <a:ext cx="8183880" cy="3384376"/>
          </a:xfrm>
        </p:spPr>
        <p:txBody>
          <a:bodyPr>
            <a:normAutofit/>
          </a:bodyPr>
          <a:lstStyle/>
          <a:p>
            <a:r>
              <a:rPr lang="ru-RU" sz="1600" u="sng" dirty="0" smtClean="0">
                <a:solidFill>
                  <a:schemeClr val="tx1"/>
                </a:solidFill>
                <a:effectLst/>
              </a:rPr>
              <a:t>Проба №4</a:t>
            </a:r>
            <a:r>
              <a:rPr lang="ru-RU" sz="1600" dirty="0" smtClean="0">
                <a:solidFill>
                  <a:schemeClr val="tx1"/>
                </a:solidFill>
                <a:effectLst/>
              </a:rPr>
              <a:t/>
            </a:r>
            <a:br>
              <a:rPr lang="ru-RU" sz="1600" dirty="0" smtClean="0">
                <a:solidFill>
                  <a:schemeClr val="tx1"/>
                </a:solidFill>
                <a:effectLst/>
              </a:rPr>
            </a:br>
            <a:r>
              <a:rPr lang="ru-RU" sz="1600" dirty="0" smtClean="0">
                <a:solidFill>
                  <a:schemeClr val="tx1"/>
                </a:solidFill>
                <a:effectLst/>
              </a:rPr>
              <a:t> </a:t>
            </a:r>
            <a:br>
              <a:rPr lang="ru-RU" sz="1600" dirty="0" smtClean="0">
                <a:solidFill>
                  <a:schemeClr val="tx1"/>
                </a:solidFill>
                <a:effectLst/>
              </a:rPr>
            </a:br>
            <a:r>
              <a:rPr lang="en-US" sz="1600" u="sng" dirty="0" smtClean="0">
                <a:solidFill>
                  <a:srgbClr val="0070C0"/>
                </a:solidFill>
                <a:effectLst/>
              </a:rPr>
              <a:t>Name:</a:t>
            </a:r>
            <a:r>
              <a:rPr lang="en-US" sz="1600" dirty="0" smtClean="0">
                <a:solidFill>
                  <a:srgbClr val="0070C0"/>
                </a:solidFill>
                <a:effectLst/>
              </a:rPr>
              <a:t> </a:t>
            </a:r>
            <a:r>
              <a:rPr lang="en-US" sz="1600" dirty="0" smtClean="0">
                <a:solidFill>
                  <a:schemeClr val="tx1"/>
                </a:solidFill>
                <a:effectLst/>
              </a:rPr>
              <a:t>Scan 1073 (10.474 min): </a:t>
            </a:r>
            <a:r>
              <a:rPr lang="ru-RU" sz="1600" dirty="0" smtClean="0">
                <a:solidFill>
                  <a:schemeClr val="tx1"/>
                </a:solidFill>
                <a:effectLst/>
              </a:rPr>
              <a:t>*********</a:t>
            </a:r>
            <a:r>
              <a:rPr lang="en-US" sz="1600" dirty="0" smtClean="0">
                <a:solidFill>
                  <a:schemeClr val="tx1"/>
                </a:solidFill>
                <a:effectLst/>
              </a:rPr>
              <a:t>.D\data.ms (-1063)</a:t>
            </a:r>
            <a:r>
              <a:rPr lang="ru-RU" sz="1600" dirty="0" smtClean="0">
                <a:solidFill>
                  <a:schemeClr val="tx1"/>
                </a:solidFill>
                <a:effectLst/>
              </a:rPr>
              <a:t/>
            </a:r>
            <a:br>
              <a:rPr lang="ru-RU" sz="1600" dirty="0" smtClean="0">
                <a:solidFill>
                  <a:schemeClr val="tx1"/>
                </a:solidFill>
                <a:effectLst/>
              </a:rPr>
            </a:br>
            <a:r>
              <a:rPr lang="en-US" sz="1600" u="sng" dirty="0" smtClean="0">
                <a:solidFill>
                  <a:srgbClr val="0070C0"/>
                </a:solidFill>
                <a:effectLst/>
              </a:rPr>
              <a:t>MW:</a:t>
            </a:r>
            <a:r>
              <a:rPr lang="en-US" sz="1600" dirty="0" smtClean="0">
                <a:solidFill>
                  <a:srgbClr val="0070C0"/>
                </a:solidFill>
                <a:effectLst/>
              </a:rPr>
              <a:t>  </a:t>
            </a:r>
            <a:r>
              <a:rPr lang="en-US" sz="1600" dirty="0" smtClean="0">
                <a:solidFill>
                  <a:schemeClr val="tx1"/>
                </a:solidFill>
                <a:effectLst/>
              </a:rPr>
              <a:t>N/A </a:t>
            </a:r>
            <a:r>
              <a:rPr lang="en-US" sz="1600" u="sng" dirty="0" smtClean="0">
                <a:solidFill>
                  <a:srgbClr val="0070C0"/>
                </a:solidFill>
                <a:effectLst/>
              </a:rPr>
              <a:t>ID#:</a:t>
            </a:r>
            <a:r>
              <a:rPr lang="en-US" sz="1600" dirty="0" smtClean="0">
                <a:solidFill>
                  <a:srgbClr val="0070C0"/>
                </a:solidFill>
                <a:effectLst/>
              </a:rPr>
              <a:t> </a:t>
            </a:r>
            <a:r>
              <a:rPr lang="en-US" sz="1600" dirty="0" smtClean="0">
                <a:solidFill>
                  <a:schemeClr val="tx1"/>
                </a:solidFill>
                <a:effectLst/>
              </a:rPr>
              <a:t>1690 </a:t>
            </a:r>
            <a:r>
              <a:rPr lang="en-US" sz="1600" u="sng" dirty="0" smtClean="0">
                <a:solidFill>
                  <a:srgbClr val="0070C0"/>
                </a:solidFill>
                <a:effectLst/>
              </a:rPr>
              <a:t>DB:</a:t>
            </a:r>
            <a:r>
              <a:rPr lang="en-US" sz="1600" dirty="0" smtClean="0">
                <a:solidFill>
                  <a:srgbClr val="0070C0"/>
                </a:solidFill>
                <a:effectLst/>
              </a:rPr>
              <a:t> </a:t>
            </a:r>
            <a:r>
              <a:rPr lang="en-US" sz="1600" dirty="0" smtClean="0">
                <a:solidFill>
                  <a:schemeClr val="tx1"/>
                </a:solidFill>
                <a:effectLst/>
              </a:rPr>
              <a:t>Text File</a:t>
            </a:r>
            <a:r>
              <a:rPr lang="ru-RU" sz="1600" dirty="0" smtClean="0">
                <a:solidFill>
                  <a:schemeClr val="tx1"/>
                </a:solidFill>
                <a:effectLst/>
              </a:rPr>
              <a:t/>
            </a:r>
            <a:br>
              <a:rPr lang="ru-RU" sz="1600" dirty="0" smtClean="0">
                <a:solidFill>
                  <a:schemeClr val="tx1"/>
                </a:solidFill>
                <a:effectLst/>
              </a:rPr>
            </a:br>
            <a:r>
              <a:rPr lang="en-US" sz="1600" u="sng" dirty="0" smtClean="0">
                <a:solidFill>
                  <a:srgbClr val="0070C0"/>
                </a:solidFill>
                <a:effectLst/>
              </a:rPr>
              <a:t>Comment:</a:t>
            </a:r>
            <a:r>
              <a:rPr lang="en-US" sz="1600" dirty="0" smtClean="0">
                <a:solidFill>
                  <a:srgbClr val="0070C0"/>
                </a:solidFill>
                <a:effectLst/>
              </a:rPr>
              <a:t> </a:t>
            </a:r>
            <a:r>
              <a:rPr lang="en-US" sz="1600" dirty="0" smtClean="0">
                <a:solidFill>
                  <a:schemeClr val="tx1"/>
                </a:solidFill>
                <a:effectLst/>
              </a:rPr>
              <a:t>Sample4</a:t>
            </a:r>
            <a:r>
              <a:rPr lang="ru-RU" sz="1600" dirty="0" smtClean="0">
                <a:solidFill>
                  <a:schemeClr val="tx1"/>
                </a:solidFill>
                <a:effectLst/>
              </a:rPr>
              <a:t/>
            </a:r>
            <a:br>
              <a:rPr lang="ru-RU" sz="1600" dirty="0" smtClean="0">
                <a:solidFill>
                  <a:schemeClr val="tx1"/>
                </a:solidFill>
                <a:effectLst/>
              </a:rPr>
            </a:br>
            <a:r>
              <a:rPr lang="en-US" sz="1600" u="sng" dirty="0" smtClean="0">
                <a:solidFill>
                  <a:srgbClr val="0070C0"/>
                </a:solidFill>
                <a:effectLst/>
              </a:rPr>
              <a:t>10 largest peaks:</a:t>
            </a:r>
            <a:r>
              <a:rPr lang="en-US" sz="1600" dirty="0" smtClean="0">
                <a:solidFill>
                  <a:srgbClr val="0070C0"/>
                </a:solidFill>
                <a:effectLst/>
              </a:rPr>
              <a:t> </a:t>
            </a:r>
            <a:r>
              <a:rPr lang="ru-RU" sz="1600" dirty="0" smtClean="0">
                <a:solidFill>
                  <a:schemeClr val="tx1"/>
                </a:solidFill>
                <a:effectLst/>
              </a:rPr>
              <a:t/>
            </a:r>
            <a:br>
              <a:rPr lang="ru-RU" sz="1600" dirty="0" smtClean="0">
                <a:solidFill>
                  <a:schemeClr val="tx1"/>
                </a:solidFill>
                <a:effectLst/>
              </a:rPr>
            </a:br>
            <a:r>
              <a:rPr lang="en-US" sz="1600" spc="-100" dirty="0" smtClean="0">
                <a:solidFill>
                  <a:srgbClr val="C00000"/>
                </a:solidFill>
                <a:effectLst/>
              </a:rPr>
              <a:t>253</a:t>
            </a:r>
            <a:r>
              <a:rPr lang="ru-RU" sz="1600" spc="-100" dirty="0" smtClean="0">
                <a:solidFill>
                  <a:srgbClr val="C00000"/>
                </a:solidFill>
                <a:effectLst/>
              </a:rPr>
              <a:t> </a:t>
            </a:r>
            <a:r>
              <a:rPr lang="en-US" sz="1600" spc="-100" dirty="0" smtClean="0">
                <a:solidFill>
                  <a:schemeClr val="tx1"/>
                </a:solidFill>
                <a:effectLst/>
              </a:rPr>
              <a:t>999 |</a:t>
            </a:r>
            <a:r>
              <a:rPr lang="en-US" sz="1600" spc="-100" dirty="0" smtClean="0">
                <a:solidFill>
                  <a:srgbClr val="C00000"/>
                </a:solidFill>
                <a:effectLst/>
              </a:rPr>
              <a:t>338</a:t>
            </a:r>
            <a:r>
              <a:rPr lang="ru-RU" sz="1600" spc="-100" dirty="0" smtClean="0">
                <a:solidFill>
                  <a:srgbClr val="C00000"/>
                </a:solidFill>
                <a:effectLst/>
              </a:rPr>
              <a:t> </a:t>
            </a:r>
            <a:r>
              <a:rPr lang="en-US" sz="1600" spc="-100" dirty="0" smtClean="0">
                <a:solidFill>
                  <a:schemeClr val="tx1"/>
                </a:solidFill>
                <a:effectLst/>
              </a:rPr>
              <a:t>881 |</a:t>
            </a:r>
            <a:r>
              <a:rPr lang="en-US" sz="1600" spc="-100" dirty="0" smtClean="0">
                <a:solidFill>
                  <a:srgbClr val="C00000"/>
                </a:solidFill>
                <a:effectLst/>
              </a:rPr>
              <a:t>109</a:t>
            </a:r>
            <a:r>
              <a:rPr lang="ru-RU" sz="1600" spc="-100" dirty="0" smtClean="0">
                <a:solidFill>
                  <a:srgbClr val="C00000"/>
                </a:solidFill>
                <a:effectLst/>
              </a:rPr>
              <a:t> </a:t>
            </a:r>
            <a:r>
              <a:rPr lang="en-US" sz="1600" spc="-100" dirty="0" smtClean="0">
                <a:solidFill>
                  <a:schemeClr val="tx1"/>
                </a:solidFill>
                <a:effectLst/>
              </a:rPr>
              <a:t>834 |</a:t>
            </a:r>
            <a:r>
              <a:rPr lang="en-US" sz="1600" spc="-100" dirty="0" smtClean="0">
                <a:solidFill>
                  <a:srgbClr val="C00000"/>
                </a:solidFill>
                <a:effectLst/>
              </a:rPr>
              <a:t>339</a:t>
            </a:r>
            <a:r>
              <a:rPr lang="ru-RU" sz="1600" spc="-100" dirty="0" smtClean="0">
                <a:solidFill>
                  <a:srgbClr val="C00000"/>
                </a:solidFill>
                <a:effectLst/>
              </a:rPr>
              <a:t> </a:t>
            </a:r>
            <a:r>
              <a:rPr lang="en-US" sz="1600" spc="-100" dirty="0" smtClean="0">
                <a:solidFill>
                  <a:schemeClr val="tx1"/>
                </a:solidFill>
                <a:effectLst/>
              </a:rPr>
              <a:t>203 |</a:t>
            </a:r>
            <a:r>
              <a:rPr lang="en-US" sz="1600" spc="-100" dirty="0" smtClean="0">
                <a:solidFill>
                  <a:srgbClr val="C00000"/>
                </a:solidFill>
                <a:effectLst/>
              </a:rPr>
              <a:t>254</a:t>
            </a:r>
            <a:r>
              <a:rPr lang="ru-RU" sz="1600" spc="-100" dirty="0" smtClean="0">
                <a:solidFill>
                  <a:srgbClr val="C00000"/>
                </a:solidFill>
                <a:effectLst/>
              </a:rPr>
              <a:t> </a:t>
            </a:r>
            <a:r>
              <a:rPr lang="en-US" sz="1600" spc="-100" dirty="0" smtClean="0">
                <a:solidFill>
                  <a:schemeClr val="tx1"/>
                </a:solidFill>
                <a:effectLst/>
              </a:rPr>
              <a:t>172 |</a:t>
            </a:r>
            <a:r>
              <a:rPr lang="ru-RU" sz="1600" spc="-100" dirty="0" smtClean="0">
                <a:solidFill>
                  <a:schemeClr val="tx1"/>
                </a:solidFill>
                <a:effectLst/>
              </a:rPr>
              <a:t/>
            </a:r>
            <a:br>
              <a:rPr lang="ru-RU" sz="1600" spc="-100" dirty="0" smtClean="0">
                <a:solidFill>
                  <a:schemeClr val="tx1"/>
                </a:solidFill>
                <a:effectLst/>
              </a:rPr>
            </a:br>
            <a:r>
              <a:rPr lang="en-US" sz="1600" spc="-100" dirty="0" smtClean="0">
                <a:solidFill>
                  <a:srgbClr val="C00000"/>
                </a:solidFill>
                <a:effectLst/>
              </a:rPr>
              <a:t>309</a:t>
            </a:r>
            <a:r>
              <a:rPr lang="ru-RU" sz="1600" spc="-100" dirty="0" smtClean="0">
                <a:solidFill>
                  <a:srgbClr val="C00000"/>
                </a:solidFill>
                <a:effectLst/>
              </a:rPr>
              <a:t> </a:t>
            </a:r>
            <a:r>
              <a:rPr lang="en-US" sz="1600" spc="-100" dirty="0" smtClean="0">
                <a:solidFill>
                  <a:schemeClr val="tx1"/>
                </a:solidFill>
                <a:effectLst/>
              </a:rPr>
              <a:t>122 |</a:t>
            </a:r>
            <a:r>
              <a:rPr lang="en-US" sz="1600" spc="-100" dirty="0" smtClean="0">
                <a:solidFill>
                  <a:srgbClr val="C00000"/>
                </a:solidFill>
                <a:effectLst/>
              </a:rPr>
              <a:t>399</a:t>
            </a:r>
            <a:r>
              <a:rPr lang="ru-RU" sz="1600" spc="-100" dirty="0" smtClean="0">
                <a:solidFill>
                  <a:srgbClr val="C00000"/>
                </a:solidFill>
                <a:effectLst/>
              </a:rPr>
              <a:t>  </a:t>
            </a:r>
            <a:r>
              <a:rPr lang="en-US" sz="1600" spc="-100" dirty="0" smtClean="0">
                <a:solidFill>
                  <a:schemeClr val="tx1"/>
                </a:solidFill>
                <a:effectLst/>
              </a:rPr>
              <a:t>94 |</a:t>
            </a:r>
            <a:r>
              <a:rPr lang="en-US" sz="1600" spc="-100" dirty="0" smtClean="0">
                <a:solidFill>
                  <a:srgbClr val="C00000"/>
                </a:solidFill>
                <a:effectLst/>
              </a:rPr>
              <a:t>145</a:t>
            </a:r>
            <a:r>
              <a:rPr lang="ru-RU" sz="1600" spc="-100" dirty="0" smtClean="0">
                <a:solidFill>
                  <a:srgbClr val="C00000"/>
                </a:solidFill>
                <a:effectLst/>
              </a:rPr>
              <a:t>  </a:t>
            </a:r>
            <a:r>
              <a:rPr lang="en-US" sz="1600" spc="-100" dirty="0" smtClean="0">
                <a:solidFill>
                  <a:schemeClr val="tx1"/>
                </a:solidFill>
                <a:effectLst/>
              </a:rPr>
              <a:t>75 |</a:t>
            </a:r>
            <a:r>
              <a:rPr lang="en-US" sz="1600" spc="-100" dirty="0" smtClean="0">
                <a:solidFill>
                  <a:srgbClr val="C00000"/>
                </a:solidFill>
                <a:effectLst/>
              </a:rPr>
              <a:t>440</a:t>
            </a:r>
            <a:r>
              <a:rPr lang="ru-RU" sz="1600" spc="-100" dirty="0" smtClean="0">
                <a:solidFill>
                  <a:srgbClr val="C00000"/>
                </a:solidFill>
                <a:effectLst/>
              </a:rPr>
              <a:t>  </a:t>
            </a:r>
            <a:r>
              <a:rPr lang="en-US" sz="1600" spc="-100" dirty="0" smtClean="0">
                <a:solidFill>
                  <a:schemeClr val="tx1"/>
                </a:solidFill>
                <a:effectLst/>
              </a:rPr>
              <a:t>65 |</a:t>
            </a:r>
            <a:r>
              <a:rPr lang="en-US" sz="1600" spc="-100" dirty="0" smtClean="0">
                <a:solidFill>
                  <a:srgbClr val="C00000"/>
                </a:solidFill>
                <a:effectLst/>
              </a:rPr>
              <a:t>110</a:t>
            </a:r>
            <a:r>
              <a:rPr lang="ru-RU" sz="1600" spc="-100" dirty="0" smtClean="0">
                <a:solidFill>
                  <a:srgbClr val="C00000"/>
                </a:solidFill>
                <a:effectLst/>
              </a:rPr>
              <a:t> </a:t>
            </a:r>
            <a:r>
              <a:rPr lang="en-US" sz="1600" spc="-100" dirty="0" smtClean="0">
                <a:solidFill>
                  <a:schemeClr val="tx1"/>
                </a:solidFill>
                <a:effectLst/>
              </a:rPr>
              <a:t>63 |</a:t>
            </a:r>
            <a:r>
              <a:rPr lang="ru-RU" spc="-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pc="-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pc="-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45" name="Rectangle 16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24577" name="Group 1"/>
          <p:cNvGrpSpPr>
            <a:grpSpLocks noChangeAspect="1"/>
          </p:cNvGrpSpPr>
          <p:nvPr/>
        </p:nvGrpSpPr>
        <p:grpSpPr bwMode="auto">
          <a:xfrm>
            <a:off x="971600" y="692696"/>
            <a:ext cx="7560840" cy="2160240"/>
            <a:chOff x="0" y="0"/>
            <a:chExt cx="8296" cy="3968"/>
          </a:xfrm>
        </p:grpSpPr>
        <p:sp>
          <p:nvSpPr>
            <p:cNvPr id="24744" name="AutoShape 168"/>
            <p:cNvSpPr>
              <a:spLocks noChangeAspect="1" noChangeArrowheads="1" noTextEdit="1"/>
            </p:cNvSpPr>
            <p:nvPr/>
          </p:nvSpPr>
          <p:spPr bwMode="auto">
            <a:xfrm>
              <a:off x="0" y="0"/>
              <a:ext cx="8296" cy="3968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743" name="Line 167"/>
            <p:cNvSpPr>
              <a:spLocks noChangeShapeType="1"/>
            </p:cNvSpPr>
            <p:nvPr/>
          </p:nvSpPr>
          <p:spPr bwMode="auto">
            <a:xfrm>
              <a:off x="1197" y="3563"/>
              <a:ext cx="691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742" name="Line 166"/>
            <p:cNvSpPr>
              <a:spLocks noChangeShapeType="1"/>
            </p:cNvSpPr>
            <p:nvPr/>
          </p:nvSpPr>
          <p:spPr bwMode="auto">
            <a:xfrm flipV="1">
              <a:off x="1251" y="3563"/>
              <a:ext cx="1" cy="2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741" name="Line 165"/>
            <p:cNvSpPr>
              <a:spLocks noChangeShapeType="1"/>
            </p:cNvSpPr>
            <p:nvPr/>
          </p:nvSpPr>
          <p:spPr bwMode="auto">
            <a:xfrm flipV="1">
              <a:off x="1353" y="3563"/>
              <a:ext cx="1" cy="2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740" name="Line 164"/>
            <p:cNvSpPr>
              <a:spLocks noChangeShapeType="1"/>
            </p:cNvSpPr>
            <p:nvPr/>
          </p:nvSpPr>
          <p:spPr bwMode="auto">
            <a:xfrm flipV="1">
              <a:off x="1454" y="3563"/>
              <a:ext cx="1" cy="2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739" name="Line 163"/>
            <p:cNvSpPr>
              <a:spLocks noChangeShapeType="1"/>
            </p:cNvSpPr>
            <p:nvPr/>
          </p:nvSpPr>
          <p:spPr bwMode="auto">
            <a:xfrm flipV="1">
              <a:off x="1556" y="3563"/>
              <a:ext cx="1" cy="2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738" name="Line 162"/>
            <p:cNvSpPr>
              <a:spLocks noChangeShapeType="1"/>
            </p:cNvSpPr>
            <p:nvPr/>
          </p:nvSpPr>
          <p:spPr bwMode="auto">
            <a:xfrm flipV="1">
              <a:off x="1657" y="3563"/>
              <a:ext cx="1" cy="2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737" name="Line 161"/>
            <p:cNvSpPr>
              <a:spLocks noChangeShapeType="1"/>
            </p:cNvSpPr>
            <p:nvPr/>
          </p:nvSpPr>
          <p:spPr bwMode="auto">
            <a:xfrm flipV="1">
              <a:off x="1759" y="3563"/>
              <a:ext cx="1" cy="2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736" name="Line 160"/>
            <p:cNvSpPr>
              <a:spLocks noChangeShapeType="1"/>
            </p:cNvSpPr>
            <p:nvPr/>
          </p:nvSpPr>
          <p:spPr bwMode="auto">
            <a:xfrm flipV="1">
              <a:off x="1861" y="3563"/>
              <a:ext cx="1" cy="2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735" name="Line 159"/>
            <p:cNvSpPr>
              <a:spLocks noChangeShapeType="1"/>
            </p:cNvSpPr>
            <p:nvPr/>
          </p:nvSpPr>
          <p:spPr bwMode="auto">
            <a:xfrm flipV="1">
              <a:off x="1963" y="3563"/>
              <a:ext cx="1" cy="2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734" name="Line 158"/>
            <p:cNvSpPr>
              <a:spLocks noChangeShapeType="1"/>
            </p:cNvSpPr>
            <p:nvPr/>
          </p:nvSpPr>
          <p:spPr bwMode="auto">
            <a:xfrm flipV="1">
              <a:off x="2064" y="3563"/>
              <a:ext cx="1" cy="2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733" name="Line 157"/>
            <p:cNvSpPr>
              <a:spLocks noChangeShapeType="1"/>
            </p:cNvSpPr>
            <p:nvPr/>
          </p:nvSpPr>
          <p:spPr bwMode="auto">
            <a:xfrm flipV="1">
              <a:off x="2166" y="3563"/>
              <a:ext cx="1" cy="2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732" name="Line 156"/>
            <p:cNvSpPr>
              <a:spLocks noChangeShapeType="1"/>
            </p:cNvSpPr>
            <p:nvPr/>
          </p:nvSpPr>
          <p:spPr bwMode="auto">
            <a:xfrm flipV="1">
              <a:off x="2267" y="3563"/>
              <a:ext cx="1" cy="2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731" name="Line 155"/>
            <p:cNvSpPr>
              <a:spLocks noChangeShapeType="1"/>
            </p:cNvSpPr>
            <p:nvPr/>
          </p:nvSpPr>
          <p:spPr bwMode="auto">
            <a:xfrm flipV="1">
              <a:off x="2369" y="3563"/>
              <a:ext cx="1" cy="2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730" name="Line 154"/>
            <p:cNvSpPr>
              <a:spLocks noChangeShapeType="1"/>
            </p:cNvSpPr>
            <p:nvPr/>
          </p:nvSpPr>
          <p:spPr bwMode="auto">
            <a:xfrm flipV="1">
              <a:off x="2470" y="3563"/>
              <a:ext cx="1" cy="2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729" name="Line 153"/>
            <p:cNvSpPr>
              <a:spLocks noChangeShapeType="1"/>
            </p:cNvSpPr>
            <p:nvPr/>
          </p:nvSpPr>
          <p:spPr bwMode="auto">
            <a:xfrm flipV="1">
              <a:off x="2572" y="3563"/>
              <a:ext cx="1" cy="2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728" name="Line 152"/>
            <p:cNvSpPr>
              <a:spLocks noChangeShapeType="1"/>
            </p:cNvSpPr>
            <p:nvPr/>
          </p:nvSpPr>
          <p:spPr bwMode="auto">
            <a:xfrm flipV="1">
              <a:off x="2673" y="3563"/>
              <a:ext cx="1" cy="2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727" name="Line 151"/>
            <p:cNvSpPr>
              <a:spLocks noChangeShapeType="1"/>
            </p:cNvSpPr>
            <p:nvPr/>
          </p:nvSpPr>
          <p:spPr bwMode="auto">
            <a:xfrm flipV="1">
              <a:off x="2775" y="3563"/>
              <a:ext cx="1" cy="2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726" name="Line 150"/>
            <p:cNvSpPr>
              <a:spLocks noChangeShapeType="1"/>
            </p:cNvSpPr>
            <p:nvPr/>
          </p:nvSpPr>
          <p:spPr bwMode="auto">
            <a:xfrm flipV="1">
              <a:off x="2877" y="3563"/>
              <a:ext cx="1" cy="2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725" name="Line 149"/>
            <p:cNvSpPr>
              <a:spLocks noChangeShapeType="1"/>
            </p:cNvSpPr>
            <p:nvPr/>
          </p:nvSpPr>
          <p:spPr bwMode="auto">
            <a:xfrm flipV="1">
              <a:off x="2978" y="3563"/>
              <a:ext cx="1" cy="2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724" name="Line 148"/>
            <p:cNvSpPr>
              <a:spLocks noChangeShapeType="1"/>
            </p:cNvSpPr>
            <p:nvPr/>
          </p:nvSpPr>
          <p:spPr bwMode="auto">
            <a:xfrm flipV="1">
              <a:off x="3080" y="3563"/>
              <a:ext cx="1" cy="2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723" name="Line 147"/>
            <p:cNvSpPr>
              <a:spLocks noChangeShapeType="1"/>
            </p:cNvSpPr>
            <p:nvPr/>
          </p:nvSpPr>
          <p:spPr bwMode="auto">
            <a:xfrm flipV="1">
              <a:off x="3182" y="3563"/>
              <a:ext cx="1" cy="2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722" name="Line 146"/>
            <p:cNvSpPr>
              <a:spLocks noChangeShapeType="1"/>
            </p:cNvSpPr>
            <p:nvPr/>
          </p:nvSpPr>
          <p:spPr bwMode="auto">
            <a:xfrm flipV="1">
              <a:off x="3283" y="3563"/>
              <a:ext cx="1" cy="2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721" name="Line 145"/>
            <p:cNvSpPr>
              <a:spLocks noChangeShapeType="1"/>
            </p:cNvSpPr>
            <p:nvPr/>
          </p:nvSpPr>
          <p:spPr bwMode="auto">
            <a:xfrm flipV="1">
              <a:off x="3385" y="3563"/>
              <a:ext cx="1" cy="2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720" name="Line 144"/>
            <p:cNvSpPr>
              <a:spLocks noChangeShapeType="1"/>
            </p:cNvSpPr>
            <p:nvPr/>
          </p:nvSpPr>
          <p:spPr bwMode="auto">
            <a:xfrm flipV="1">
              <a:off x="3486" y="3563"/>
              <a:ext cx="1" cy="2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719" name="Line 143"/>
            <p:cNvSpPr>
              <a:spLocks noChangeShapeType="1"/>
            </p:cNvSpPr>
            <p:nvPr/>
          </p:nvSpPr>
          <p:spPr bwMode="auto">
            <a:xfrm flipV="1">
              <a:off x="3588" y="3563"/>
              <a:ext cx="1" cy="2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718" name="Line 142"/>
            <p:cNvSpPr>
              <a:spLocks noChangeShapeType="1"/>
            </p:cNvSpPr>
            <p:nvPr/>
          </p:nvSpPr>
          <p:spPr bwMode="auto">
            <a:xfrm flipV="1">
              <a:off x="3689" y="3563"/>
              <a:ext cx="1" cy="2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717" name="Line 141"/>
            <p:cNvSpPr>
              <a:spLocks noChangeShapeType="1"/>
            </p:cNvSpPr>
            <p:nvPr/>
          </p:nvSpPr>
          <p:spPr bwMode="auto">
            <a:xfrm flipV="1">
              <a:off x="3791" y="3563"/>
              <a:ext cx="1" cy="2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716" name="Line 140"/>
            <p:cNvSpPr>
              <a:spLocks noChangeShapeType="1"/>
            </p:cNvSpPr>
            <p:nvPr/>
          </p:nvSpPr>
          <p:spPr bwMode="auto">
            <a:xfrm flipV="1">
              <a:off x="3893" y="3563"/>
              <a:ext cx="1" cy="2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715" name="Line 139"/>
            <p:cNvSpPr>
              <a:spLocks noChangeShapeType="1"/>
            </p:cNvSpPr>
            <p:nvPr/>
          </p:nvSpPr>
          <p:spPr bwMode="auto">
            <a:xfrm flipV="1">
              <a:off x="3994" y="3563"/>
              <a:ext cx="1" cy="2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714" name="Line 138"/>
            <p:cNvSpPr>
              <a:spLocks noChangeShapeType="1"/>
            </p:cNvSpPr>
            <p:nvPr/>
          </p:nvSpPr>
          <p:spPr bwMode="auto">
            <a:xfrm flipV="1">
              <a:off x="4096" y="3563"/>
              <a:ext cx="1" cy="2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713" name="Line 137"/>
            <p:cNvSpPr>
              <a:spLocks noChangeShapeType="1"/>
            </p:cNvSpPr>
            <p:nvPr/>
          </p:nvSpPr>
          <p:spPr bwMode="auto">
            <a:xfrm flipV="1">
              <a:off x="4198" y="3563"/>
              <a:ext cx="1" cy="2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712" name="Line 136"/>
            <p:cNvSpPr>
              <a:spLocks noChangeShapeType="1"/>
            </p:cNvSpPr>
            <p:nvPr/>
          </p:nvSpPr>
          <p:spPr bwMode="auto">
            <a:xfrm flipV="1">
              <a:off x="4299" y="3563"/>
              <a:ext cx="1" cy="2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711" name="Line 135"/>
            <p:cNvSpPr>
              <a:spLocks noChangeShapeType="1"/>
            </p:cNvSpPr>
            <p:nvPr/>
          </p:nvSpPr>
          <p:spPr bwMode="auto">
            <a:xfrm flipV="1">
              <a:off x="4401" y="3563"/>
              <a:ext cx="1" cy="2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710" name="Line 134"/>
            <p:cNvSpPr>
              <a:spLocks noChangeShapeType="1"/>
            </p:cNvSpPr>
            <p:nvPr/>
          </p:nvSpPr>
          <p:spPr bwMode="auto">
            <a:xfrm flipV="1">
              <a:off x="4502" y="3563"/>
              <a:ext cx="1" cy="2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709" name="Line 133"/>
            <p:cNvSpPr>
              <a:spLocks noChangeShapeType="1"/>
            </p:cNvSpPr>
            <p:nvPr/>
          </p:nvSpPr>
          <p:spPr bwMode="auto">
            <a:xfrm flipV="1">
              <a:off x="4604" y="3563"/>
              <a:ext cx="1" cy="2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708" name="Line 132"/>
            <p:cNvSpPr>
              <a:spLocks noChangeShapeType="1"/>
            </p:cNvSpPr>
            <p:nvPr/>
          </p:nvSpPr>
          <p:spPr bwMode="auto">
            <a:xfrm flipV="1">
              <a:off x="4705" y="3563"/>
              <a:ext cx="1" cy="2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707" name="Line 131"/>
            <p:cNvSpPr>
              <a:spLocks noChangeShapeType="1"/>
            </p:cNvSpPr>
            <p:nvPr/>
          </p:nvSpPr>
          <p:spPr bwMode="auto">
            <a:xfrm flipV="1">
              <a:off x="4807" y="3563"/>
              <a:ext cx="1" cy="2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706" name="Line 130"/>
            <p:cNvSpPr>
              <a:spLocks noChangeShapeType="1"/>
            </p:cNvSpPr>
            <p:nvPr/>
          </p:nvSpPr>
          <p:spPr bwMode="auto">
            <a:xfrm flipV="1">
              <a:off x="4908" y="3563"/>
              <a:ext cx="1" cy="2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705" name="Line 129"/>
            <p:cNvSpPr>
              <a:spLocks noChangeShapeType="1"/>
            </p:cNvSpPr>
            <p:nvPr/>
          </p:nvSpPr>
          <p:spPr bwMode="auto">
            <a:xfrm flipV="1">
              <a:off x="5010" y="3563"/>
              <a:ext cx="1" cy="2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704" name="Line 128"/>
            <p:cNvSpPr>
              <a:spLocks noChangeShapeType="1"/>
            </p:cNvSpPr>
            <p:nvPr/>
          </p:nvSpPr>
          <p:spPr bwMode="auto">
            <a:xfrm flipV="1">
              <a:off x="5112" y="3563"/>
              <a:ext cx="1" cy="2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703" name="Line 127"/>
            <p:cNvSpPr>
              <a:spLocks noChangeShapeType="1"/>
            </p:cNvSpPr>
            <p:nvPr/>
          </p:nvSpPr>
          <p:spPr bwMode="auto">
            <a:xfrm flipV="1">
              <a:off x="5214" y="3563"/>
              <a:ext cx="1" cy="2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702" name="Line 126"/>
            <p:cNvSpPr>
              <a:spLocks noChangeShapeType="1"/>
            </p:cNvSpPr>
            <p:nvPr/>
          </p:nvSpPr>
          <p:spPr bwMode="auto">
            <a:xfrm flipV="1">
              <a:off x="5315" y="3563"/>
              <a:ext cx="1" cy="2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701" name="Line 125"/>
            <p:cNvSpPr>
              <a:spLocks noChangeShapeType="1"/>
            </p:cNvSpPr>
            <p:nvPr/>
          </p:nvSpPr>
          <p:spPr bwMode="auto">
            <a:xfrm flipV="1">
              <a:off x="5417" y="3563"/>
              <a:ext cx="1" cy="2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700" name="Line 124"/>
            <p:cNvSpPr>
              <a:spLocks noChangeShapeType="1"/>
            </p:cNvSpPr>
            <p:nvPr/>
          </p:nvSpPr>
          <p:spPr bwMode="auto">
            <a:xfrm flipV="1">
              <a:off x="5518" y="3563"/>
              <a:ext cx="1" cy="2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699" name="Line 123"/>
            <p:cNvSpPr>
              <a:spLocks noChangeShapeType="1"/>
            </p:cNvSpPr>
            <p:nvPr/>
          </p:nvSpPr>
          <p:spPr bwMode="auto">
            <a:xfrm flipV="1">
              <a:off x="5620" y="3563"/>
              <a:ext cx="1" cy="2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698" name="Line 122"/>
            <p:cNvSpPr>
              <a:spLocks noChangeShapeType="1"/>
            </p:cNvSpPr>
            <p:nvPr/>
          </p:nvSpPr>
          <p:spPr bwMode="auto">
            <a:xfrm flipV="1">
              <a:off x="5721" y="3563"/>
              <a:ext cx="1" cy="2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697" name="Line 121"/>
            <p:cNvSpPr>
              <a:spLocks noChangeShapeType="1"/>
            </p:cNvSpPr>
            <p:nvPr/>
          </p:nvSpPr>
          <p:spPr bwMode="auto">
            <a:xfrm flipV="1">
              <a:off x="5823" y="3563"/>
              <a:ext cx="1" cy="2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696" name="Line 120"/>
            <p:cNvSpPr>
              <a:spLocks noChangeShapeType="1"/>
            </p:cNvSpPr>
            <p:nvPr/>
          </p:nvSpPr>
          <p:spPr bwMode="auto">
            <a:xfrm flipV="1">
              <a:off x="5924" y="3563"/>
              <a:ext cx="1" cy="2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695" name="Line 119"/>
            <p:cNvSpPr>
              <a:spLocks noChangeShapeType="1"/>
            </p:cNvSpPr>
            <p:nvPr/>
          </p:nvSpPr>
          <p:spPr bwMode="auto">
            <a:xfrm flipV="1">
              <a:off x="6026" y="3563"/>
              <a:ext cx="1" cy="2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694" name="Line 118"/>
            <p:cNvSpPr>
              <a:spLocks noChangeShapeType="1"/>
            </p:cNvSpPr>
            <p:nvPr/>
          </p:nvSpPr>
          <p:spPr bwMode="auto">
            <a:xfrm flipV="1">
              <a:off x="6128" y="3563"/>
              <a:ext cx="1" cy="2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693" name="Line 117"/>
            <p:cNvSpPr>
              <a:spLocks noChangeShapeType="1"/>
            </p:cNvSpPr>
            <p:nvPr/>
          </p:nvSpPr>
          <p:spPr bwMode="auto">
            <a:xfrm flipV="1">
              <a:off x="6229" y="3563"/>
              <a:ext cx="1" cy="2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692" name="Line 116"/>
            <p:cNvSpPr>
              <a:spLocks noChangeShapeType="1"/>
            </p:cNvSpPr>
            <p:nvPr/>
          </p:nvSpPr>
          <p:spPr bwMode="auto">
            <a:xfrm flipV="1">
              <a:off x="6331" y="3563"/>
              <a:ext cx="1" cy="2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691" name="Line 115"/>
            <p:cNvSpPr>
              <a:spLocks noChangeShapeType="1"/>
            </p:cNvSpPr>
            <p:nvPr/>
          </p:nvSpPr>
          <p:spPr bwMode="auto">
            <a:xfrm flipV="1">
              <a:off x="6433" y="3563"/>
              <a:ext cx="1" cy="2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690" name="Line 114"/>
            <p:cNvSpPr>
              <a:spLocks noChangeShapeType="1"/>
            </p:cNvSpPr>
            <p:nvPr/>
          </p:nvSpPr>
          <p:spPr bwMode="auto">
            <a:xfrm flipV="1">
              <a:off x="6534" y="3563"/>
              <a:ext cx="1" cy="2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689" name="Line 113"/>
            <p:cNvSpPr>
              <a:spLocks noChangeShapeType="1"/>
            </p:cNvSpPr>
            <p:nvPr/>
          </p:nvSpPr>
          <p:spPr bwMode="auto">
            <a:xfrm flipV="1">
              <a:off x="6636" y="3563"/>
              <a:ext cx="1" cy="2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688" name="Line 112"/>
            <p:cNvSpPr>
              <a:spLocks noChangeShapeType="1"/>
            </p:cNvSpPr>
            <p:nvPr/>
          </p:nvSpPr>
          <p:spPr bwMode="auto">
            <a:xfrm flipV="1">
              <a:off x="6737" y="3563"/>
              <a:ext cx="1" cy="2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687" name="Line 111"/>
            <p:cNvSpPr>
              <a:spLocks noChangeShapeType="1"/>
            </p:cNvSpPr>
            <p:nvPr/>
          </p:nvSpPr>
          <p:spPr bwMode="auto">
            <a:xfrm flipV="1">
              <a:off x="6839" y="3563"/>
              <a:ext cx="1" cy="2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686" name="Line 110"/>
            <p:cNvSpPr>
              <a:spLocks noChangeShapeType="1"/>
            </p:cNvSpPr>
            <p:nvPr/>
          </p:nvSpPr>
          <p:spPr bwMode="auto">
            <a:xfrm flipV="1">
              <a:off x="6940" y="3563"/>
              <a:ext cx="1" cy="2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685" name="Line 109"/>
            <p:cNvSpPr>
              <a:spLocks noChangeShapeType="1"/>
            </p:cNvSpPr>
            <p:nvPr/>
          </p:nvSpPr>
          <p:spPr bwMode="auto">
            <a:xfrm flipV="1">
              <a:off x="7042" y="3563"/>
              <a:ext cx="1" cy="2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684" name="Line 108"/>
            <p:cNvSpPr>
              <a:spLocks noChangeShapeType="1"/>
            </p:cNvSpPr>
            <p:nvPr/>
          </p:nvSpPr>
          <p:spPr bwMode="auto">
            <a:xfrm flipV="1">
              <a:off x="7144" y="3563"/>
              <a:ext cx="1" cy="2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683" name="Line 107"/>
            <p:cNvSpPr>
              <a:spLocks noChangeShapeType="1"/>
            </p:cNvSpPr>
            <p:nvPr/>
          </p:nvSpPr>
          <p:spPr bwMode="auto">
            <a:xfrm flipV="1">
              <a:off x="7245" y="3563"/>
              <a:ext cx="1" cy="2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682" name="Line 106"/>
            <p:cNvSpPr>
              <a:spLocks noChangeShapeType="1"/>
            </p:cNvSpPr>
            <p:nvPr/>
          </p:nvSpPr>
          <p:spPr bwMode="auto">
            <a:xfrm flipV="1">
              <a:off x="7347" y="3563"/>
              <a:ext cx="1" cy="2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681" name="Line 105"/>
            <p:cNvSpPr>
              <a:spLocks noChangeShapeType="1"/>
            </p:cNvSpPr>
            <p:nvPr/>
          </p:nvSpPr>
          <p:spPr bwMode="auto">
            <a:xfrm flipV="1">
              <a:off x="7449" y="3563"/>
              <a:ext cx="1" cy="2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680" name="Line 104"/>
            <p:cNvSpPr>
              <a:spLocks noChangeShapeType="1"/>
            </p:cNvSpPr>
            <p:nvPr/>
          </p:nvSpPr>
          <p:spPr bwMode="auto">
            <a:xfrm flipV="1">
              <a:off x="7550" y="3563"/>
              <a:ext cx="1" cy="2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679" name="Line 103"/>
            <p:cNvSpPr>
              <a:spLocks noChangeShapeType="1"/>
            </p:cNvSpPr>
            <p:nvPr/>
          </p:nvSpPr>
          <p:spPr bwMode="auto">
            <a:xfrm flipV="1">
              <a:off x="7652" y="3563"/>
              <a:ext cx="1" cy="2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678" name="Line 102"/>
            <p:cNvSpPr>
              <a:spLocks noChangeShapeType="1"/>
            </p:cNvSpPr>
            <p:nvPr/>
          </p:nvSpPr>
          <p:spPr bwMode="auto">
            <a:xfrm flipV="1">
              <a:off x="7753" y="3563"/>
              <a:ext cx="1" cy="2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677" name="Line 101"/>
            <p:cNvSpPr>
              <a:spLocks noChangeShapeType="1"/>
            </p:cNvSpPr>
            <p:nvPr/>
          </p:nvSpPr>
          <p:spPr bwMode="auto">
            <a:xfrm flipV="1">
              <a:off x="7855" y="3563"/>
              <a:ext cx="1" cy="2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676" name="Line 100"/>
            <p:cNvSpPr>
              <a:spLocks noChangeShapeType="1"/>
            </p:cNvSpPr>
            <p:nvPr/>
          </p:nvSpPr>
          <p:spPr bwMode="auto">
            <a:xfrm flipV="1">
              <a:off x="7956" y="3563"/>
              <a:ext cx="1" cy="2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675" name="Line 99"/>
            <p:cNvSpPr>
              <a:spLocks noChangeShapeType="1"/>
            </p:cNvSpPr>
            <p:nvPr/>
          </p:nvSpPr>
          <p:spPr bwMode="auto">
            <a:xfrm flipV="1">
              <a:off x="8058" y="3563"/>
              <a:ext cx="1" cy="2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674" name="Rectangle 98"/>
            <p:cNvSpPr>
              <a:spLocks noChangeArrowheads="1"/>
            </p:cNvSpPr>
            <p:nvPr/>
          </p:nvSpPr>
          <p:spPr bwMode="auto">
            <a:xfrm>
              <a:off x="1408" y="3615"/>
              <a:ext cx="315" cy="1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Times New Roman" pitchFamily="18" charset="0"/>
                  <a:cs typeface="MS Sans Serif"/>
                </a:rPr>
                <a:t>4.00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673" name="Rectangle 97"/>
            <p:cNvSpPr>
              <a:spLocks noChangeArrowheads="1"/>
            </p:cNvSpPr>
            <p:nvPr/>
          </p:nvSpPr>
          <p:spPr bwMode="auto">
            <a:xfrm>
              <a:off x="1917" y="3615"/>
              <a:ext cx="315" cy="1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Times New Roman" pitchFamily="18" charset="0"/>
                  <a:cs typeface="MS Sans Serif"/>
                </a:rPr>
                <a:t>5.00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672" name="Rectangle 96"/>
            <p:cNvSpPr>
              <a:spLocks noChangeArrowheads="1"/>
            </p:cNvSpPr>
            <p:nvPr/>
          </p:nvSpPr>
          <p:spPr bwMode="auto">
            <a:xfrm>
              <a:off x="2424" y="3615"/>
              <a:ext cx="315" cy="1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Times New Roman" pitchFamily="18" charset="0"/>
                  <a:cs typeface="MS Sans Serif"/>
                </a:rPr>
                <a:t>6.00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671" name="Rectangle 95"/>
            <p:cNvSpPr>
              <a:spLocks noChangeArrowheads="1"/>
            </p:cNvSpPr>
            <p:nvPr/>
          </p:nvSpPr>
          <p:spPr bwMode="auto">
            <a:xfrm>
              <a:off x="2933" y="3615"/>
              <a:ext cx="315" cy="1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Times New Roman" pitchFamily="18" charset="0"/>
                  <a:cs typeface="MS Sans Serif"/>
                </a:rPr>
                <a:t>7.00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670" name="Rectangle 94"/>
            <p:cNvSpPr>
              <a:spLocks noChangeArrowheads="1"/>
            </p:cNvSpPr>
            <p:nvPr/>
          </p:nvSpPr>
          <p:spPr bwMode="auto">
            <a:xfrm>
              <a:off x="3440" y="3615"/>
              <a:ext cx="315" cy="1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Times New Roman" pitchFamily="18" charset="0"/>
                  <a:cs typeface="MS Sans Serif"/>
                </a:rPr>
                <a:t>8.00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669" name="Rectangle 93"/>
            <p:cNvSpPr>
              <a:spLocks noChangeArrowheads="1"/>
            </p:cNvSpPr>
            <p:nvPr/>
          </p:nvSpPr>
          <p:spPr bwMode="auto">
            <a:xfrm>
              <a:off x="3949" y="3615"/>
              <a:ext cx="315" cy="1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Times New Roman" pitchFamily="18" charset="0"/>
                  <a:cs typeface="MS Sans Serif"/>
                </a:rPr>
                <a:t>9.00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668" name="Rectangle 92"/>
            <p:cNvSpPr>
              <a:spLocks noChangeArrowheads="1"/>
            </p:cNvSpPr>
            <p:nvPr/>
          </p:nvSpPr>
          <p:spPr bwMode="auto">
            <a:xfrm>
              <a:off x="4398" y="3615"/>
              <a:ext cx="405" cy="1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Times New Roman" pitchFamily="18" charset="0"/>
                  <a:cs typeface="MS Sans Serif"/>
                </a:rPr>
                <a:t>10.00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667" name="Rectangle 91"/>
            <p:cNvSpPr>
              <a:spLocks noChangeArrowheads="1"/>
            </p:cNvSpPr>
            <p:nvPr/>
          </p:nvSpPr>
          <p:spPr bwMode="auto">
            <a:xfrm>
              <a:off x="4907" y="3615"/>
              <a:ext cx="405" cy="1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Times New Roman" pitchFamily="18" charset="0"/>
                  <a:cs typeface="MS Sans Serif"/>
                </a:rPr>
                <a:t>11.00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666" name="Rectangle 90"/>
            <p:cNvSpPr>
              <a:spLocks noChangeArrowheads="1"/>
            </p:cNvSpPr>
            <p:nvPr/>
          </p:nvSpPr>
          <p:spPr bwMode="auto">
            <a:xfrm>
              <a:off x="5414" y="3615"/>
              <a:ext cx="405" cy="1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Times New Roman" pitchFamily="18" charset="0"/>
                  <a:cs typeface="MS Sans Serif"/>
                </a:rPr>
                <a:t>12.00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665" name="Rectangle 89"/>
            <p:cNvSpPr>
              <a:spLocks noChangeArrowheads="1"/>
            </p:cNvSpPr>
            <p:nvPr/>
          </p:nvSpPr>
          <p:spPr bwMode="auto">
            <a:xfrm>
              <a:off x="5922" y="3615"/>
              <a:ext cx="405" cy="1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Times New Roman" pitchFamily="18" charset="0"/>
                  <a:cs typeface="MS Sans Serif"/>
                </a:rPr>
                <a:t>13.00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664" name="Rectangle 88"/>
            <p:cNvSpPr>
              <a:spLocks noChangeArrowheads="1"/>
            </p:cNvSpPr>
            <p:nvPr/>
          </p:nvSpPr>
          <p:spPr bwMode="auto">
            <a:xfrm>
              <a:off x="6430" y="3615"/>
              <a:ext cx="405" cy="1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Times New Roman" pitchFamily="18" charset="0"/>
                  <a:cs typeface="MS Sans Serif"/>
                </a:rPr>
                <a:t>14.00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663" name="Rectangle 87"/>
            <p:cNvSpPr>
              <a:spLocks noChangeArrowheads="1"/>
            </p:cNvSpPr>
            <p:nvPr/>
          </p:nvSpPr>
          <p:spPr bwMode="auto">
            <a:xfrm>
              <a:off x="6938" y="3615"/>
              <a:ext cx="405" cy="1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Times New Roman" pitchFamily="18" charset="0"/>
                  <a:cs typeface="MS Sans Serif"/>
                </a:rPr>
                <a:t>15.00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662" name="Rectangle 86"/>
            <p:cNvSpPr>
              <a:spLocks noChangeArrowheads="1"/>
            </p:cNvSpPr>
            <p:nvPr/>
          </p:nvSpPr>
          <p:spPr bwMode="auto">
            <a:xfrm>
              <a:off x="7446" y="3615"/>
              <a:ext cx="405" cy="1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Times New Roman" pitchFamily="18" charset="0"/>
                  <a:cs typeface="MS Sans Serif"/>
                </a:rPr>
                <a:t>16.00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661" name="Line 85"/>
            <p:cNvSpPr>
              <a:spLocks noChangeShapeType="1"/>
            </p:cNvSpPr>
            <p:nvPr/>
          </p:nvSpPr>
          <p:spPr bwMode="auto">
            <a:xfrm flipV="1">
              <a:off x="1657" y="3563"/>
              <a:ext cx="1" cy="5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660" name="Line 84"/>
            <p:cNvSpPr>
              <a:spLocks noChangeShapeType="1"/>
            </p:cNvSpPr>
            <p:nvPr/>
          </p:nvSpPr>
          <p:spPr bwMode="auto">
            <a:xfrm flipV="1">
              <a:off x="2166" y="3563"/>
              <a:ext cx="1" cy="5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659" name="Line 83"/>
            <p:cNvSpPr>
              <a:spLocks noChangeShapeType="1"/>
            </p:cNvSpPr>
            <p:nvPr/>
          </p:nvSpPr>
          <p:spPr bwMode="auto">
            <a:xfrm flipV="1">
              <a:off x="2673" y="3563"/>
              <a:ext cx="1" cy="5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658" name="Line 82"/>
            <p:cNvSpPr>
              <a:spLocks noChangeShapeType="1"/>
            </p:cNvSpPr>
            <p:nvPr/>
          </p:nvSpPr>
          <p:spPr bwMode="auto">
            <a:xfrm flipV="1">
              <a:off x="3182" y="3563"/>
              <a:ext cx="1" cy="5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657" name="Line 81"/>
            <p:cNvSpPr>
              <a:spLocks noChangeShapeType="1"/>
            </p:cNvSpPr>
            <p:nvPr/>
          </p:nvSpPr>
          <p:spPr bwMode="auto">
            <a:xfrm flipV="1">
              <a:off x="3689" y="3563"/>
              <a:ext cx="1" cy="5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656" name="Line 80"/>
            <p:cNvSpPr>
              <a:spLocks noChangeShapeType="1"/>
            </p:cNvSpPr>
            <p:nvPr/>
          </p:nvSpPr>
          <p:spPr bwMode="auto">
            <a:xfrm flipV="1">
              <a:off x="4198" y="3563"/>
              <a:ext cx="1" cy="5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655" name="Line 79"/>
            <p:cNvSpPr>
              <a:spLocks noChangeShapeType="1"/>
            </p:cNvSpPr>
            <p:nvPr/>
          </p:nvSpPr>
          <p:spPr bwMode="auto">
            <a:xfrm flipV="1">
              <a:off x="4705" y="3563"/>
              <a:ext cx="1" cy="5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654" name="Line 78"/>
            <p:cNvSpPr>
              <a:spLocks noChangeShapeType="1"/>
            </p:cNvSpPr>
            <p:nvPr/>
          </p:nvSpPr>
          <p:spPr bwMode="auto">
            <a:xfrm flipV="1">
              <a:off x="5214" y="3563"/>
              <a:ext cx="1" cy="5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653" name="Line 77"/>
            <p:cNvSpPr>
              <a:spLocks noChangeShapeType="1"/>
            </p:cNvSpPr>
            <p:nvPr/>
          </p:nvSpPr>
          <p:spPr bwMode="auto">
            <a:xfrm flipV="1">
              <a:off x="5721" y="3563"/>
              <a:ext cx="1" cy="5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652" name="Line 76"/>
            <p:cNvSpPr>
              <a:spLocks noChangeShapeType="1"/>
            </p:cNvSpPr>
            <p:nvPr/>
          </p:nvSpPr>
          <p:spPr bwMode="auto">
            <a:xfrm flipV="1">
              <a:off x="6229" y="3563"/>
              <a:ext cx="1" cy="5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651" name="Line 75"/>
            <p:cNvSpPr>
              <a:spLocks noChangeShapeType="1"/>
            </p:cNvSpPr>
            <p:nvPr/>
          </p:nvSpPr>
          <p:spPr bwMode="auto">
            <a:xfrm flipV="1">
              <a:off x="6737" y="3563"/>
              <a:ext cx="1" cy="5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650" name="Line 74"/>
            <p:cNvSpPr>
              <a:spLocks noChangeShapeType="1"/>
            </p:cNvSpPr>
            <p:nvPr/>
          </p:nvSpPr>
          <p:spPr bwMode="auto">
            <a:xfrm flipV="1">
              <a:off x="7245" y="3563"/>
              <a:ext cx="1" cy="5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649" name="Line 73"/>
            <p:cNvSpPr>
              <a:spLocks noChangeShapeType="1"/>
            </p:cNvSpPr>
            <p:nvPr/>
          </p:nvSpPr>
          <p:spPr bwMode="auto">
            <a:xfrm flipV="1">
              <a:off x="7753" y="3563"/>
              <a:ext cx="1" cy="5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648" name="Line 72"/>
            <p:cNvSpPr>
              <a:spLocks noChangeShapeType="1"/>
            </p:cNvSpPr>
            <p:nvPr/>
          </p:nvSpPr>
          <p:spPr bwMode="auto">
            <a:xfrm flipV="1">
              <a:off x="1197" y="414"/>
              <a:ext cx="1" cy="314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647" name="Line 71"/>
            <p:cNvSpPr>
              <a:spLocks noChangeShapeType="1"/>
            </p:cNvSpPr>
            <p:nvPr/>
          </p:nvSpPr>
          <p:spPr bwMode="auto">
            <a:xfrm>
              <a:off x="1186" y="3518"/>
              <a:ext cx="1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646" name="Line 70"/>
            <p:cNvSpPr>
              <a:spLocks noChangeShapeType="1"/>
            </p:cNvSpPr>
            <p:nvPr/>
          </p:nvSpPr>
          <p:spPr bwMode="auto">
            <a:xfrm>
              <a:off x="1186" y="3451"/>
              <a:ext cx="1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645" name="Line 69"/>
            <p:cNvSpPr>
              <a:spLocks noChangeShapeType="1"/>
            </p:cNvSpPr>
            <p:nvPr/>
          </p:nvSpPr>
          <p:spPr bwMode="auto">
            <a:xfrm>
              <a:off x="1186" y="3384"/>
              <a:ext cx="1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644" name="Line 68"/>
            <p:cNvSpPr>
              <a:spLocks noChangeShapeType="1"/>
            </p:cNvSpPr>
            <p:nvPr/>
          </p:nvSpPr>
          <p:spPr bwMode="auto">
            <a:xfrm>
              <a:off x="1186" y="3317"/>
              <a:ext cx="1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643" name="Line 67"/>
            <p:cNvSpPr>
              <a:spLocks noChangeShapeType="1"/>
            </p:cNvSpPr>
            <p:nvPr/>
          </p:nvSpPr>
          <p:spPr bwMode="auto">
            <a:xfrm>
              <a:off x="1186" y="3250"/>
              <a:ext cx="1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642" name="Line 66"/>
            <p:cNvSpPr>
              <a:spLocks noChangeShapeType="1"/>
            </p:cNvSpPr>
            <p:nvPr/>
          </p:nvSpPr>
          <p:spPr bwMode="auto">
            <a:xfrm>
              <a:off x="1186" y="3183"/>
              <a:ext cx="1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641" name="Line 65"/>
            <p:cNvSpPr>
              <a:spLocks noChangeShapeType="1"/>
            </p:cNvSpPr>
            <p:nvPr/>
          </p:nvSpPr>
          <p:spPr bwMode="auto">
            <a:xfrm>
              <a:off x="1186" y="3116"/>
              <a:ext cx="1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640" name="Line 64"/>
            <p:cNvSpPr>
              <a:spLocks noChangeShapeType="1"/>
            </p:cNvSpPr>
            <p:nvPr/>
          </p:nvSpPr>
          <p:spPr bwMode="auto">
            <a:xfrm>
              <a:off x="1186" y="3049"/>
              <a:ext cx="1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639" name="Line 63"/>
            <p:cNvSpPr>
              <a:spLocks noChangeShapeType="1"/>
            </p:cNvSpPr>
            <p:nvPr/>
          </p:nvSpPr>
          <p:spPr bwMode="auto">
            <a:xfrm>
              <a:off x="1186" y="2982"/>
              <a:ext cx="1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638" name="Line 62"/>
            <p:cNvSpPr>
              <a:spLocks noChangeShapeType="1"/>
            </p:cNvSpPr>
            <p:nvPr/>
          </p:nvSpPr>
          <p:spPr bwMode="auto">
            <a:xfrm>
              <a:off x="1186" y="2915"/>
              <a:ext cx="1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637" name="Line 61"/>
            <p:cNvSpPr>
              <a:spLocks noChangeShapeType="1"/>
            </p:cNvSpPr>
            <p:nvPr/>
          </p:nvSpPr>
          <p:spPr bwMode="auto">
            <a:xfrm>
              <a:off x="1186" y="2848"/>
              <a:ext cx="1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636" name="Line 60"/>
            <p:cNvSpPr>
              <a:spLocks noChangeShapeType="1"/>
            </p:cNvSpPr>
            <p:nvPr/>
          </p:nvSpPr>
          <p:spPr bwMode="auto">
            <a:xfrm>
              <a:off x="1186" y="2781"/>
              <a:ext cx="1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635" name="Line 59"/>
            <p:cNvSpPr>
              <a:spLocks noChangeShapeType="1"/>
            </p:cNvSpPr>
            <p:nvPr/>
          </p:nvSpPr>
          <p:spPr bwMode="auto">
            <a:xfrm>
              <a:off x="1186" y="2714"/>
              <a:ext cx="1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634" name="Line 58"/>
            <p:cNvSpPr>
              <a:spLocks noChangeShapeType="1"/>
            </p:cNvSpPr>
            <p:nvPr/>
          </p:nvSpPr>
          <p:spPr bwMode="auto">
            <a:xfrm>
              <a:off x="1186" y="2647"/>
              <a:ext cx="1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633" name="Line 57"/>
            <p:cNvSpPr>
              <a:spLocks noChangeShapeType="1"/>
            </p:cNvSpPr>
            <p:nvPr/>
          </p:nvSpPr>
          <p:spPr bwMode="auto">
            <a:xfrm>
              <a:off x="1186" y="2580"/>
              <a:ext cx="1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632" name="Line 56"/>
            <p:cNvSpPr>
              <a:spLocks noChangeShapeType="1"/>
            </p:cNvSpPr>
            <p:nvPr/>
          </p:nvSpPr>
          <p:spPr bwMode="auto">
            <a:xfrm>
              <a:off x="1186" y="2513"/>
              <a:ext cx="1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631" name="Line 55"/>
            <p:cNvSpPr>
              <a:spLocks noChangeShapeType="1"/>
            </p:cNvSpPr>
            <p:nvPr/>
          </p:nvSpPr>
          <p:spPr bwMode="auto">
            <a:xfrm>
              <a:off x="1186" y="2446"/>
              <a:ext cx="1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630" name="Line 54"/>
            <p:cNvSpPr>
              <a:spLocks noChangeShapeType="1"/>
            </p:cNvSpPr>
            <p:nvPr/>
          </p:nvSpPr>
          <p:spPr bwMode="auto">
            <a:xfrm>
              <a:off x="1186" y="2378"/>
              <a:ext cx="1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629" name="Line 53"/>
            <p:cNvSpPr>
              <a:spLocks noChangeShapeType="1"/>
            </p:cNvSpPr>
            <p:nvPr/>
          </p:nvSpPr>
          <p:spPr bwMode="auto">
            <a:xfrm>
              <a:off x="1186" y="2311"/>
              <a:ext cx="1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628" name="Line 52"/>
            <p:cNvSpPr>
              <a:spLocks noChangeShapeType="1"/>
            </p:cNvSpPr>
            <p:nvPr/>
          </p:nvSpPr>
          <p:spPr bwMode="auto">
            <a:xfrm>
              <a:off x="1186" y="2244"/>
              <a:ext cx="1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627" name="Line 51"/>
            <p:cNvSpPr>
              <a:spLocks noChangeShapeType="1"/>
            </p:cNvSpPr>
            <p:nvPr/>
          </p:nvSpPr>
          <p:spPr bwMode="auto">
            <a:xfrm>
              <a:off x="1186" y="2177"/>
              <a:ext cx="1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626" name="Line 50"/>
            <p:cNvSpPr>
              <a:spLocks noChangeShapeType="1"/>
            </p:cNvSpPr>
            <p:nvPr/>
          </p:nvSpPr>
          <p:spPr bwMode="auto">
            <a:xfrm>
              <a:off x="1186" y="2110"/>
              <a:ext cx="1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625" name="Line 49"/>
            <p:cNvSpPr>
              <a:spLocks noChangeShapeType="1"/>
            </p:cNvSpPr>
            <p:nvPr/>
          </p:nvSpPr>
          <p:spPr bwMode="auto">
            <a:xfrm>
              <a:off x="1186" y="2043"/>
              <a:ext cx="1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624" name="Line 48"/>
            <p:cNvSpPr>
              <a:spLocks noChangeShapeType="1"/>
            </p:cNvSpPr>
            <p:nvPr/>
          </p:nvSpPr>
          <p:spPr bwMode="auto">
            <a:xfrm>
              <a:off x="1186" y="1976"/>
              <a:ext cx="1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623" name="Line 47"/>
            <p:cNvSpPr>
              <a:spLocks noChangeShapeType="1"/>
            </p:cNvSpPr>
            <p:nvPr/>
          </p:nvSpPr>
          <p:spPr bwMode="auto">
            <a:xfrm>
              <a:off x="1186" y="1909"/>
              <a:ext cx="1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622" name="Line 46"/>
            <p:cNvSpPr>
              <a:spLocks noChangeShapeType="1"/>
            </p:cNvSpPr>
            <p:nvPr/>
          </p:nvSpPr>
          <p:spPr bwMode="auto">
            <a:xfrm>
              <a:off x="1186" y="1842"/>
              <a:ext cx="1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621" name="Line 45"/>
            <p:cNvSpPr>
              <a:spLocks noChangeShapeType="1"/>
            </p:cNvSpPr>
            <p:nvPr/>
          </p:nvSpPr>
          <p:spPr bwMode="auto">
            <a:xfrm>
              <a:off x="1186" y="1775"/>
              <a:ext cx="1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620" name="Line 44"/>
            <p:cNvSpPr>
              <a:spLocks noChangeShapeType="1"/>
            </p:cNvSpPr>
            <p:nvPr/>
          </p:nvSpPr>
          <p:spPr bwMode="auto">
            <a:xfrm>
              <a:off x="1186" y="1708"/>
              <a:ext cx="1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619" name="Line 43"/>
            <p:cNvSpPr>
              <a:spLocks noChangeShapeType="1"/>
            </p:cNvSpPr>
            <p:nvPr/>
          </p:nvSpPr>
          <p:spPr bwMode="auto">
            <a:xfrm>
              <a:off x="1186" y="1641"/>
              <a:ext cx="1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618" name="Line 42"/>
            <p:cNvSpPr>
              <a:spLocks noChangeShapeType="1"/>
            </p:cNvSpPr>
            <p:nvPr/>
          </p:nvSpPr>
          <p:spPr bwMode="auto">
            <a:xfrm>
              <a:off x="1186" y="1574"/>
              <a:ext cx="1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617" name="Line 41"/>
            <p:cNvSpPr>
              <a:spLocks noChangeShapeType="1"/>
            </p:cNvSpPr>
            <p:nvPr/>
          </p:nvSpPr>
          <p:spPr bwMode="auto">
            <a:xfrm>
              <a:off x="1186" y="1507"/>
              <a:ext cx="1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616" name="Line 40"/>
            <p:cNvSpPr>
              <a:spLocks noChangeShapeType="1"/>
            </p:cNvSpPr>
            <p:nvPr/>
          </p:nvSpPr>
          <p:spPr bwMode="auto">
            <a:xfrm>
              <a:off x="1186" y="1440"/>
              <a:ext cx="1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615" name="Line 39"/>
            <p:cNvSpPr>
              <a:spLocks noChangeShapeType="1"/>
            </p:cNvSpPr>
            <p:nvPr/>
          </p:nvSpPr>
          <p:spPr bwMode="auto">
            <a:xfrm>
              <a:off x="1186" y="1373"/>
              <a:ext cx="1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614" name="Line 38"/>
            <p:cNvSpPr>
              <a:spLocks noChangeShapeType="1"/>
            </p:cNvSpPr>
            <p:nvPr/>
          </p:nvSpPr>
          <p:spPr bwMode="auto">
            <a:xfrm>
              <a:off x="1186" y="1306"/>
              <a:ext cx="1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613" name="Line 37"/>
            <p:cNvSpPr>
              <a:spLocks noChangeShapeType="1"/>
            </p:cNvSpPr>
            <p:nvPr/>
          </p:nvSpPr>
          <p:spPr bwMode="auto">
            <a:xfrm>
              <a:off x="1186" y="1239"/>
              <a:ext cx="1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612" name="Line 36"/>
            <p:cNvSpPr>
              <a:spLocks noChangeShapeType="1"/>
            </p:cNvSpPr>
            <p:nvPr/>
          </p:nvSpPr>
          <p:spPr bwMode="auto">
            <a:xfrm>
              <a:off x="1186" y="1172"/>
              <a:ext cx="1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611" name="Line 35"/>
            <p:cNvSpPr>
              <a:spLocks noChangeShapeType="1"/>
            </p:cNvSpPr>
            <p:nvPr/>
          </p:nvSpPr>
          <p:spPr bwMode="auto">
            <a:xfrm>
              <a:off x="1186" y="1105"/>
              <a:ext cx="1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610" name="Line 34"/>
            <p:cNvSpPr>
              <a:spLocks noChangeShapeType="1"/>
            </p:cNvSpPr>
            <p:nvPr/>
          </p:nvSpPr>
          <p:spPr bwMode="auto">
            <a:xfrm>
              <a:off x="1186" y="1038"/>
              <a:ext cx="1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609" name="Line 33"/>
            <p:cNvSpPr>
              <a:spLocks noChangeShapeType="1"/>
            </p:cNvSpPr>
            <p:nvPr/>
          </p:nvSpPr>
          <p:spPr bwMode="auto">
            <a:xfrm>
              <a:off x="1186" y="971"/>
              <a:ext cx="1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608" name="Line 32"/>
            <p:cNvSpPr>
              <a:spLocks noChangeShapeType="1"/>
            </p:cNvSpPr>
            <p:nvPr/>
          </p:nvSpPr>
          <p:spPr bwMode="auto">
            <a:xfrm>
              <a:off x="1186" y="904"/>
              <a:ext cx="1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607" name="Line 31"/>
            <p:cNvSpPr>
              <a:spLocks noChangeShapeType="1"/>
            </p:cNvSpPr>
            <p:nvPr/>
          </p:nvSpPr>
          <p:spPr bwMode="auto">
            <a:xfrm>
              <a:off x="1186" y="837"/>
              <a:ext cx="1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606" name="Line 30"/>
            <p:cNvSpPr>
              <a:spLocks noChangeShapeType="1"/>
            </p:cNvSpPr>
            <p:nvPr/>
          </p:nvSpPr>
          <p:spPr bwMode="auto">
            <a:xfrm>
              <a:off x="1186" y="770"/>
              <a:ext cx="1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605" name="Line 29"/>
            <p:cNvSpPr>
              <a:spLocks noChangeShapeType="1"/>
            </p:cNvSpPr>
            <p:nvPr/>
          </p:nvSpPr>
          <p:spPr bwMode="auto">
            <a:xfrm>
              <a:off x="1186" y="703"/>
              <a:ext cx="1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604" name="Line 28"/>
            <p:cNvSpPr>
              <a:spLocks noChangeShapeType="1"/>
            </p:cNvSpPr>
            <p:nvPr/>
          </p:nvSpPr>
          <p:spPr bwMode="auto">
            <a:xfrm>
              <a:off x="1186" y="636"/>
              <a:ext cx="1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603" name="Line 27"/>
            <p:cNvSpPr>
              <a:spLocks noChangeShapeType="1"/>
            </p:cNvSpPr>
            <p:nvPr/>
          </p:nvSpPr>
          <p:spPr bwMode="auto">
            <a:xfrm>
              <a:off x="1186" y="569"/>
              <a:ext cx="1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602" name="Line 26"/>
            <p:cNvSpPr>
              <a:spLocks noChangeShapeType="1"/>
            </p:cNvSpPr>
            <p:nvPr/>
          </p:nvSpPr>
          <p:spPr bwMode="auto">
            <a:xfrm>
              <a:off x="1186" y="502"/>
              <a:ext cx="1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601" name="Line 25"/>
            <p:cNvSpPr>
              <a:spLocks noChangeShapeType="1"/>
            </p:cNvSpPr>
            <p:nvPr/>
          </p:nvSpPr>
          <p:spPr bwMode="auto">
            <a:xfrm>
              <a:off x="1186" y="435"/>
              <a:ext cx="1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600" name="Line 24"/>
            <p:cNvSpPr>
              <a:spLocks noChangeShapeType="1"/>
            </p:cNvSpPr>
            <p:nvPr/>
          </p:nvSpPr>
          <p:spPr bwMode="auto">
            <a:xfrm>
              <a:off x="1175" y="3250"/>
              <a:ext cx="2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599" name="Rectangle 23"/>
            <p:cNvSpPr>
              <a:spLocks noChangeArrowheads="1"/>
            </p:cNvSpPr>
            <p:nvPr/>
          </p:nvSpPr>
          <p:spPr bwMode="auto">
            <a:xfrm>
              <a:off x="248" y="3198"/>
              <a:ext cx="630" cy="1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Times New Roman" pitchFamily="18" charset="0"/>
                  <a:cs typeface="MS Sans Serif"/>
                </a:rPr>
                <a:t>5000000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598" name="Line 22"/>
            <p:cNvSpPr>
              <a:spLocks noChangeShapeType="1"/>
            </p:cNvSpPr>
            <p:nvPr/>
          </p:nvSpPr>
          <p:spPr bwMode="auto">
            <a:xfrm>
              <a:off x="1175" y="2915"/>
              <a:ext cx="2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597" name="Rectangle 21"/>
            <p:cNvSpPr>
              <a:spLocks noChangeArrowheads="1"/>
            </p:cNvSpPr>
            <p:nvPr/>
          </p:nvSpPr>
          <p:spPr bwMode="auto">
            <a:xfrm>
              <a:off x="300" y="2863"/>
              <a:ext cx="585" cy="1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Times New Roman" pitchFamily="18" charset="0"/>
                  <a:cs typeface="MS Sans Serif"/>
                </a:rPr>
                <a:t>   1e+07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596" name="Line 20"/>
            <p:cNvSpPr>
              <a:spLocks noChangeShapeType="1"/>
            </p:cNvSpPr>
            <p:nvPr/>
          </p:nvSpPr>
          <p:spPr bwMode="auto">
            <a:xfrm>
              <a:off x="1175" y="2580"/>
              <a:ext cx="2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595" name="Rectangle 19"/>
            <p:cNvSpPr>
              <a:spLocks noChangeArrowheads="1"/>
            </p:cNvSpPr>
            <p:nvPr/>
          </p:nvSpPr>
          <p:spPr bwMode="auto">
            <a:xfrm>
              <a:off x="242" y="2528"/>
              <a:ext cx="630" cy="1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Times New Roman" pitchFamily="18" charset="0"/>
                  <a:cs typeface="MS Sans Serif"/>
                </a:rPr>
                <a:t> 1.5e+07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594" name="Line 18"/>
            <p:cNvSpPr>
              <a:spLocks noChangeShapeType="1"/>
            </p:cNvSpPr>
            <p:nvPr/>
          </p:nvSpPr>
          <p:spPr bwMode="auto">
            <a:xfrm>
              <a:off x="1175" y="2244"/>
              <a:ext cx="2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593" name="Rectangle 17"/>
            <p:cNvSpPr>
              <a:spLocks noChangeArrowheads="1"/>
            </p:cNvSpPr>
            <p:nvPr/>
          </p:nvSpPr>
          <p:spPr bwMode="auto">
            <a:xfrm>
              <a:off x="300" y="2193"/>
              <a:ext cx="585" cy="1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Times New Roman" pitchFamily="18" charset="0"/>
                  <a:cs typeface="MS Sans Serif"/>
                </a:rPr>
                <a:t>   2e+07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592" name="Line 16"/>
            <p:cNvSpPr>
              <a:spLocks noChangeShapeType="1"/>
            </p:cNvSpPr>
            <p:nvPr/>
          </p:nvSpPr>
          <p:spPr bwMode="auto">
            <a:xfrm>
              <a:off x="1175" y="1909"/>
              <a:ext cx="2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591" name="Rectangle 15"/>
            <p:cNvSpPr>
              <a:spLocks noChangeArrowheads="1"/>
            </p:cNvSpPr>
            <p:nvPr/>
          </p:nvSpPr>
          <p:spPr bwMode="auto">
            <a:xfrm>
              <a:off x="242" y="1858"/>
              <a:ext cx="630" cy="1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Times New Roman" pitchFamily="18" charset="0"/>
                  <a:cs typeface="MS Sans Serif"/>
                </a:rPr>
                <a:t> 2.5e+07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590" name="Line 14"/>
            <p:cNvSpPr>
              <a:spLocks noChangeShapeType="1"/>
            </p:cNvSpPr>
            <p:nvPr/>
          </p:nvSpPr>
          <p:spPr bwMode="auto">
            <a:xfrm>
              <a:off x="1175" y="1574"/>
              <a:ext cx="2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589" name="Rectangle 13"/>
            <p:cNvSpPr>
              <a:spLocks noChangeArrowheads="1"/>
            </p:cNvSpPr>
            <p:nvPr/>
          </p:nvSpPr>
          <p:spPr bwMode="auto">
            <a:xfrm>
              <a:off x="300" y="1523"/>
              <a:ext cx="585" cy="1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Times New Roman" pitchFamily="18" charset="0"/>
                  <a:cs typeface="MS Sans Serif"/>
                </a:rPr>
                <a:t>   3e+07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588" name="Line 12"/>
            <p:cNvSpPr>
              <a:spLocks noChangeShapeType="1"/>
            </p:cNvSpPr>
            <p:nvPr/>
          </p:nvSpPr>
          <p:spPr bwMode="auto">
            <a:xfrm>
              <a:off x="1175" y="1239"/>
              <a:ext cx="2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587" name="Rectangle 11"/>
            <p:cNvSpPr>
              <a:spLocks noChangeArrowheads="1"/>
            </p:cNvSpPr>
            <p:nvPr/>
          </p:nvSpPr>
          <p:spPr bwMode="auto">
            <a:xfrm>
              <a:off x="242" y="1187"/>
              <a:ext cx="630" cy="1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Times New Roman" pitchFamily="18" charset="0"/>
                  <a:cs typeface="MS Sans Serif"/>
                </a:rPr>
                <a:t> 3.5e+07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586" name="Line 10"/>
            <p:cNvSpPr>
              <a:spLocks noChangeShapeType="1"/>
            </p:cNvSpPr>
            <p:nvPr/>
          </p:nvSpPr>
          <p:spPr bwMode="auto">
            <a:xfrm>
              <a:off x="1175" y="904"/>
              <a:ext cx="2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585" name="Rectangle 9"/>
            <p:cNvSpPr>
              <a:spLocks noChangeArrowheads="1"/>
            </p:cNvSpPr>
            <p:nvPr/>
          </p:nvSpPr>
          <p:spPr bwMode="auto">
            <a:xfrm>
              <a:off x="300" y="852"/>
              <a:ext cx="585" cy="1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Times New Roman" pitchFamily="18" charset="0"/>
                  <a:cs typeface="MS Sans Serif"/>
                </a:rPr>
                <a:t>   4e+07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584" name="Line 8"/>
            <p:cNvSpPr>
              <a:spLocks noChangeShapeType="1"/>
            </p:cNvSpPr>
            <p:nvPr/>
          </p:nvSpPr>
          <p:spPr bwMode="auto">
            <a:xfrm>
              <a:off x="1175" y="569"/>
              <a:ext cx="2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583" name="Rectangle 7"/>
            <p:cNvSpPr>
              <a:spLocks noChangeArrowheads="1"/>
            </p:cNvSpPr>
            <p:nvPr/>
          </p:nvSpPr>
          <p:spPr bwMode="auto">
            <a:xfrm>
              <a:off x="242" y="517"/>
              <a:ext cx="630" cy="1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Times New Roman" pitchFamily="18" charset="0"/>
                  <a:cs typeface="MS Sans Serif"/>
                </a:rPr>
                <a:t> 4.5e+07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582" name="Rectangle 6"/>
            <p:cNvSpPr>
              <a:spLocks noChangeArrowheads="1"/>
            </p:cNvSpPr>
            <p:nvPr/>
          </p:nvSpPr>
          <p:spPr bwMode="auto">
            <a:xfrm>
              <a:off x="0" y="3773"/>
              <a:ext cx="525" cy="1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500" b="0" i="0" u="none" strike="noStrike" cap="none" normalizeH="0" baseline="0" smtClean="0">
                  <a:ln>
                    <a:noFill/>
                  </a:ln>
                  <a:solidFill>
                    <a:srgbClr val="00007F"/>
                  </a:solidFill>
                  <a:effectLst/>
                  <a:latin typeface="Arial" pitchFamily="34" charset="0"/>
                  <a:ea typeface="Times New Roman" pitchFamily="18" charset="0"/>
                  <a:cs typeface="MS Sans Serif"/>
                </a:rPr>
                <a:t>Time--&gt;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581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825" cy="1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500" b="0" i="0" u="none" strike="noStrike" cap="none" normalizeH="0" baseline="0" smtClean="0">
                  <a:ln>
                    <a:noFill/>
                  </a:ln>
                  <a:solidFill>
                    <a:srgbClr val="00007F"/>
                  </a:solidFill>
                  <a:effectLst/>
                  <a:latin typeface="Arial" pitchFamily="34" charset="0"/>
                  <a:ea typeface="Times New Roman" pitchFamily="18" charset="0"/>
                  <a:cs typeface="MS Sans Serif"/>
                </a:rPr>
                <a:t>Abundance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580" name="Rectangle 4"/>
            <p:cNvSpPr>
              <a:spLocks noChangeArrowheads="1"/>
            </p:cNvSpPr>
            <p:nvPr/>
          </p:nvSpPr>
          <p:spPr bwMode="auto">
            <a:xfrm>
              <a:off x="3136" y="313"/>
              <a:ext cx="1671" cy="1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5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Times New Roman" pitchFamily="18" charset="0"/>
                  <a:cs typeface="MS Sans Serif"/>
                </a:rPr>
                <a:t>TIC: </a:t>
              </a:r>
              <a:r>
                <a:rPr lang="ru-RU" sz="1050" dirty="0" smtClean="0">
                  <a:solidFill>
                    <a:srgbClr val="000000"/>
                  </a:solidFill>
                  <a:latin typeface="Arial" pitchFamily="34" charset="0"/>
                  <a:ea typeface="Times New Roman" pitchFamily="18" charset="0"/>
                  <a:cs typeface="MS Sans Serif"/>
                </a:rPr>
                <a:t>***********</a:t>
              </a:r>
              <a:r>
                <a:rPr kumimoji="0" lang="en-US" sz="105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Times New Roman" pitchFamily="18" charset="0"/>
                  <a:cs typeface="MS Sans Serif"/>
                </a:rPr>
                <a:t>.D\data.ms</a:t>
              </a:r>
              <a:endParaRPr kumimoji="0" lang="en-US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579" name="Freeform 3"/>
            <p:cNvSpPr>
              <a:spLocks/>
            </p:cNvSpPr>
            <p:nvPr/>
          </p:nvSpPr>
          <p:spPr bwMode="auto">
            <a:xfrm flipV="1">
              <a:off x="1197" y="414"/>
              <a:ext cx="6910" cy="3149"/>
            </a:xfrm>
            <a:custGeom>
              <a:avLst/>
              <a:gdLst/>
              <a:ahLst/>
              <a:cxnLst>
                <a:cxn ang="0">
                  <a:pos x="193" y="270"/>
                </a:cxn>
                <a:cxn ang="0">
                  <a:pos x="393" y="1"/>
                </a:cxn>
                <a:cxn ang="0">
                  <a:pos x="593" y="265"/>
                </a:cxn>
                <a:cxn ang="0">
                  <a:pos x="793" y="94"/>
                </a:cxn>
                <a:cxn ang="0">
                  <a:pos x="993" y="60"/>
                </a:cxn>
                <a:cxn ang="0">
                  <a:pos x="1194" y="51"/>
                </a:cxn>
                <a:cxn ang="0">
                  <a:pos x="1394" y="193"/>
                </a:cxn>
                <a:cxn ang="0">
                  <a:pos x="1594" y="156"/>
                </a:cxn>
                <a:cxn ang="0">
                  <a:pos x="1794" y="246"/>
                </a:cxn>
                <a:cxn ang="0">
                  <a:pos x="1994" y="336"/>
                </a:cxn>
                <a:cxn ang="0">
                  <a:pos x="2194" y="150"/>
                </a:cxn>
                <a:cxn ang="0">
                  <a:pos x="2394" y="512"/>
                </a:cxn>
                <a:cxn ang="0">
                  <a:pos x="2594" y="261"/>
                </a:cxn>
                <a:cxn ang="0">
                  <a:pos x="2794" y="521"/>
                </a:cxn>
                <a:cxn ang="0">
                  <a:pos x="2994" y="299"/>
                </a:cxn>
                <a:cxn ang="0">
                  <a:pos x="3194" y="363"/>
                </a:cxn>
                <a:cxn ang="0">
                  <a:pos x="3395" y="570"/>
                </a:cxn>
                <a:cxn ang="0">
                  <a:pos x="3595" y="561"/>
                </a:cxn>
                <a:cxn ang="0">
                  <a:pos x="3795" y="348"/>
                </a:cxn>
                <a:cxn ang="0">
                  <a:pos x="3995" y="386"/>
                </a:cxn>
                <a:cxn ang="0">
                  <a:pos x="4195" y="389"/>
                </a:cxn>
                <a:cxn ang="0">
                  <a:pos x="4395" y="373"/>
                </a:cxn>
                <a:cxn ang="0">
                  <a:pos x="4595" y="306"/>
                </a:cxn>
                <a:cxn ang="0">
                  <a:pos x="4795" y="282"/>
                </a:cxn>
                <a:cxn ang="0">
                  <a:pos x="4995" y="403"/>
                </a:cxn>
                <a:cxn ang="0">
                  <a:pos x="5195" y="287"/>
                </a:cxn>
                <a:cxn ang="0">
                  <a:pos x="5395" y="261"/>
                </a:cxn>
                <a:cxn ang="0">
                  <a:pos x="5595" y="248"/>
                </a:cxn>
                <a:cxn ang="0">
                  <a:pos x="5796" y="248"/>
                </a:cxn>
                <a:cxn ang="0">
                  <a:pos x="5996" y="224"/>
                </a:cxn>
                <a:cxn ang="0">
                  <a:pos x="6196" y="218"/>
                </a:cxn>
                <a:cxn ang="0">
                  <a:pos x="6396" y="207"/>
                </a:cxn>
                <a:cxn ang="0">
                  <a:pos x="6596" y="189"/>
                </a:cxn>
                <a:cxn ang="0">
                  <a:pos x="6796" y="178"/>
                </a:cxn>
                <a:cxn ang="0">
                  <a:pos x="6996" y="194"/>
                </a:cxn>
                <a:cxn ang="0">
                  <a:pos x="7196" y="189"/>
                </a:cxn>
                <a:cxn ang="0">
                  <a:pos x="7396" y="166"/>
                </a:cxn>
                <a:cxn ang="0">
                  <a:pos x="7596" y="164"/>
                </a:cxn>
                <a:cxn ang="0">
                  <a:pos x="7796" y="164"/>
                </a:cxn>
                <a:cxn ang="0">
                  <a:pos x="7996" y="158"/>
                </a:cxn>
                <a:cxn ang="0">
                  <a:pos x="8197" y="160"/>
                </a:cxn>
                <a:cxn ang="0">
                  <a:pos x="8397" y="164"/>
                </a:cxn>
                <a:cxn ang="0">
                  <a:pos x="8597" y="154"/>
                </a:cxn>
                <a:cxn ang="0">
                  <a:pos x="8797" y="168"/>
                </a:cxn>
                <a:cxn ang="0">
                  <a:pos x="8997" y="156"/>
                </a:cxn>
                <a:cxn ang="0">
                  <a:pos x="9197" y="154"/>
                </a:cxn>
                <a:cxn ang="0">
                  <a:pos x="9397" y="147"/>
                </a:cxn>
                <a:cxn ang="0">
                  <a:pos x="9597" y="147"/>
                </a:cxn>
                <a:cxn ang="0">
                  <a:pos x="9797" y="144"/>
                </a:cxn>
                <a:cxn ang="0">
                  <a:pos x="9997" y="143"/>
                </a:cxn>
                <a:cxn ang="0">
                  <a:pos x="10197" y="146"/>
                </a:cxn>
                <a:cxn ang="0">
                  <a:pos x="10397" y="144"/>
                </a:cxn>
                <a:cxn ang="0">
                  <a:pos x="10598" y="144"/>
                </a:cxn>
                <a:cxn ang="0">
                  <a:pos x="10798" y="144"/>
                </a:cxn>
                <a:cxn ang="0">
                  <a:pos x="10998" y="145"/>
                </a:cxn>
                <a:cxn ang="0">
                  <a:pos x="11198" y="143"/>
                </a:cxn>
                <a:cxn ang="0">
                  <a:pos x="11398" y="143"/>
                </a:cxn>
                <a:cxn ang="0">
                  <a:pos x="11598" y="147"/>
                </a:cxn>
                <a:cxn ang="0">
                  <a:pos x="11798" y="141"/>
                </a:cxn>
                <a:cxn ang="0">
                  <a:pos x="11998" y="143"/>
                </a:cxn>
                <a:cxn ang="0">
                  <a:pos x="12198" y="138"/>
                </a:cxn>
                <a:cxn ang="0">
                  <a:pos x="12398" y="145"/>
                </a:cxn>
                <a:cxn ang="0">
                  <a:pos x="12598" y="139"/>
                </a:cxn>
              </a:cxnLst>
              <a:rect l="0" t="0" r="r" b="b"/>
              <a:pathLst>
                <a:path w="12753" h="11472">
                  <a:moveTo>
                    <a:pt x="0" y="72"/>
                  </a:moveTo>
                  <a:lnTo>
                    <a:pt x="6" y="93"/>
                  </a:lnTo>
                  <a:lnTo>
                    <a:pt x="12" y="66"/>
                  </a:lnTo>
                  <a:lnTo>
                    <a:pt x="19" y="62"/>
                  </a:lnTo>
                  <a:lnTo>
                    <a:pt x="25" y="59"/>
                  </a:lnTo>
                  <a:lnTo>
                    <a:pt x="32" y="54"/>
                  </a:lnTo>
                  <a:lnTo>
                    <a:pt x="38" y="75"/>
                  </a:lnTo>
                  <a:lnTo>
                    <a:pt x="45" y="53"/>
                  </a:lnTo>
                  <a:lnTo>
                    <a:pt x="51" y="72"/>
                  </a:lnTo>
                  <a:lnTo>
                    <a:pt x="58" y="47"/>
                  </a:lnTo>
                  <a:lnTo>
                    <a:pt x="64" y="46"/>
                  </a:lnTo>
                  <a:lnTo>
                    <a:pt x="71" y="45"/>
                  </a:lnTo>
                  <a:lnTo>
                    <a:pt x="77" y="50"/>
                  </a:lnTo>
                  <a:lnTo>
                    <a:pt x="83" y="57"/>
                  </a:lnTo>
                  <a:lnTo>
                    <a:pt x="90" y="63"/>
                  </a:lnTo>
                  <a:lnTo>
                    <a:pt x="96" y="73"/>
                  </a:lnTo>
                  <a:lnTo>
                    <a:pt x="103" y="88"/>
                  </a:lnTo>
                  <a:lnTo>
                    <a:pt x="109" y="107"/>
                  </a:lnTo>
                  <a:lnTo>
                    <a:pt x="116" y="130"/>
                  </a:lnTo>
                  <a:lnTo>
                    <a:pt x="122" y="173"/>
                  </a:lnTo>
                  <a:lnTo>
                    <a:pt x="129" y="183"/>
                  </a:lnTo>
                  <a:lnTo>
                    <a:pt x="135" y="205"/>
                  </a:lnTo>
                  <a:lnTo>
                    <a:pt x="142" y="225"/>
                  </a:lnTo>
                  <a:lnTo>
                    <a:pt x="148" y="272"/>
                  </a:lnTo>
                  <a:lnTo>
                    <a:pt x="154" y="267"/>
                  </a:lnTo>
                  <a:lnTo>
                    <a:pt x="161" y="266"/>
                  </a:lnTo>
                  <a:lnTo>
                    <a:pt x="167" y="273"/>
                  </a:lnTo>
                  <a:lnTo>
                    <a:pt x="174" y="280"/>
                  </a:lnTo>
                  <a:lnTo>
                    <a:pt x="180" y="274"/>
                  </a:lnTo>
                  <a:lnTo>
                    <a:pt x="187" y="273"/>
                  </a:lnTo>
                  <a:lnTo>
                    <a:pt x="193" y="270"/>
                  </a:lnTo>
                  <a:lnTo>
                    <a:pt x="200" y="259"/>
                  </a:lnTo>
                  <a:lnTo>
                    <a:pt x="206" y="253"/>
                  </a:lnTo>
                  <a:lnTo>
                    <a:pt x="213" y="246"/>
                  </a:lnTo>
                  <a:lnTo>
                    <a:pt x="219" y="236"/>
                  </a:lnTo>
                  <a:lnTo>
                    <a:pt x="225" y="229"/>
                  </a:lnTo>
                  <a:lnTo>
                    <a:pt x="232" y="215"/>
                  </a:lnTo>
                  <a:lnTo>
                    <a:pt x="238" y="206"/>
                  </a:lnTo>
                  <a:lnTo>
                    <a:pt x="245" y="196"/>
                  </a:lnTo>
                  <a:lnTo>
                    <a:pt x="251" y="183"/>
                  </a:lnTo>
                  <a:lnTo>
                    <a:pt x="258" y="174"/>
                  </a:lnTo>
                  <a:lnTo>
                    <a:pt x="264" y="166"/>
                  </a:lnTo>
                  <a:lnTo>
                    <a:pt x="271" y="157"/>
                  </a:lnTo>
                  <a:lnTo>
                    <a:pt x="277" y="146"/>
                  </a:lnTo>
                  <a:lnTo>
                    <a:pt x="284" y="109"/>
                  </a:lnTo>
                  <a:lnTo>
                    <a:pt x="290" y="61"/>
                  </a:lnTo>
                  <a:lnTo>
                    <a:pt x="296" y="48"/>
                  </a:lnTo>
                  <a:lnTo>
                    <a:pt x="303" y="25"/>
                  </a:lnTo>
                  <a:lnTo>
                    <a:pt x="309" y="21"/>
                  </a:lnTo>
                  <a:lnTo>
                    <a:pt x="316" y="18"/>
                  </a:lnTo>
                  <a:lnTo>
                    <a:pt x="322" y="16"/>
                  </a:lnTo>
                  <a:lnTo>
                    <a:pt x="329" y="14"/>
                  </a:lnTo>
                  <a:lnTo>
                    <a:pt x="335" y="12"/>
                  </a:lnTo>
                  <a:lnTo>
                    <a:pt x="342" y="11"/>
                  </a:lnTo>
                  <a:lnTo>
                    <a:pt x="348" y="5"/>
                  </a:lnTo>
                  <a:lnTo>
                    <a:pt x="355" y="4"/>
                  </a:lnTo>
                  <a:lnTo>
                    <a:pt x="361" y="2"/>
                  </a:lnTo>
                  <a:lnTo>
                    <a:pt x="367" y="0"/>
                  </a:lnTo>
                  <a:lnTo>
                    <a:pt x="374" y="12"/>
                  </a:lnTo>
                  <a:lnTo>
                    <a:pt x="380" y="0"/>
                  </a:lnTo>
                  <a:lnTo>
                    <a:pt x="387" y="0"/>
                  </a:lnTo>
                  <a:lnTo>
                    <a:pt x="393" y="1"/>
                  </a:lnTo>
                  <a:lnTo>
                    <a:pt x="400" y="4"/>
                  </a:lnTo>
                  <a:lnTo>
                    <a:pt x="406" y="23"/>
                  </a:lnTo>
                  <a:lnTo>
                    <a:pt x="413" y="15"/>
                  </a:lnTo>
                  <a:lnTo>
                    <a:pt x="419" y="23"/>
                  </a:lnTo>
                  <a:lnTo>
                    <a:pt x="426" y="31"/>
                  </a:lnTo>
                  <a:lnTo>
                    <a:pt x="432" y="41"/>
                  </a:lnTo>
                  <a:lnTo>
                    <a:pt x="438" y="60"/>
                  </a:lnTo>
                  <a:lnTo>
                    <a:pt x="445" y="54"/>
                  </a:lnTo>
                  <a:lnTo>
                    <a:pt x="451" y="63"/>
                  </a:lnTo>
                  <a:lnTo>
                    <a:pt x="458" y="75"/>
                  </a:lnTo>
                  <a:lnTo>
                    <a:pt x="464" y="88"/>
                  </a:lnTo>
                  <a:lnTo>
                    <a:pt x="471" y="105"/>
                  </a:lnTo>
                  <a:lnTo>
                    <a:pt x="477" y="124"/>
                  </a:lnTo>
                  <a:lnTo>
                    <a:pt x="484" y="157"/>
                  </a:lnTo>
                  <a:lnTo>
                    <a:pt x="490" y="171"/>
                  </a:lnTo>
                  <a:lnTo>
                    <a:pt x="497" y="194"/>
                  </a:lnTo>
                  <a:lnTo>
                    <a:pt x="503" y="216"/>
                  </a:lnTo>
                  <a:lnTo>
                    <a:pt x="509" y="238"/>
                  </a:lnTo>
                  <a:lnTo>
                    <a:pt x="516" y="261"/>
                  </a:lnTo>
                  <a:lnTo>
                    <a:pt x="522" y="272"/>
                  </a:lnTo>
                  <a:lnTo>
                    <a:pt x="529" y="275"/>
                  </a:lnTo>
                  <a:lnTo>
                    <a:pt x="535" y="274"/>
                  </a:lnTo>
                  <a:lnTo>
                    <a:pt x="542" y="274"/>
                  </a:lnTo>
                  <a:lnTo>
                    <a:pt x="548" y="283"/>
                  </a:lnTo>
                  <a:lnTo>
                    <a:pt x="555" y="269"/>
                  </a:lnTo>
                  <a:lnTo>
                    <a:pt x="561" y="274"/>
                  </a:lnTo>
                  <a:lnTo>
                    <a:pt x="568" y="261"/>
                  </a:lnTo>
                  <a:lnTo>
                    <a:pt x="574" y="255"/>
                  </a:lnTo>
                  <a:lnTo>
                    <a:pt x="580" y="246"/>
                  </a:lnTo>
                  <a:lnTo>
                    <a:pt x="587" y="261"/>
                  </a:lnTo>
                  <a:lnTo>
                    <a:pt x="593" y="265"/>
                  </a:lnTo>
                  <a:lnTo>
                    <a:pt x="600" y="269"/>
                  </a:lnTo>
                  <a:lnTo>
                    <a:pt x="606" y="270"/>
                  </a:lnTo>
                  <a:lnTo>
                    <a:pt x="613" y="283"/>
                  </a:lnTo>
                  <a:lnTo>
                    <a:pt x="619" y="281"/>
                  </a:lnTo>
                  <a:lnTo>
                    <a:pt x="626" y="269"/>
                  </a:lnTo>
                  <a:lnTo>
                    <a:pt x="632" y="239"/>
                  </a:lnTo>
                  <a:lnTo>
                    <a:pt x="639" y="204"/>
                  </a:lnTo>
                  <a:lnTo>
                    <a:pt x="645" y="185"/>
                  </a:lnTo>
                  <a:lnTo>
                    <a:pt x="651" y="170"/>
                  </a:lnTo>
                  <a:lnTo>
                    <a:pt x="658" y="171"/>
                  </a:lnTo>
                  <a:lnTo>
                    <a:pt x="664" y="147"/>
                  </a:lnTo>
                  <a:lnTo>
                    <a:pt x="671" y="136"/>
                  </a:lnTo>
                  <a:lnTo>
                    <a:pt x="677" y="121"/>
                  </a:lnTo>
                  <a:lnTo>
                    <a:pt x="684" y="100"/>
                  </a:lnTo>
                  <a:lnTo>
                    <a:pt x="690" y="80"/>
                  </a:lnTo>
                  <a:lnTo>
                    <a:pt x="697" y="74"/>
                  </a:lnTo>
                  <a:lnTo>
                    <a:pt x="703" y="70"/>
                  </a:lnTo>
                  <a:lnTo>
                    <a:pt x="710" y="71"/>
                  </a:lnTo>
                  <a:lnTo>
                    <a:pt x="716" y="53"/>
                  </a:lnTo>
                  <a:lnTo>
                    <a:pt x="722" y="62"/>
                  </a:lnTo>
                  <a:lnTo>
                    <a:pt x="729" y="74"/>
                  </a:lnTo>
                  <a:lnTo>
                    <a:pt x="735" y="87"/>
                  </a:lnTo>
                  <a:lnTo>
                    <a:pt x="742" y="98"/>
                  </a:lnTo>
                  <a:lnTo>
                    <a:pt x="748" y="109"/>
                  </a:lnTo>
                  <a:lnTo>
                    <a:pt x="755" y="122"/>
                  </a:lnTo>
                  <a:lnTo>
                    <a:pt x="761" y="113"/>
                  </a:lnTo>
                  <a:lnTo>
                    <a:pt x="768" y="113"/>
                  </a:lnTo>
                  <a:lnTo>
                    <a:pt x="774" y="110"/>
                  </a:lnTo>
                  <a:lnTo>
                    <a:pt x="781" y="107"/>
                  </a:lnTo>
                  <a:lnTo>
                    <a:pt x="787" y="99"/>
                  </a:lnTo>
                  <a:lnTo>
                    <a:pt x="793" y="94"/>
                  </a:lnTo>
                  <a:lnTo>
                    <a:pt x="800" y="81"/>
                  </a:lnTo>
                  <a:lnTo>
                    <a:pt x="806" y="68"/>
                  </a:lnTo>
                  <a:lnTo>
                    <a:pt x="813" y="65"/>
                  </a:lnTo>
                  <a:lnTo>
                    <a:pt x="819" y="54"/>
                  </a:lnTo>
                  <a:lnTo>
                    <a:pt x="826" y="31"/>
                  </a:lnTo>
                  <a:lnTo>
                    <a:pt x="832" y="27"/>
                  </a:lnTo>
                  <a:lnTo>
                    <a:pt x="839" y="25"/>
                  </a:lnTo>
                  <a:lnTo>
                    <a:pt x="845" y="25"/>
                  </a:lnTo>
                  <a:lnTo>
                    <a:pt x="852" y="24"/>
                  </a:lnTo>
                  <a:lnTo>
                    <a:pt x="858" y="22"/>
                  </a:lnTo>
                  <a:lnTo>
                    <a:pt x="864" y="32"/>
                  </a:lnTo>
                  <a:lnTo>
                    <a:pt x="871" y="22"/>
                  </a:lnTo>
                  <a:lnTo>
                    <a:pt x="877" y="22"/>
                  </a:lnTo>
                  <a:lnTo>
                    <a:pt x="884" y="23"/>
                  </a:lnTo>
                  <a:lnTo>
                    <a:pt x="890" y="25"/>
                  </a:lnTo>
                  <a:lnTo>
                    <a:pt x="897" y="28"/>
                  </a:lnTo>
                  <a:lnTo>
                    <a:pt x="903" y="30"/>
                  </a:lnTo>
                  <a:lnTo>
                    <a:pt x="910" y="42"/>
                  </a:lnTo>
                  <a:lnTo>
                    <a:pt x="916" y="35"/>
                  </a:lnTo>
                  <a:lnTo>
                    <a:pt x="922" y="34"/>
                  </a:lnTo>
                  <a:lnTo>
                    <a:pt x="929" y="33"/>
                  </a:lnTo>
                  <a:lnTo>
                    <a:pt x="935" y="38"/>
                  </a:lnTo>
                  <a:lnTo>
                    <a:pt x="942" y="39"/>
                  </a:lnTo>
                  <a:lnTo>
                    <a:pt x="948" y="45"/>
                  </a:lnTo>
                  <a:lnTo>
                    <a:pt x="955" y="47"/>
                  </a:lnTo>
                  <a:lnTo>
                    <a:pt x="961" y="51"/>
                  </a:lnTo>
                  <a:lnTo>
                    <a:pt x="968" y="63"/>
                  </a:lnTo>
                  <a:lnTo>
                    <a:pt x="974" y="65"/>
                  </a:lnTo>
                  <a:lnTo>
                    <a:pt x="981" y="60"/>
                  </a:lnTo>
                  <a:lnTo>
                    <a:pt x="987" y="60"/>
                  </a:lnTo>
                  <a:lnTo>
                    <a:pt x="993" y="60"/>
                  </a:lnTo>
                  <a:lnTo>
                    <a:pt x="1000" y="59"/>
                  </a:lnTo>
                  <a:lnTo>
                    <a:pt x="1006" y="58"/>
                  </a:lnTo>
                  <a:lnTo>
                    <a:pt x="1013" y="55"/>
                  </a:lnTo>
                  <a:lnTo>
                    <a:pt x="1019" y="59"/>
                  </a:lnTo>
                  <a:lnTo>
                    <a:pt x="1026" y="43"/>
                  </a:lnTo>
                  <a:lnTo>
                    <a:pt x="1032" y="37"/>
                  </a:lnTo>
                  <a:lnTo>
                    <a:pt x="1039" y="32"/>
                  </a:lnTo>
                  <a:lnTo>
                    <a:pt x="1045" y="25"/>
                  </a:lnTo>
                  <a:lnTo>
                    <a:pt x="1052" y="22"/>
                  </a:lnTo>
                  <a:lnTo>
                    <a:pt x="1058" y="22"/>
                  </a:lnTo>
                  <a:lnTo>
                    <a:pt x="1064" y="24"/>
                  </a:lnTo>
                  <a:lnTo>
                    <a:pt x="1071" y="29"/>
                  </a:lnTo>
                  <a:lnTo>
                    <a:pt x="1077" y="39"/>
                  </a:lnTo>
                  <a:lnTo>
                    <a:pt x="1084" y="49"/>
                  </a:lnTo>
                  <a:lnTo>
                    <a:pt x="1090" y="63"/>
                  </a:lnTo>
                  <a:lnTo>
                    <a:pt x="1097" y="74"/>
                  </a:lnTo>
                  <a:lnTo>
                    <a:pt x="1103" y="79"/>
                  </a:lnTo>
                  <a:lnTo>
                    <a:pt x="1110" y="83"/>
                  </a:lnTo>
                  <a:lnTo>
                    <a:pt x="1116" y="89"/>
                  </a:lnTo>
                  <a:lnTo>
                    <a:pt x="1123" y="90"/>
                  </a:lnTo>
                  <a:lnTo>
                    <a:pt x="1129" y="91"/>
                  </a:lnTo>
                  <a:lnTo>
                    <a:pt x="1135" y="88"/>
                  </a:lnTo>
                  <a:lnTo>
                    <a:pt x="1142" y="80"/>
                  </a:lnTo>
                  <a:lnTo>
                    <a:pt x="1148" y="72"/>
                  </a:lnTo>
                  <a:lnTo>
                    <a:pt x="1155" y="66"/>
                  </a:lnTo>
                  <a:lnTo>
                    <a:pt x="1161" y="69"/>
                  </a:lnTo>
                  <a:lnTo>
                    <a:pt x="1168" y="59"/>
                  </a:lnTo>
                  <a:lnTo>
                    <a:pt x="1174" y="56"/>
                  </a:lnTo>
                  <a:lnTo>
                    <a:pt x="1181" y="52"/>
                  </a:lnTo>
                  <a:lnTo>
                    <a:pt x="1187" y="49"/>
                  </a:lnTo>
                  <a:lnTo>
                    <a:pt x="1194" y="51"/>
                  </a:lnTo>
                  <a:lnTo>
                    <a:pt x="1200" y="57"/>
                  </a:lnTo>
                  <a:lnTo>
                    <a:pt x="1206" y="73"/>
                  </a:lnTo>
                  <a:lnTo>
                    <a:pt x="1213" y="101"/>
                  </a:lnTo>
                  <a:lnTo>
                    <a:pt x="1219" y="114"/>
                  </a:lnTo>
                  <a:lnTo>
                    <a:pt x="1226" y="133"/>
                  </a:lnTo>
                  <a:lnTo>
                    <a:pt x="1232" y="150"/>
                  </a:lnTo>
                  <a:lnTo>
                    <a:pt x="1239" y="179"/>
                  </a:lnTo>
                  <a:lnTo>
                    <a:pt x="1245" y="236"/>
                  </a:lnTo>
                  <a:lnTo>
                    <a:pt x="1252" y="313"/>
                  </a:lnTo>
                  <a:lnTo>
                    <a:pt x="1258" y="381"/>
                  </a:lnTo>
                  <a:lnTo>
                    <a:pt x="1265" y="415"/>
                  </a:lnTo>
                  <a:lnTo>
                    <a:pt x="1271" y="439"/>
                  </a:lnTo>
                  <a:lnTo>
                    <a:pt x="1277" y="453"/>
                  </a:lnTo>
                  <a:lnTo>
                    <a:pt x="1284" y="507"/>
                  </a:lnTo>
                  <a:lnTo>
                    <a:pt x="1290" y="571"/>
                  </a:lnTo>
                  <a:lnTo>
                    <a:pt x="1297" y="622"/>
                  </a:lnTo>
                  <a:lnTo>
                    <a:pt x="1303" y="615"/>
                  </a:lnTo>
                  <a:lnTo>
                    <a:pt x="1310" y="552"/>
                  </a:lnTo>
                  <a:lnTo>
                    <a:pt x="1316" y="503"/>
                  </a:lnTo>
                  <a:lnTo>
                    <a:pt x="1323" y="455"/>
                  </a:lnTo>
                  <a:lnTo>
                    <a:pt x="1329" y="379"/>
                  </a:lnTo>
                  <a:lnTo>
                    <a:pt x="1336" y="287"/>
                  </a:lnTo>
                  <a:lnTo>
                    <a:pt x="1342" y="247"/>
                  </a:lnTo>
                  <a:lnTo>
                    <a:pt x="1348" y="230"/>
                  </a:lnTo>
                  <a:lnTo>
                    <a:pt x="1355" y="268"/>
                  </a:lnTo>
                  <a:lnTo>
                    <a:pt x="1361" y="295"/>
                  </a:lnTo>
                  <a:lnTo>
                    <a:pt x="1368" y="299"/>
                  </a:lnTo>
                  <a:lnTo>
                    <a:pt x="1374" y="301"/>
                  </a:lnTo>
                  <a:lnTo>
                    <a:pt x="1381" y="264"/>
                  </a:lnTo>
                  <a:lnTo>
                    <a:pt x="1387" y="234"/>
                  </a:lnTo>
                  <a:lnTo>
                    <a:pt x="1394" y="193"/>
                  </a:lnTo>
                  <a:lnTo>
                    <a:pt x="1400" y="155"/>
                  </a:lnTo>
                  <a:lnTo>
                    <a:pt x="1407" y="159"/>
                  </a:lnTo>
                  <a:lnTo>
                    <a:pt x="1413" y="227"/>
                  </a:lnTo>
                  <a:lnTo>
                    <a:pt x="1419" y="387"/>
                  </a:lnTo>
                  <a:lnTo>
                    <a:pt x="1426" y="550"/>
                  </a:lnTo>
                  <a:lnTo>
                    <a:pt x="1432" y="632"/>
                  </a:lnTo>
                  <a:lnTo>
                    <a:pt x="1439" y="584"/>
                  </a:lnTo>
                  <a:lnTo>
                    <a:pt x="1445" y="504"/>
                  </a:lnTo>
                  <a:lnTo>
                    <a:pt x="1452" y="393"/>
                  </a:lnTo>
                  <a:lnTo>
                    <a:pt x="1458" y="256"/>
                  </a:lnTo>
                  <a:lnTo>
                    <a:pt x="1465" y="127"/>
                  </a:lnTo>
                  <a:lnTo>
                    <a:pt x="1471" y="94"/>
                  </a:lnTo>
                  <a:lnTo>
                    <a:pt x="1478" y="102"/>
                  </a:lnTo>
                  <a:lnTo>
                    <a:pt x="1484" y="126"/>
                  </a:lnTo>
                  <a:lnTo>
                    <a:pt x="1490" y="130"/>
                  </a:lnTo>
                  <a:lnTo>
                    <a:pt x="1497" y="125"/>
                  </a:lnTo>
                  <a:lnTo>
                    <a:pt x="1503" y="106"/>
                  </a:lnTo>
                  <a:lnTo>
                    <a:pt x="1510" y="85"/>
                  </a:lnTo>
                  <a:lnTo>
                    <a:pt x="1516" y="73"/>
                  </a:lnTo>
                  <a:lnTo>
                    <a:pt x="1523" y="70"/>
                  </a:lnTo>
                  <a:lnTo>
                    <a:pt x="1529" y="99"/>
                  </a:lnTo>
                  <a:lnTo>
                    <a:pt x="1536" y="182"/>
                  </a:lnTo>
                  <a:lnTo>
                    <a:pt x="1542" y="292"/>
                  </a:lnTo>
                  <a:lnTo>
                    <a:pt x="1549" y="350"/>
                  </a:lnTo>
                  <a:lnTo>
                    <a:pt x="1555" y="351"/>
                  </a:lnTo>
                  <a:lnTo>
                    <a:pt x="1561" y="294"/>
                  </a:lnTo>
                  <a:lnTo>
                    <a:pt x="1568" y="223"/>
                  </a:lnTo>
                  <a:lnTo>
                    <a:pt x="1574" y="149"/>
                  </a:lnTo>
                  <a:lnTo>
                    <a:pt x="1581" y="139"/>
                  </a:lnTo>
                  <a:lnTo>
                    <a:pt x="1587" y="162"/>
                  </a:lnTo>
                  <a:lnTo>
                    <a:pt x="1594" y="156"/>
                  </a:lnTo>
                  <a:lnTo>
                    <a:pt x="1600" y="136"/>
                  </a:lnTo>
                  <a:lnTo>
                    <a:pt x="1607" y="106"/>
                  </a:lnTo>
                  <a:lnTo>
                    <a:pt x="1613" y="107"/>
                  </a:lnTo>
                  <a:lnTo>
                    <a:pt x="1620" y="162"/>
                  </a:lnTo>
                  <a:lnTo>
                    <a:pt x="1626" y="252"/>
                  </a:lnTo>
                  <a:lnTo>
                    <a:pt x="1632" y="305"/>
                  </a:lnTo>
                  <a:lnTo>
                    <a:pt x="1639" y="346"/>
                  </a:lnTo>
                  <a:lnTo>
                    <a:pt x="1645" y="353"/>
                  </a:lnTo>
                  <a:lnTo>
                    <a:pt x="1652" y="306"/>
                  </a:lnTo>
                  <a:lnTo>
                    <a:pt x="1658" y="257"/>
                  </a:lnTo>
                  <a:lnTo>
                    <a:pt x="1665" y="237"/>
                  </a:lnTo>
                  <a:lnTo>
                    <a:pt x="1671" y="238"/>
                  </a:lnTo>
                  <a:lnTo>
                    <a:pt x="1678" y="267"/>
                  </a:lnTo>
                  <a:lnTo>
                    <a:pt x="1684" y="277"/>
                  </a:lnTo>
                  <a:lnTo>
                    <a:pt x="1691" y="261"/>
                  </a:lnTo>
                  <a:lnTo>
                    <a:pt x="1697" y="227"/>
                  </a:lnTo>
                  <a:lnTo>
                    <a:pt x="1703" y="179"/>
                  </a:lnTo>
                  <a:lnTo>
                    <a:pt x="1710" y="127"/>
                  </a:lnTo>
                  <a:lnTo>
                    <a:pt x="1716" y="124"/>
                  </a:lnTo>
                  <a:lnTo>
                    <a:pt x="1723" y="134"/>
                  </a:lnTo>
                  <a:lnTo>
                    <a:pt x="1729" y="158"/>
                  </a:lnTo>
                  <a:lnTo>
                    <a:pt x="1736" y="175"/>
                  </a:lnTo>
                  <a:lnTo>
                    <a:pt x="1742" y="191"/>
                  </a:lnTo>
                  <a:lnTo>
                    <a:pt x="1749" y="212"/>
                  </a:lnTo>
                  <a:lnTo>
                    <a:pt x="1755" y="211"/>
                  </a:lnTo>
                  <a:lnTo>
                    <a:pt x="1762" y="190"/>
                  </a:lnTo>
                  <a:lnTo>
                    <a:pt x="1768" y="155"/>
                  </a:lnTo>
                  <a:lnTo>
                    <a:pt x="1774" y="142"/>
                  </a:lnTo>
                  <a:lnTo>
                    <a:pt x="1781" y="169"/>
                  </a:lnTo>
                  <a:lnTo>
                    <a:pt x="1787" y="227"/>
                  </a:lnTo>
                  <a:lnTo>
                    <a:pt x="1794" y="246"/>
                  </a:lnTo>
                  <a:lnTo>
                    <a:pt x="1800" y="224"/>
                  </a:lnTo>
                  <a:lnTo>
                    <a:pt x="1807" y="184"/>
                  </a:lnTo>
                  <a:lnTo>
                    <a:pt x="1813" y="146"/>
                  </a:lnTo>
                  <a:lnTo>
                    <a:pt x="1820" y="168"/>
                  </a:lnTo>
                  <a:lnTo>
                    <a:pt x="1826" y="227"/>
                  </a:lnTo>
                  <a:lnTo>
                    <a:pt x="1833" y="291"/>
                  </a:lnTo>
                  <a:lnTo>
                    <a:pt x="1839" y="319"/>
                  </a:lnTo>
                  <a:lnTo>
                    <a:pt x="1845" y="259"/>
                  </a:lnTo>
                  <a:lnTo>
                    <a:pt x="1852" y="169"/>
                  </a:lnTo>
                  <a:lnTo>
                    <a:pt x="1858" y="124"/>
                  </a:lnTo>
                  <a:lnTo>
                    <a:pt x="1865" y="176"/>
                  </a:lnTo>
                  <a:lnTo>
                    <a:pt x="1871" y="398"/>
                  </a:lnTo>
                  <a:lnTo>
                    <a:pt x="1878" y="545"/>
                  </a:lnTo>
                  <a:lnTo>
                    <a:pt x="1884" y="422"/>
                  </a:lnTo>
                  <a:lnTo>
                    <a:pt x="1891" y="199"/>
                  </a:lnTo>
                  <a:lnTo>
                    <a:pt x="1897" y="141"/>
                  </a:lnTo>
                  <a:lnTo>
                    <a:pt x="1904" y="178"/>
                  </a:lnTo>
                  <a:lnTo>
                    <a:pt x="1910" y="236"/>
                  </a:lnTo>
                  <a:lnTo>
                    <a:pt x="1916" y="262"/>
                  </a:lnTo>
                  <a:lnTo>
                    <a:pt x="1923" y="257"/>
                  </a:lnTo>
                  <a:lnTo>
                    <a:pt x="1929" y="232"/>
                  </a:lnTo>
                  <a:lnTo>
                    <a:pt x="1936" y="230"/>
                  </a:lnTo>
                  <a:lnTo>
                    <a:pt x="1942" y="260"/>
                  </a:lnTo>
                  <a:lnTo>
                    <a:pt x="1949" y="276"/>
                  </a:lnTo>
                  <a:lnTo>
                    <a:pt x="1955" y="239"/>
                  </a:lnTo>
                  <a:lnTo>
                    <a:pt x="1962" y="219"/>
                  </a:lnTo>
                  <a:lnTo>
                    <a:pt x="1968" y="237"/>
                  </a:lnTo>
                  <a:lnTo>
                    <a:pt x="1975" y="218"/>
                  </a:lnTo>
                  <a:lnTo>
                    <a:pt x="1981" y="193"/>
                  </a:lnTo>
                  <a:lnTo>
                    <a:pt x="1987" y="211"/>
                  </a:lnTo>
                  <a:lnTo>
                    <a:pt x="1994" y="336"/>
                  </a:lnTo>
                  <a:lnTo>
                    <a:pt x="2000" y="530"/>
                  </a:lnTo>
                  <a:lnTo>
                    <a:pt x="2007" y="566"/>
                  </a:lnTo>
                  <a:lnTo>
                    <a:pt x="2013" y="444"/>
                  </a:lnTo>
                  <a:lnTo>
                    <a:pt x="2020" y="324"/>
                  </a:lnTo>
                  <a:lnTo>
                    <a:pt x="2026" y="270"/>
                  </a:lnTo>
                  <a:lnTo>
                    <a:pt x="2033" y="276"/>
                  </a:lnTo>
                  <a:lnTo>
                    <a:pt x="2039" y="262"/>
                  </a:lnTo>
                  <a:lnTo>
                    <a:pt x="2046" y="231"/>
                  </a:lnTo>
                  <a:lnTo>
                    <a:pt x="2052" y="212"/>
                  </a:lnTo>
                  <a:lnTo>
                    <a:pt x="2058" y="179"/>
                  </a:lnTo>
                  <a:lnTo>
                    <a:pt x="2065" y="248"/>
                  </a:lnTo>
                  <a:lnTo>
                    <a:pt x="2071" y="537"/>
                  </a:lnTo>
                  <a:lnTo>
                    <a:pt x="2078" y="717"/>
                  </a:lnTo>
                  <a:lnTo>
                    <a:pt x="2084" y="616"/>
                  </a:lnTo>
                  <a:lnTo>
                    <a:pt x="2091" y="592"/>
                  </a:lnTo>
                  <a:lnTo>
                    <a:pt x="2097" y="519"/>
                  </a:lnTo>
                  <a:lnTo>
                    <a:pt x="2104" y="283"/>
                  </a:lnTo>
                  <a:lnTo>
                    <a:pt x="2110" y="195"/>
                  </a:lnTo>
                  <a:lnTo>
                    <a:pt x="2117" y="205"/>
                  </a:lnTo>
                  <a:lnTo>
                    <a:pt x="2123" y="188"/>
                  </a:lnTo>
                  <a:lnTo>
                    <a:pt x="2129" y="184"/>
                  </a:lnTo>
                  <a:lnTo>
                    <a:pt x="2136" y="193"/>
                  </a:lnTo>
                  <a:lnTo>
                    <a:pt x="2142" y="178"/>
                  </a:lnTo>
                  <a:lnTo>
                    <a:pt x="2149" y="146"/>
                  </a:lnTo>
                  <a:lnTo>
                    <a:pt x="2155" y="170"/>
                  </a:lnTo>
                  <a:lnTo>
                    <a:pt x="2162" y="252"/>
                  </a:lnTo>
                  <a:lnTo>
                    <a:pt x="2168" y="408"/>
                  </a:lnTo>
                  <a:lnTo>
                    <a:pt x="2175" y="483"/>
                  </a:lnTo>
                  <a:lnTo>
                    <a:pt x="2181" y="332"/>
                  </a:lnTo>
                  <a:lnTo>
                    <a:pt x="2188" y="174"/>
                  </a:lnTo>
                  <a:lnTo>
                    <a:pt x="2194" y="150"/>
                  </a:lnTo>
                  <a:lnTo>
                    <a:pt x="2200" y="165"/>
                  </a:lnTo>
                  <a:lnTo>
                    <a:pt x="2207" y="184"/>
                  </a:lnTo>
                  <a:lnTo>
                    <a:pt x="2213" y="182"/>
                  </a:lnTo>
                  <a:lnTo>
                    <a:pt x="2220" y="196"/>
                  </a:lnTo>
                  <a:lnTo>
                    <a:pt x="2226" y="235"/>
                  </a:lnTo>
                  <a:lnTo>
                    <a:pt x="2233" y="236"/>
                  </a:lnTo>
                  <a:lnTo>
                    <a:pt x="2239" y="210"/>
                  </a:lnTo>
                  <a:lnTo>
                    <a:pt x="2246" y="270"/>
                  </a:lnTo>
                  <a:lnTo>
                    <a:pt x="2252" y="256"/>
                  </a:lnTo>
                  <a:lnTo>
                    <a:pt x="2259" y="227"/>
                  </a:lnTo>
                  <a:lnTo>
                    <a:pt x="2265" y="253"/>
                  </a:lnTo>
                  <a:lnTo>
                    <a:pt x="2271" y="231"/>
                  </a:lnTo>
                  <a:lnTo>
                    <a:pt x="2278" y="210"/>
                  </a:lnTo>
                  <a:lnTo>
                    <a:pt x="2284" y="314"/>
                  </a:lnTo>
                  <a:lnTo>
                    <a:pt x="2291" y="723"/>
                  </a:lnTo>
                  <a:lnTo>
                    <a:pt x="2297" y="1040"/>
                  </a:lnTo>
                  <a:lnTo>
                    <a:pt x="2304" y="645"/>
                  </a:lnTo>
                  <a:lnTo>
                    <a:pt x="2310" y="272"/>
                  </a:lnTo>
                  <a:lnTo>
                    <a:pt x="2317" y="203"/>
                  </a:lnTo>
                  <a:lnTo>
                    <a:pt x="2323" y="286"/>
                  </a:lnTo>
                  <a:lnTo>
                    <a:pt x="2330" y="457"/>
                  </a:lnTo>
                  <a:lnTo>
                    <a:pt x="2336" y="518"/>
                  </a:lnTo>
                  <a:lnTo>
                    <a:pt x="2342" y="336"/>
                  </a:lnTo>
                  <a:lnTo>
                    <a:pt x="2349" y="282"/>
                  </a:lnTo>
                  <a:lnTo>
                    <a:pt x="2355" y="339"/>
                  </a:lnTo>
                  <a:lnTo>
                    <a:pt x="2362" y="287"/>
                  </a:lnTo>
                  <a:lnTo>
                    <a:pt x="2368" y="223"/>
                  </a:lnTo>
                  <a:lnTo>
                    <a:pt x="2375" y="245"/>
                  </a:lnTo>
                  <a:lnTo>
                    <a:pt x="2381" y="295"/>
                  </a:lnTo>
                  <a:lnTo>
                    <a:pt x="2388" y="455"/>
                  </a:lnTo>
                  <a:lnTo>
                    <a:pt x="2394" y="512"/>
                  </a:lnTo>
                  <a:lnTo>
                    <a:pt x="2401" y="285"/>
                  </a:lnTo>
                  <a:lnTo>
                    <a:pt x="2407" y="168"/>
                  </a:lnTo>
                  <a:lnTo>
                    <a:pt x="2413" y="186"/>
                  </a:lnTo>
                  <a:lnTo>
                    <a:pt x="2420" y="184"/>
                  </a:lnTo>
                  <a:lnTo>
                    <a:pt x="2426" y="172"/>
                  </a:lnTo>
                  <a:lnTo>
                    <a:pt x="2433" y="174"/>
                  </a:lnTo>
                  <a:lnTo>
                    <a:pt x="2439" y="207"/>
                  </a:lnTo>
                  <a:lnTo>
                    <a:pt x="2446" y="242"/>
                  </a:lnTo>
                  <a:lnTo>
                    <a:pt x="2452" y="302"/>
                  </a:lnTo>
                  <a:lnTo>
                    <a:pt x="2459" y="377"/>
                  </a:lnTo>
                  <a:lnTo>
                    <a:pt x="2465" y="323"/>
                  </a:lnTo>
                  <a:lnTo>
                    <a:pt x="2472" y="219"/>
                  </a:lnTo>
                  <a:lnTo>
                    <a:pt x="2478" y="168"/>
                  </a:lnTo>
                  <a:lnTo>
                    <a:pt x="2484" y="170"/>
                  </a:lnTo>
                  <a:lnTo>
                    <a:pt x="2491" y="307"/>
                  </a:lnTo>
                  <a:lnTo>
                    <a:pt x="2497" y="1088"/>
                  </a:lnTo>
                  <a:lnTo>
                    <a:pt x="2504" y="1975"/>
                  </a:lnTo>
                  <a:lnTo>
                    <a:pt x="2510" y="1221"/>
                  </a:lnTo>
                  <a:lnTo>
                    <a:pt x="2517" y="400"/>
                  </a:lnTo>
                  <a:lnTo>
                    <a:pt x="2523" y="278"/>
                  </a:lnTo>
                  <a:lnTo>
                    <a:pt x="2530" y="422"/>
                  </a:lnTo>
                  <a:lnTo>
                    <a:pt x="2536" y="548"/>
                  </a:lnTo>
                  <a:lnTo>
                    <a:pt x="2543" y="474"/>
                  </a:lnTo>
                  <a:lnTo>
                    <a:pt x="2549" y="357"/>
                  </a:lnTo>
                  <a:lnTo>
                    <a:pt x="2555" y="450"/>
                  </a:lnTo>
                  <a:lnTo>
                    <a:pt x="2562" y="566"/>
                  </a:lnTo>
                  <a:lnTo>
                    <a:pt x="2568" y="923"/>
                  </a:lnTo>
                  <a:lnTo>
                    <a:pt x="2575" y="1123"/>
                  </a:lnTo>
                  <a:lnTo>
                    <a:pt x="2581" y="494"/>
                  </a:lnTo>
                  <a:lnTo>
                    <a:pt x="2588" y="266"/>
                  </a:lnTo>
                  <a:lnTo>
                    <a:pt x="2594" y="261"/>
                  </a:lnTo>
                  <a:lnTo>
                    <a:pt x="2601" y="257"/>
                  </a:lnTo>
                  <a:lnTo>
                    <a:pt x="2607" y="373"/>
                  </a:lnTo>
                  <a:lnTo>
                    <a:pt x="2614" y="632"/>
                  </a:lnTo>
                  <a:lnTo>
                    <a:pt x="2620" y="566"/>
                  </a:lnTo>
                  <a:lnTo>
                    <a:pt x="2626" y="310"/>
                  </a:lnTo>
                  <a:lnTo>
                    <a:pt x="2633" y="305"/>
                  </a:lnTo>
                  <a:lnTo>
                    <a:pt x="2639" y="389"/>
                  </a:lnTo>
                  <a:lnTo>
                    <a:pt x="2646" y="437"/>
                  </a:lnTo>
                  <a:lnTo>
                    <a:pt x="2652" y="542"/>
                  </a:lnTo>
                  <a:lnTo>
                    <a:pt x="2659" y="710"/>
                  </a:lnTo>
                  <a:lnTo>
                    <a:pt x="2665" y="593"/>
                  </a:lnTo>
                  <a:lnTo>
                    <a:pt x="2672" y="335"/>
                  </a:lnTo>
                  <a:lnTo>
                    <a:pt x="2678" y="300"/>
                  </a:lnTo>
                  <a:lnTo>
                    <a:pt x="2685" y="366"/>
                  </a:lnTo>
                  <a:lnTo>
                    <a:pt x="2691" y="334"/>
                  </a:lnTo>
                  <a:lnTo>
                    <a:pt x="2697" y="303"/>
                  </a:lnTo>
                  <a:lnTo>
                    <a:pt x="2704" y="343"/>
                  </a:lnTo>
                  <a:lnTo>
                    <a:pt x="2710" y="349"/>
                  </a:lnTo>
                  <a:lnTo>
                    <a:pt x="2717" y="316"/>
                  </a:lnTo>
                  <a:lnTo>
                    <a:pt x="2723" y="357"/>
                  </a:lnTo>
                  <a:lnTo>
                    <a:pt x="2730" y="508"/>
                  </a:lnTo>
                  <a:lnTo>
                    <a:pt x="2736" y="473"/>
                  </a:lnTo>
                  <a:lnTo>
                    <a:pt x="2743" y="356"/>
                  </a:lnTo>
                  <a:lnTo>
                    <a:pt x="2749" y="320"/>
                  </a:lnTo>
                  <a:lnTo>
                    <a:pt x="2756" y="269"/>
                  </a:lnTo>
                  <a:lnTo>
                    <a:pt x="2762" y="391"/>
                  </a:lnTo>
                  <a:lnTo>
                    <a:pt x="2768" y="654"/>
                  </a:lnTo>
                  <a:lnTo>
                    <a:pt x="2775" y="581"/>
                  </a:lnTo>
                  <a:lnTo>
                    <a:pt x="2781" y="493"/>
                  </a:lnTo>
                  <a:lnTo>
                    <a:pt x="2788" y="544"/>
                  </a:lnTo>
                  <a:lnTo>
                    <a:pt x="2794" y="521"/>
                  </a:lnTo>
                  <a:lnTo>
                    <a:pt x="2801" y="390"/>
                  </a:lnTo>
                  <a:lnTo>
                    <a:pt x="2807" y="377"/>
                  </a:lnTo>
                  <a:lnTo>
                    <a:pt x="2814" y="426"/>
                  </a:lnTo>
                  <a:lnTo>
                    <a:pt x="2820" y="445"/>
                  </a:lnTo>
                  <a:lnTo>
                    <a:pt x="2827" y="516"/>
                  </a:lnTo>
                  <a:lnTo>
                    <a:pt x="2833" y="482"/>
                  </a:lnTo>
                  <a:lnTo>
                    <a:pt x="2839" y="439"/>
                  </a:lnTo>
                  <a:lnTo>
                    <a:pt x="2846" y="469"/>
                  </a:lnTo>
                  <a:lnTo>
                    <a:pt x="2852" y="408"/>
                  </a:lnTo>
                  <a:lnTo>
                    <a:pt x="2859" y="363"/>
                  </a:lnTo>
                  <a:lnTo>
                    <a:pt x="2865" y="402"/>
                  </a:lnTo>
                  <a:lnTo>
                    <a:pt x="2872" y="563"/>
                  </a:lnTo>
                  <a:lnTo>
                    <a:pt x="2878" y="677"/>
                  </a:lnTo>
                  <a:lnTo>
                    <a:pt x="2885" y="500"/>
                  </a:lnTo>
                  <a:lnTo>
                    <a:pt x="2891" y="365"/>
                  </a:lnTo>
                  <a:lnTo>
                    <a:pt x="2898" y="337"/>
                  </a:lnTo>
                  <a:lnTo>
                    <a:pt x="2904" y="423"/>
                  </a:lnTo>
                  <a:lnTo>
                    <a:pt x="2910" y="389"/>
                  </a:lnTo>
                  <a:lnTo>
                    <a:pt x="2917" y="379"/>
                  </a:lnTo>
                  <a:lnTo>
                    <a:pt x="2923" y="584"/>
                  </a:lnTo>
                  <a:lnTo>
                    <a:pt x="2930" y="614"/>
                  </a:lnTo>
                  <a:lnTo>
                    <a:pt x="2936" y="515"/>
                  </a:lnTo>
                  <a:lnTo>
                    <a:pt x="2943" y="461"/>
                  </a:lnTo>
                  <a:lnTo>
                    <a:pt x="2949" y="327"/>
                  </a:lnTo>
                  <a:lnTo>
                    <a:pt x="2956" y="307"/>
                  </a:lnTo>
                  <a:lnTo>
                    <a:pt x="2962" y="368"/>
                  </a:lnTo>
                  <a:lnTo>
                    <a:pt x="2969" y="452"/>
                  </a:lnTo>
                  <a:lnTo>
                    <a:pt x="2975" y="432"/>
                  </a:lnTo>
                  <a:lnTo>
                    <a:pt x="2981" y="344"/>
                  </a:lnTo>
                  <a:lnTo>
                    <a:pt x="2988" y="308"/>
                  </a:lnTo>
                  <a:lnTo>
                    <a:pt x="2994" y="299"/>
                  </a:lnTo>
                  <a:lnTo>
                    <a:pt x="3001" y="313"/>
                  </a:lnTo>
                  <a:lnTo>
                    <a:pt x="3007" y="342"/>
                  </a:lnTo>
                  <a:lnTo>
                    <a:pt x="3014" y="427"/>
                  </a:lnTo>
                  <a:lnTo>
                    <a:pt x="3020" y="490"/>
                  </a:lnTo>
                  <a:lnTo>
                    <a:pt x="3027" y="530"/>
                  </a:lnTo>
                  <a:lnTo>
                    <a:pt x="3033" y="726"/>
                  </a:lnTo>
                  <a:lnTo>
                    <a:pt x="3040" y="872"/>
                  </a:lnTo>
                  <a:lnTo>
                    <a:pt x="3046" y="634"/>
                  </a:lnTo>
                  <a:lnTo>
                    <a:pt x="3052" y="378"/>
                  </a:lnTo>
                  <a:lnTo>
                    <a:pt x="3059" y="416"/>
                  </a:lnTo>
                  <a:lnTo>
                    <a:pt x="3065" y="573"/>
                  </a:lnTo>
                  <a:lnTo>
                    <a:pt x="3072" y="445"/>
                  </a:lnTo>
                  <a:lnTo>
                    <a:pt x="3078" y="308"/>
                  </a:lnTo>
                  <a:lnTo>
                    <a:pt x="3085" y="303"/>
                  </a:lnTo>
                  <a:lnTo>
                    <a:pt x="3091" y="288"/>
                  </a:lnTo>
                  <a:lnTo>
                    <a:pt x="3098" y="280"/>
                  </a:lnTo>
                  <a:lnTo>
                    <a:pt x="3104" y="282"/>
                  </a:lnTo>
                  <a:lnTo>
                    <a:pt x="3111" y="308"/>
                  </a:lnTo>
                  <a:lnTo>
                    <a:pt x="3117" y="318"/>
                  </a:lnTo>
                  <a:lnTo>
                    <a:pt x="3123" y="357"/>
                  </a:lnTo>
                  <a:lnTo>
                    <a:pt x="3130" y="581"/>
                  </a:lnTo>
                  <a:lnTo>
                    <a:pt x="3136" y="611"/>
                  </a:lnTo>
                  <a:lnTo>
                    <a:pt x="3143" y="536"/>
                  </a:lnTo>
                  <a:lnTo>
                    <a:pt x="3149" y="465"/>
                  </a:lnTo>
                  <a:lnTo>
                    <a:pt x="3156" y="403"/>
                  </a:lnTo>
                  <a:lnTo>
                    <a:pt x="3162" y="716"/>
                  </a:lnTo>
                  <a:lnTo>
                    <a:pt x="3169" y="1717"/>
                  </a:lnTo>
                  <a:lnTo>
                    <a:pt x="3175" y="1818"/>
                  </a:lnTo>
                  <a:lnTo>
                    <a:pt x="3182" y="793"/>
                  </a:lnTo>
                  <a:lnTo>
                    <a:pt x="3188" y="403"/>
                  </a:lnTo>
                  <a:lnTo>
                    <a:pt x="3194" y="363"/>
                  </a:lnTo>
                  <a:lnTo>
                    <a:pt x="3201" y="374"/>
                  </a:lnTo>
                  <a:lnTo>
                    <a:pt x="3207" y="385"/>
                  </a:lnTo>
                  <a:lnTo>
                    <a:pt x="3214" y="361"/>
                  </a:lnTo>
                  <a:lnTo>
                    <a:pt x="3220" y="360"/>
                  </a:lnTo>
                  <a:lnTo>
                    <a:pt x="3227" y="373"/>
                  </a:lnTo>
                  <a:lnTo>
                    <a:pt x="3233" y="391"/>
                  </a:lnTo>
                  <a:lnTo>
                    <a:pt x="3240" y="372"/>
                  </a:lnTo>
                  <a:lnTo>
                    <a:pt x="3246" y="370"/>
                  </a:lnTo>
                  <a:lnTo>
                    <a:pt x="3253" y="429"/>
                  </a:lnTo>
                  <a:lnTo>
                    <a:pt x="3259" y="554"/>
                  </a:lnTo>
                  <a:lnTo>
                    <a:pt x="3265" y="561"/>
                  </a:lnTo>
                  <a:lnTo>
                    <a:pt x="3272" y="506"/>
                  </a:lnTo>
                  <a:lnTo>
                    <a:pt x="3278" y="488"/>
                  </a:lnTo>
                  <a:lnTo>
                    <a:pt x="3285" y="488"/>
                  </a:lnTo>
                  <a:lnTo>
                    <a:pt x="3291" y="451"/>
                  </a:lnTo>
                  <a:lnTo>
                    <a:pt x="3298" y="443"/>
                  </a:lnTo>
                  <a:lnTo>
                    <a:pt x="3304" y="572"/>
                  </a:lnTo>
                  <a:lnTo>
                    <a:pt x="3311" y="865"/>
                  </a:lnTo>
                  <a:lnTo>
                    <a:pt x="3317" y="1743"/>
                  </a:lnTo>
                  <a:lnTo>
                    <a:pt x="3324" y="1681"/>
                  </a:lnTo>
                  <a:lnTo>
                    <a:pt x="3330" y="856"/>
                  </a:lnTo>
                  <a:lnTo>
                    <a:pt x="3336" y="683"/>
                  </a:lnTo>
                  <a:lnTo>
                    <a:pt x="3343" y="877"/>
                  </a:lnTo>
                  <a:lnTo>
                    <a:pt x="3349" y="912"/>
                  </a:lnTo>
                  <a:lnTo>
                    <a:pt x="3356" y="593"/>
                  </a:lnTo>
                  <a:lnTo>
                    <a:pt x="3362" y="456"/>
                  </a:lnTo>
                  <a:lnTo>
                    <a:pt x="3369" y="424"/>
                  </a:lnTo>
                  <a:lnTo>
                    <a:pt x="3375" y="435"/>
                  </a:lnTo>
                  <a:lnTo>
                    <a:pt x="3382" y="449"/>
                  </a:lnTo>
                  <a:lnTo>
                    <a:pt x="3388" y="494"/>
                  </a:lnTo>
                  <a:lnTo>
                    <a:pt x="3395" y="570"/>
                  </a:lnTo>
                  <a:lnTo>
                    <a:pt x="3401" y="580"/>
                  </a:lnTo>
                  <a:lnTo>
                    <a:pt x="3407" y="497"/>
                  </a:lnTo>
                  <a:lnTo>
                    <a:pt x="3414" y="489"/>
                  </a:lnTo>
                  <a:lnTo>
                    <a:pt x="3420" y="570"/>
                  </a:lnTo>
                  <a:lnTo>
                    <a:pt x="3427" y="633"/>
                  </a:lnTo>
                  <a:lnTo>
                    <a:pt x="3433" y="529"/>
                  </a:lnTo>
                  <a:lnTo>
                    <a:pt x="3440" y="441"/>
                  </a:lnTo>
                  <a:lnTo>
                    <a:pt x="3446" y="444"/>
                  </a:lnTo>
                  <a:lnTo>
                    <a:pt x="3453" y="455"/>
                  </a:lnTo>
                  <a:lnTo>
                    <a:pt x="3459" y="530"/>
                  </a:lnTo>
                  <a:lnTo>
                    <a:pt x="3466" y="609"/>
                  </a:lnTo>
                  <a:lnTo>
                    <a:pt x="3472" y="599"/>
                  </a:lnTo>
                  <a:lnTo>
                    <a:pt x="3478" y="466"/>
                  </a:lnTo>
                  <a:lnTo>
                    <a:pt x="3485" y="427"/>
                  </a:lnTo>
                  <a:lnTo>
                    <a:pt x="3491" y="513"/>
                  </a:lnTo>
                  <a:lnTo>
                    <a:pt x="3498" y="577"/>
                  </a:lnTo>
                  <a:lnTo>
                    <a:pt x="3504" y="547"/>
                  </a:lnTo>
                  <a:lnTo>
                    <a:pt x="3511" y="469"/>
                  </a:lnTo>
                  <a:lnTo>
                    <a:pt x="3517" y="420"/>
                  </a:lnTo>
                  <a:lnTo>
                    <a:pt x="3524" y="473"/>
                  </a:lnTo>
                  <a:lnTo>
                    <a:pt x="3530" y="510"/>
                  </a:lnTo>
                  <a:lnTo>
                    <a:pt x="3537" y="512"/>
                  </a:lnTo>
                  <a:lnTo>
                    <a:pt x="3543" y="474"/>
                  </a:lnTo>
                  <a:lnTo>
                    <a:pt x="3549" y="516"/>
                  </a:lnTo>
                  <a:lnTo>
                    <a:pt x="3556" y="456"/>
                  </a:lnTo>
                  <a:lnTo>
                    <a:pt x="3562" y="356"/>
                  </a:lnTo>
                  <a:lnTo>
                    <a:pt x="3569" y="345"/>
                  </a:lnTo>
                  <a:lnTo>
                    <a:pt x="3575" y="383"/>
                  </a:lnTo>
                  <a:lnTo>
                    <a:pt x="3582" y="403"/>
                  </a:lnTo>
                  <a:lnTo>
                    <a:pt x="3588" y="461"/>
                  </a:lnTo>
                  <a:lnTo>
                    <a:pt x="3595" y="561"/>
                  </a:lnTo>
                  <a:lnTo>
                    <a:pt x="3601" y="491"/>
                  </a:lnTo>
                  <a:lnTo>
                    <a:pt x="3608" y="396"/>
                  </a:lnTo>
                  <a:lnTo>
                    <a:pt x="3614" y="384"/>
                  </a:lnTo>
                  <a:lnTo>
                    <a:pt x="3620" y="911"/>
                  </a:lnTo>
                  <a:lnTo>
                    <a:pt x="3627" y="2551"/>
                  </a:lnTo>
                  <a:lnTo>
                    <a:pt x="3633" y="3158"/>
                  </a:lnTo>
                  <a:lnTo>
                    <a:pt x="3640" y="1378"/>
                  </a:lnTo>
                  <a:lnTo>
                    <a:pt x="3646" y="453"/>
                  </a:lnTo>
                  <a:lnTo>
                    <a:pt x="3653" y="416"/>
                  </a:lnTo>
                  <a:lnTo>
                    <a:pt x="3659" y="476"/>
                  </a:lnTo>
                  <a:lnTo>
                    <a:pt x="3666" y="473"/>
                  </a:lnTo>
                  <a:lnTo>
                    <a:pt x="3672" y="387"/>
                  </a:lnTo>
                  <a:lnTo>
                    <a:pt x="3679" y="359"/>
                  </a:lnTo>
                  <a:lnTo>
                    <a:pt x="3685" y="376"/>
                  </a:lnTo>
                  <a:lnTo>
                    <a:pt x="3691" y="419"/>
                  </a:lnTo>
                  <a:lnTo>
                    <a:pt x="3698" y="400"/>
                  </a:lnTo>
                  <a:lnTo>
                    <a:pt x="3704" y="336"/>
                  </a:lnTo>
                  <a:lnTo>
                    <a:pt x="3711" y="332"/>
                  </a:lnTo>
                  <a:lnTo>
                    <a:pt x="3717" y="346"/>
                  </a:lnTo>
                  <a:lnTo>
                    <a:pt x="3724" y="336"/>
                  </a:lnTo>
                  <a:lnTo>
                    <a:pt x="3730" y="359"/>
                  </a:lnTo>
                  <a:lnTo>
                    <a:pt x="3737" y="493"/>
                  </a:lnTo>
                  <a:lnTo>
                    <a:pt x="3743" y="623"/>
                  </a:lnTo>
                  <a:lnTo>
                    <a:pt x="3750" y="493"/>
                  </a:lnTo>
                  <a:lnTo>
                    <a:pt x="3756" y="382"/>
                  </a:lnTo>
                  <a:lnTo>
                    <a:pt x="3762" y="362"/>
                  </a:lnTo>
                  <a:lnTo>
                    <a:pt x="3769" y="345"/>
                  </a:lnTo>
                  <a:lnTo>
                    <a:pt x="3775" y="322"/>
                  </a:lnTo>
                  <a:lnTo>
                    <a:pt x="3782" y="311"/>
                  </a:lnTo>
                  <a:lnTo>
                    <a:pt x="3788" y="318"/>
                  </a:lnTo>
                  <a:lnTo>
                    <a:pt x="3795" y="348"/>
                  </a:lnTo>
                  <a:lnTo>
                    <a:pt x="3801" y="412"/>
                  </a:lnTo>
                  <a:lnTo>
                    <a:pt x="3808" y="514"/>
                  </a:lnTo>
                  <a:lnTo>
                    <a:pt x="3814" y="713"/>
                  </a:lnTo>
                  <a:lnTo>
                    <a:pt x="3821" y="772"/>
                  </a:lnTo>
                  <a:lnTo>
                    <a:pt x="3827" y="551"/>
                  </a:lnTo>
                  <a:lnTo>
                    <a:pt x="3833" y="434"/>
                  </a:lnTo>
                  <a:lnTo>
                    <a:pt x="3840" y="413"/>
                  </a:lnTo>
                  <a:lnTo>
                    <a:pt x="3846" y="384"/>
                  </a:lnTo>
                  <a:lnTo>
                    <a:pt x="3853" y="352"/>
                  </a:lnTo>
                  <a:lnTo>
                    <a:pt x="3859" y="351"/>
                  </a:lnTo>
                  <a:lnTo>
                    <a:pt x="3866" y="406"/>
                  </a:lnTo>
                  <a:lnTo>
                    <a:pt x="3872" y="770"/>
                  </a:lnTo>
                  <a:lnTo>
                    <a:pt x="3879" y="1267"/>
                  </a:lnTo>
                  <a:lnTo>
                    <a:pt x="3885" y="1045"/>
                  </a:lnTo>
                  <a:lnTo>
                    <a:pt x="3891" y="586"/>
                  </a:lnTo>
                  <a:lnTo>
                    <a:pt x="3898" y="462"/>
                  </a:lnTo>
                  <a:lnTo>
                    <a:pt x="3904" y="437"/>
                  </a:lnTo>
                  <a:lnTo>
                    <a:pt x="3911" y="403"/>
                  </a:lnTo>
                  <a:lnTo>
                    <a:pt x="3917" y="369"/>
                  </a:lnTo>
                  <a:lnTo>
                    <a:pt x="3924" y="354"/>
                  </a:lnTo>
                  <a:lnTo>
                    <a:pt x="3930" y="360"/>
                  </a:lnTo>
                  <a:lnTo>
                    <a:pt x="3937" y="375"/>
                  </a:lnTo>
                  <a:lnTo>
                    <a:pt x="3943" y="381"/>
                  </a:lnTo>
                  <a:lnTo>
                    <a:pt x="3950" y="366"/>
                  </a:lnTo>
                  <a:lnTo>
                    <a:pt x="3956" y="354"/>
                  </a:lnTo>
                  <a:lnTo>
                    <a:pt x="3962" y="351"/>
                  </a:lnTo>
                  <a:lnTo>
                    <a:pt x="3969" y="345"/>
                  </a:lnTo>
                  <a:lnTo>
                    <a:pt x="3975" y="370"/>
                  </a:lnTo>
                  <a:lnTo>
                    <a:pt x="3982" y="376"/>
                  </a:lnTo>
                  <a:lnTo>
                    <a:pt x="3988" y="361"/>
                  </a:lnTo>
                  <a:lnTo>
                    <a:pt x="3995" y="386"/>
                  </a:lnTo>
                  <a:lnTo>
                    <a:pt x="4001" y="420"/>
                  </a:lnTo>
                  <a:lnTo>
                    <a:pt x="4008" y="418"/>
                  </a:lnTo>
                  <a:lnTo>
                    <a:pt x="4014" y="388"/>
                  </a:lnTo>
                  <a:lnTo>
                    <a:pt x="4021" y="351"/>
                  </a:lnTo>
                  <a:lnTo>
                    <a:pt x="4027" y="344"/>
                  </a:lnTo>
                  <a:lnTo>
                    <a:pt x="4033" y="336"/>
                  </a:lnTo>
                  <a:lnTo>
                    <a:pt x="4040" y="344"/>
                  </a:lnTo>
                  <a:lnTo>
                    <a:pt x="4046" y="355"/>
                  </a:lnTo>
                  <a:lnTo>
                    <a:pt x="4053" y="351"/>
                  </a:lnTo>
                  <a:lnTo>
                    <a:pt x="4059" y="346"/>
                  </a:lnTo>
                  <a:lnTo>
                    <a:pt x="4066" y="351"/>
                  </a:lnTo>
                  <a:lnTo>
                    <a:pt x="4072" y="341"/>
                  </a:lnTo>
                  <a:lnTo>
                    <a:pt x="4079" y="319"/>
                  </a:lnTo>
                  <a:lnTo>
                    <a:pt x="4085" y="315"/>
                  </a:lnTo>
                  <a:lnTo>
                    <a:pt x="4092" y="331"/>
                  </a:lnTo>
                  <a:lnTo>
                    <a:pt x="4098" y="332"/>
                  </a:lnTo>
                  <a:lnTo>
                    <a:pt x="4104" y="310"/>
                  </a:lnTo>
                  <a:lnTo>
                    <a:pt x="4111" y="291"/>
                  </a:lnTo>
                  <a:lnTo>
                    <a:pt x="4117" y="296"/>
                  </a:lnTo>
                  <a:lnTo>
                    <a:pt x="4124" y="307"/>
                  </a:lnTo>
                  <a:lnTo>
                    <a:pt x="4130" y="380"/>
                  </a:lnTo>
                  <a:lnTo>
                    <a:pt x="4137" y="511"/>
                  </a:lnTo>
                  <a:lnTo>
                    <a:pt x="4143" y="508"/>
                  </a:lnTo>
                  <a:lnTo>
                    <a:pt x="4150" y="367"/>
                  </a:lnTo>
                  <a:lnTo>
                    <a:pt x="4156" y="315"/>
                  </a:lnTo>
                  <a:lnTo>
                    <a:pt x="4163" y="335"/>
                  </a:lnTo>
                  <a:lnTo>
                    <a:pt x="4169" y="430"/>
                  </a:lnTo>
                  <a:lnTo>
                    <a:pt x="4175" y="502"/>
                  </a:lnTo>
                  <a:lnTo>
                    <a:pt x="4182" y="425"/>
                  </a:lnTo>
                  <a:lnTo>
                    <a:pt x="4188" y="365"/>
                  </a:lnTo>
                  <a:lnTo>
                    <a:pt x="4195" y="389"/>
                  </a:lnTo>
                  <a:lnTo>
                    <a:pt x="4201" y="480"/>
                  </a:lnTo>
                  <a:lnTo>
                    <a:pt x="4208" y="570"/>
                  </a:lnTo>
                  <a:lnTo>
                    <a:pt x="4214" y="695"/>
                  </a:lnTo>
                  <a:lnTo>
                    <a:pt x="4221" y="865"/>
                  </a:lnTo>
                  <a:lnTo>
                    <a:pt x="4227" y="708"/>
                  </a:lnTo>
                  <a:lnTo>
                    <a:pt x="4234" y="426"/>
                  </a:lnTo>
                  <a:lnTo>
                    <a:pt x="4240" y="326"/>
                  </a:lnTo>
                  <a:lnTo>
                    <a:pt x="4246" y="333"/>
                  </a:lnTo>
                  <a:lnTo>
                    <a:pt x="4253" y="361"/>
                  </a:lnTo>
                  <a:lnTo>
                    <a:pt x="4259" y="357"/>
                  </a:lnTo>
                  <a:lnTo>
                    <a:pt x="4266" y="331"/>
                  </a:lnTo>
                  <a:lnTo>
                    <a:pt x="4272" y="313"/>
                  </a:lnTo>
                  <a:lnTo>
                    <a:pt x="4279" y="308"/>
                  </a:lnTo>
                  <a:lnTo>
                    <a:pt x="4285" y="332"/>
                  </a:lnTo>
                  <a:lnTo>
                    <a:pt x="4292" y="399"/>
                  </a:lnTo>
                  <a:lnTo>
                    <a:pt x="4298" y="457"/>
                  </a:lnTo>
                  <a:lnTo>
                    <a:pt x="4305" y="405"/>
                  </a:lnTo>
                  <a:lnTo>
                    <a:pt x="4311" y="348"/>
                  </a:lnTo>
                  <a:lnTo>
                    <a:pt x="4317" y="352"/>
                  </a:lnTo>
                  <a:lnTo>
                    <a:pt x="4324" y="423"/>
                  </a:lnTo>
                  <a:lnTo>
                    <a:pt x="4330" y="437"/>
                  </a:lnTo>
                  <a:lnTo>
                    <a:pt x="4337" y="383"/>
                  </a:lnTo>
                  <a:lnTo>
                    <a:pt x="4343" y="348"/>
                  </a:lnTo>
                  <a:lnTo>
                    <a:pt x="4350" y="362"/>
                  </a:lnTo>
                  <a:lnTo>
                    <a:pt x="4356" y="372"/>
                  </a:lnTo>
                  <a:lnTo>
                    <a:pt x="4363" y="371"/>
                  </a:lnTo>
                  <a:lnTo>
                    <a:pt x="4369" y="368"/>
                  </a:lnTo>
                  <a:lnTo>
                    <a:pt x="4376" y="377"/>
                  </a:lnTo>
                  <a:lnTo>
                    <a:pt x="4382" y="390"/>
                  </a:lnTo>
                  <a:lnTo>
                    <a:pt x="4388" y="371"/>
                  </a:lnTo>
                  <a:lnTo>
                    <a:pt x="4395" y="373"/>
                  </a:lnTo>
                  <a:lnTo>
                    <a:pt x="4401" y="387"/>
                  </a:lnTo>
                  <a:lnTo>
                    <a:pt x="4408" y="395"/>
                  </a:lnTo>
                  <a:lnTo>
                    <a:pt x="4414" y="442"/>
                  </a:lnTo>
                  <a:lnTo>
                    <a:pt x="4421" y="513"/>
                  </a:lnTo>
                  <a:lnTo>
                    <a:pt x="4427" y="501"/>
                  </a:lnTo>
                  <a:lnTo>
                    <a:pt x="4434" y="396"/>
                  </a:lnTo>
                  <a:lnTo>
                    <a:pt x="4440" y="337"/>
                  </a:lnTo>
                  <a:lnTo>
                    <a:pt x="4447" y="329"/>
                  </a:lnTo>
                  <a:lnTo>
                    <a:pt x="4453" y="324"/>
                  </a:lnTo>
                  <a:lnTo>
                    <a:pt x="4459" y="316"/>
                  </a:lnTo>
                  <a:lnTo>
                    <a:pt x="4466" y="323"/>
                  </a:lnTo>
                  <a:lnTo>
                    <a:pt x="4472" y="329"/>
                  </a:lnTo>
                  <a:lnTo>
                    <a:pt x="4479" y="337"/>
                  </a:lnTo>
                  <a:lnTo>
                    <a:pt x="4485" y="340"/>
                  </a:lnTo>
                  <a:lnTo>
                    <a:pt x="4492" y="336"/>
                  </a:lnTo>
                  <a:lnTo>
                    <a:pt x="4498" y="330"/>
                  </a:lnTo>
                  <a:lnTo>
                    <a:pt x="4505" y="327"/>
                  </a:lnTo>
                  <a:lnTo>
                    <a:pt x="4511" y="311"/>
                  </a:lnTo>
                  <a:lnTo>
                    <a:pt x="4518" y="298"/>
                  </a:lnTo>
                  <a:lnTo>
                    <a:pt x="4524" y="295"/>
                  </a:lnTo>
                  <a:lnTo>
                    <a:pt x="4530" y="297"/>
                  </a:lnTo>
                  <a:lnTo>
                    <a:pt x="4537" y="285"/>
                  </a:lnTo>
                  <a:lnTo>
                    <a:pt x="4543" y="273"/>
                  </a:lnTo>
                  <a:lnTo>
                    <a:pt x="4550" y="275"/>
                  </a:lnTo>
                  <a:lnTo>
                    <a:pt x="4556" y="283"/>
                  </a:lnTo>
                  <a:lnTo>
                    <a:pt x="4563" y="286"/>
                  </a:lnTo>
                  <a:lnTo>
                    <a:pt x="4569" y="285"/>
                  </a:lnTo>
                  <a:lnTo>
                    <a:pt x="4576" y="282"/>
                  </a:lnTo>
                  <a:lnTo>
                    <a:pt x="4582" y="280"/>
                  </a:lnTo>
                  <a:lnTo>
                    <a:pt x="4589" y="291"/>
                  </a:lnTo>
                  <a:lnTo>
                    <a:pt x="4595" y="306"/>
                  </a:lnTo>
                  <a:lnTo>
                    <a:pt x="4601" y="311"/>
                  </a:lnTo>
                  <a:lnTo>
                    <a:pt x="4608" y="303"/>
                  </a:lnTo>
                  <a:lnTo>
                    <a:pt x="4614" y="286"/>
                  </a:lnTo>
                  <a:lnTo>
                    <a:pt x="4621" y="290"/>
                  </a:lnTo>
                  <a:lnTo>
                    <a:pt x="4627" y="353"/>
                  </a:lnTo>
                  <a:lnTo>
                    <a:pt x="4634" y="405"/>
                  </a:lnTo>
                  <a:lnTo>
                    <a:pt x="4640" y="394"/>
                  </a:lnTo>
                  <a:lnTo>
                    <a:pt x="4647" y="357"/>
                  </a:lnTo>
                  <a:lnTo>
                    <a:pt x="4653" y="391"/>
                  </a:lnTo>
                  <a:lnTo>
                    <a:pt x="4660" y="615"/>
                  </a:lnTo>
                  <a:lnTo>
                    <a:pt x="4666" y="854"/>
                  </a:lnTo>
                  <a:lnTo>
                    <a:pt x="4672" y="748"/>
                  </a:lnTo>
                  <a:lnTo>
                    <a:pt x="4679" y="537"/>
                  </a:lnTo>
                  <a:lnTo>
                    <a:pt x="4685" y="555"/>
                  </a:lnTo>
                  <a:lnTo>
                    <a:pt x="4692" y="613"/>
                  </a:lnTo>
                  <a:lnTo>
                    <a:pt x="4698" y="473"/>
                  </a:lnTo>
                  <a:lnTo>
                    <a:pt x="4705" y="361"/>
                  </a:lnTo>
                  <a:lnTo>
                    <a:pt x="4711" y="326"/>
                  </a:lnTo>
                  <a:lnTo>
                    <a:pt x="4718" y="315"/>
                  </a:lnTo>
                  <a:lnTo>
                    <a:pt x="4724" y="309"/>
                  </a:lnTo>
                  <a:lnTo>
                    <a:pt x="4731" y="305"/>
                  </a:lnTo>
                  <a:lnTo>
                    <a:pt x="4737" y="315"/>
                  </a:lnTo>
                  <a:lnTo>
                    <a:pt x="4743" y="347"/>
                  </a:lnTo>
                  <a:lnTo>
                    <a:pt x="4750" y="361"/>
                  </a:lnTo>
                  <a:lnTo>
                    <a:pt x="4756" y="329"/>
                  </a:lnTo>
                  <a:lnTo>
                    <a:pt x="4763" y="296"/>
                  </a:lnTo>
                  <a:lnTo>
                    <a:pt x="4769" y="295"/>
                  </a:lnTo>
                  <a:lnTo>
                    <a:pt x="4776" y="295"/>
                  </a:lnTo>
                  <a:lnTo>
                    <a:pt x="4782" y="293"/>
                  </a:lnTo>
                  <a:lnTo>
                    <a:pt x="4789" y="283"/>
                  </a:lnTo>
                  <a:lnTo>
                    <a:pt x="4795" y="282"/>
                  </a:lnTo>
                  <a:lnTo>
                    <a:pt x="4802" y="279"/>
                  </a:lnTo>
                  <a:lnTo>
                    <a:pt x="4808" y="293"/>
                  </a:lnTo>
                  <a:lnTo>
                    <a:pt x="4814" y="330"/>
                  </a:lnTo>
                  <a:lnTo>
                    <a:pt x="4821" y="369"/>
                  </a:lnTo>
                  <a:lnTo>
                    <a:pt x="4827" y="363"/>
                  </a:lnTo>
                  <a:lnTo>
                    <a:pt x="4834" y="320"/>
                  </a:lnTo>
                  <a:lnTo>
                    <a:pt x="4840" y="290"/>
                  </a:lnTo>
                  <a:lnTo>
                    <a:pt x="4847" y="292"/>
                  </a:lnTo>
                  <a:lnTo>
                    <a:pt x="4853" y="294"/>
                  </a:lnTo>
                  <a:lnTo>
                    <a:pt x="4860" y="290"/>
                  </a:lnTo>
                  <a:lnTo>
                    <a:pt x="4866" y="272"/>
                  </a:lnTo>
                  <a:lnTo>
                    <a:pt x="4873" y="264"/>
                  </a:lnTo>
                  <a:lnTo>
                    <a:pt x="4879" y="265"/>
                  </a:lnTo>
                  <a:lnTo>
                    <a:pt x="4885" y="338"/>
                  </a:lnTo>
                  <a:lnTo>
                    <a:pt x="4892" y="1072"/>
                  </a:lnTo>
                  <a:lnTo>
                    <a:pt x="4898" y="4180"/>
                  </a:lnTo>
                  <a:lnTo>
                    <a:pt x="4905" y="8651"/>
                  </a:lnTo>
                  <a:lnTo>
                    <a:pt x="4911" y="11088"/>
                  </a:lnTo>
                  <a:lnTo>
                    <a:pt x="4918" y="11472"/>
                  </a:lnTo>
                  <a:lnTo>
                    <a:pt x="4924" y="8525"/>
                  </a:lnTo>
                  <a:lnTo>
                    <a:pt x="4931" y="2844"/>
                  </a:lnTo>
                  <a:lnTo>
                    <a:pt x="4937" y="647"/>
                  </a:lnTo>
                  <a:lnTo>
                    <a:pt x="4944" y="381"/>
                  </a:lnTo>
                  <a:lnTo>
                    <a:pt x="4950" y="340"/>
                  </a:lnTo>
                  <a:lnTo>
                    <a:pt x="4956" y="305"/>
                  </a:lnTo>
                  <a:lnTo>
                    <a:pt x="4963" y="291"/>
                  </a:lnTo>
                  <a:lnTo>
                    <a:pt x="4969" y="295"/>
                  </a:lnTo>
                  <a:lnTo>
                    <a:pt x="4976" y="321"/>
                  </a:lnTo>
                  <a:lnTo>
                    <a:pt x="4982" y="357"/>
                  </a:lnTo>
                  <a:lnTo>
                    <a:pt x="4989" y="385"/>
                  </a:lnTo>
                  <a:lnTo>
                    <a:pt x="4995" y="403"/>
                  </a:lnTo>
                  <a:lnTo>
                    <a:pt x="5002" y="430"/>
                  </a:lnTo>
                  <a:lnTo>
                    <a:pt x="5008" y="421"/>
                  </a:lnTo>
                  <a:lnTo>
                    <a:pt x="5015" y="368"/>
                  </a:lnTo>
                  <a:lnTo>
                    <a:pt x="5021" y="311"/>
                  </a:lnTo>
                  <a:lnTo>
                    <a:pt x="5027" y="295"/>
                  </a:lnTo>
                  <a:lnTo>
                    <a:pt x="5034" y="297"/>
                  </a:lnTo>
                  <a:lnTo>
                    <a:pt x="5040" y="286"/>
                  </a:lnTo>
                  <a:lnTo>
                    <a:pt x="5047" y="280"/>
                  </a:lnTo>
                  <a:lnTo>
                    <a:pt x="5053" y="293"/>
                  </a:lnTo>
                  <a:lnTo>
                    <a:pt x="5060" y="313"/>
                  </a:lnTo>
                  <a:lnTo>
                    <a:pt x="5066" y="311"/>
                  </a:lnTo>
                  <a:lnTo>
                    <a:pt x="5073" y="294"/>
                  </a:lnTo>
                  <a:lnTo>
                    <a:pt x="5079" y="287"/>
                  </a:lnTo>
                  <a:lnTo>
                    <a:pt x="5086" y="304"/>
                  </a:lnTo>
                  <a:lnTo>
                    <a:pt x="5092" y="322"/>
                  </a:lnTo>
                  <a:lnTo>
                    <a:pt x="5098" y="303"/>
                  </a:lnTo>
                  <a:lnTo>
                    <a:pt x="5105" y="273"/>
                  </a:lnTo>
                  <a:lnTo>
                    <a:pt x="5111" y="260"/>
                  </a:lnTo>
                  <a:lnTo>
                    <a:pt x="5118" y="266"/>
                  </a:lnTo>
                  <a:lnTo>
                    <a:pt x="5124" y="261"/>
                  </a:lnTo>
                  <a:lnTo>
                    <a:pt x="5131" y="270"/>
                  </a:lnTo>
                  <a:lnTo>
                    <a:pt x="5137" y="283"/>
                  </a:lnTo>
                  <a:lnTo>
                    <a:pt x="5144" y="294"/>
                  </a:lnTo>
                  <a:lnTo>
                    <a:pt x="5150" y="309"/>
                  </a:lnTo>
                  <a:lnTo>
                    <a:pt x="5157" y="311"/>
                  </a:lnTo>
                  <a:lnTo>
                    <a:pt x="5163" y="308"/>
                  </a:lnTo>
                  <a:lnTo>
                    <a:pt x="5169" y="291"/>
                  </a:lnTo>
                  <a:lnTo>
                    <a:pt x="5176" y="276"/>
                  </a:lnTo>
                  <a:lnTo>
                    <a:pt x="5182" y="265"/>
                  </a:lnTo>
                  <a:lnTo>
                    <a:pt x="5189" y="266"/>
                  </a:lnTo>
                  <a:lnTo>
                    <a:pt x="5195" y="287"/>
                  </a:lnTo>
                  <a:lnTo>
                    <a:pt x="5202" y="331"/>
                  </a:lnTo>
                  <a:lnTo>
                    <a:pt x="5208" y="356"/>
                  </a:lnTo>
                  <a:lnTo>
                    <a:pt x="5215" y="334"/>
                  </a:lnTo>
                  <a:lnTo>
                    <a:pt x="5221" y="296"/>
                  </a:lnTo>
                  <a:lnTo>
                    <a:pt x="5228" y="273"/>
                  </a:lnTo>
                  <a:lnTo>
                    <a:pt x="5234" y="266"/>
                  </a:lnTo>
                  <a:lnTo>
                    <a:pt x="5240" y="271"/>
                  </a:lnTo>
                  <a:lnTo>
                    <a:pt x="5247" y="281"/>
                  </a:lnTo>
                  <a:lnTo>
                    <a:pt x="5253" y="269"/>
                  </a:lnTo>
                  <a:lnTo>
                    <a:pt x="5260" y="257"/>
                  </a:lnTo>
                  <a:lnTo>
                    <a:pt x="5266" y="262"/>
                  </a:lnTo>
                  <a:lnTo>
                    <a:pt x="5273" y="273"/>
                  </a:lnTo>
                  <a:lnTo>
                    <a:pt x="5279" y="277"/>
                  </a:lnTo>
                  <a:lnTo>
                    <a:pt x="5286" y="278"/>
                  </a:lnTo>
                  <a:lnTo>
                    <a:pt x="5292" y="275"/>
                  </a:lnTo>
                  <a:lnTo>
                    <a:pt x="5299" y="280"/>
                  </a:lnTo>
                  <a:lnTo>
                    <a:pt x="5305" y="278"/>
                  </a:lnTo>
                  <a:lnTo>
                    <a:pt x="5311" y="262"/>
                  </a:lnTo>
                  <a:lnTo>
                    <a:pt x="5318" y="261"/>
                  </a:lnTo>
                  <a:lnTo>
                    <a:pt x="5324" y="261"/>
                  </a:lnTo>
                  <a:lnTo>
                    <a:pt x="5331" y="257"/>
                  </a:lnTo>
                  <a:lnTo>
                    <a:pt x="5337" y="254"/>
                  </a:lnTo>
                  <a:lnTo>
                    <a:pt x="5344" y="256"/>
                  </a:lnTo>
                  <a:lnTo>
                    <a:pt x="5350" y="269"/>
                  </a:lnTo>
                  <a:lnTo>
                    <a:pt x="5357" y="271"/>
                  </a:lnTo>
                  <a:lnTo>
                    <a:pt x="5363" y="261"/>
                  </a:lnTo>
                  <a:lnTo>
                    <a:pt x="5370" y="252"/>
                  </a:lnTo>
                  <a:lnTo>
                    <a:pt x="5376" y="256"/>
                  </a:lnTo>
                  <a:lnTo>
                    <a:pt x="5382" y="259"/>
                  </a:lnTo>
                  <a:lnTo>
                    <a:pt x="5389" y="261"/>
                  </a:lnTo>
                  <a:lnTo>
                    <a:pt x="5395" y="261"/>
                  </a:lnTo>
                  <a:lnTo>
                    <a:pt x="5402" y="273"/>
                  </a:lnTo>
                  <a:lnTo>
                    <a:pt x="5408" y="278"/>
                  </a:lnTo>
                  <a:lnTo>
                    <a:pt x="5415" y="278"/>
                  </a:lnTo>
                  <a:lnTo>
                    <a:pt x="5421" y="275"/>
                  </a:lnTo>
                  <a:lnTo>
                    <a:pt x="5428" y="274"/>
                  </a:lnTo>
                  <a:lnTo>
                    <a:pt x="5434" y="272"/>
                  </a:lnTo>
                  <a:lnTo>
                    <a:pt x="5441" y="263"/>
                  </a:lnTo>
                  <a:lnTo>
                    <a:pt x="5447" y="261"/>
                  </a:lnTo>
                  <a:lnTo>
                    <a:pt x="5453" y="257"/>
                  </a:lnTo>
                  <a:lnTo>
                    <a:pt x="5460" y="259"/>
                  </a:lnTo>
                  <a:lnTo>
                    <a:pt x="5466" y="262"/>
                  </a:lnTo>
                  <a:lnTo>
                    <a:pt x="5473" y="259"/>
                  </a:lnTo>
                  <a:lnTo>
                    <a:pt x="5479" y="255"/>
                  </a:lnTo>
                  <a:lnTo>
                    <a:pt x="5486" y="241"/>
                  </a:lnTo>
                  <a:lnTo>
                    <a:pt x="5492" y="241"/>
                  </a:lnTo>
                  <a:lnTo>
                    <a:pt x="5499" y="245"/>
                  </a:lnTo>
                  <a:lnTo>
                    <a:pt x="5505" y="252"/>
                  </a:lnTo>
                  <a:lnTo>
                    <a:pt x="5512" y="246"/>
                  </a:lnTo>
                  <a:lnTo>
                    <a:pt x="5518" y="240"/>
                  </a:lnTo>
                  <a:lnTo>
                    <a:pt x="5524" y="234"/>
                  </a:lnTo>
                  <a:lnTo>
                    <a:pt x="5531" y="241"/>
                  </a:lnTo>
                  <a:lnTo>
                    <a:pt x="5537" y="247"/>
                  </a:lnTo>
                  <a:lnTo>
                    <a:pt x="5544" y="246"/>
                  </a:lnTo>
                  <a:lnTo>
                    <a:pt x="5550" y="244"/>
                  </a:lnTo>
                  <a:lnTo>
                    <a:pt x="5557" y="255"/>
                  </a:lnTo>
                  <a:lnTo>
                    <a:pt x="5563" y="297"/>
                  </a:lnTo>
                  <a:lnTo>
                    <a:pt x="5570" y="357"/>
                  </a:lnTo>
                  <a:lnTo>
                    <a:pt x="5576" y="365"/>
                  </a:lnTo>
                  <a:lnTo>
                    <a:pt x="5583" y="320"/>
                  </a:lnTo>
                  <a:lnTo>
                    <a:pt x="5589" y="271"/>
                  </a:lnTo>
                  <a:lnTo>
                    <a:pt x="5595" y="248"/>
                  </a:lnTo>
                  <a:lnTo>
                    <a:pt x="5602" y="239"/>
                  </a:lnTo>
                  <a:lnTo>
                    <a:pt x="5608" y="237"/>
                  </a:lnTo>
                  <a:lnTo>
                    <a:pt x="5615" y="238"/>
                  </a:lnTo>
                  <a:lnTo>
                    <a:pt x="5621" y="240"/>
                  </a:lnTo>
                  <a:lnTo>
                    <a:pt x="5628" y="239"/>
                  </a:lnTo>
                  <a:lnTo>
                    <a:pt x="5634" y="239"/>
                  </a:lnTo>
                  <a:lnTo>
                    <a:pt x="5641" y="228"/>
                  </a:lnTo>
                  <a:lnTo>
                    <a:pt x="5647" y="229"/>
                  </a:lnTo>
                  <a:lnTo>
                    <a:pt x="5654" y="221"/>
                  </a:lnTo>
                  <a:lnTo>
                    <a:pt x="5660" y="226"/>
                  </a:lnTo>
                  <a:lnTo>
                    <a:pt x="5666" y="222"/>
                  </a:lnTo>
                  <a:lnTo>
                    <a:pt x="5673" y="217"/>
                  </a:lnTo>
                  <a:lnTo>
                    <a:pt x="5679" y="215"/>
                  </a:lnTo>
                  <a:lnTo>
                    <a:pt x="5686" y="221"/>
                  </a:lnTo>
                  <a:lnTo>
                    <a:pt x="5692" y="217"/>
                  </a:lnTo>
                  <a:lnTo>
                    <a:pt x="5699" y="228"/>
                  </a:lnTo>
                  <a:lnTo>
                    <a:pt x="5705" y="230"/>
                  </a:lnTo>
                  <a:lnTo>
                    <a:pt x="5712" y="230"/>
                  </a:lnTo>
                  <a:lnTo>
                    <a:pt x="5718" y="220"/>
                  </a:lnTo>
                  <a:lnTo>
                    <a:pt x="5725" y="216"/>
                  </a:lnTo>
                  <a:lnTo>
                    <a:pt x="5731" y="220"/>
                  </a:lnTo>
                  <a:lnTo>
                    <a:pt x="5737" y="217"/>
                  </a:lnTo>
                  <a:lnTo>
                    <a:pt x="5744" y="227"/>
                  </a:lnTo>
                  <a:lnTo>
                    <a:pt x="5750" y="227"/>
                  </a:lnTo>
                  <a:lnTo>
                    <a:pt x="5757" y="222"/>
                  </a:lnTo>
                  <a:lnTo>
                    <a:pt x="5763" y="219"/>
                  </a:lnTo>
                  <a:lnTo>
                    <a:pt x="5770" y="218"/>
                  </a:lnTo>
                  <a:lnTo>
                    <a:pt x="5776" y="216"/>
                  </a:lnTo>
                  <a:lnTo>
                    <a:pt x="5783" y="216"/>
                  </a:lnTo>
                  <a:lnTo>
                    <a:pt x="5789" y="229"/>
                  </a:lnTo>
                  <a:lnTo>
                    <a:pt x="5796" y="248"/>
                  </a:lnTo>
                  <a:lnTo>
                    <a:pt x="5802" y="261"/>
                  </a:lnTo>
                  <a:lnTo>
                    <a:pt x="5808" y="254"/>
                  </a:lnTo>
                  <a:lnTo>
                    <a:pt x="5815" y="245"/>
                  </a:lnTo>
                  <a:lnTo>
                    <a:pt x="5821" y="240"/>
                  </a:lnTo>
                  <a:lnTo>
                    <a:pt x="5828" y="249"/>
                  </a:lnTo>
                  <a:lnTo>
                    <a:pt x="5834" y="262"/>
                  </a:lnTo>
                  <a:lnTo>
                    <a:pt x="5841" y="269"/>
                  </a:lnTo>
                  <a:lnTo>
                    <a:pt x="5847" y="259"/>
                  </a:lnTo>
                  <a:lnTo>
                    <a:pt x="5854" y="242"/>
                  </a:lnTo>
                  <a:lnTo>
                    <a:pt x="5860" y="230"/>
                  </a:lnTo>
                  <a:lnTo>
                    <a:pt x="5867" y="218"/>
                  </a:lnTo>
                  <a:lnTo>
                    <a:pt x="5873" y="210"/>
                  </a:lnTo>
                  <a:lnTo>
                    <a:pt x="5879" y="207"/>
                  </a:lnTo>
                  <a:lnTo>
                    <a:pt x="5886" y="204"/>
                  </a:lnTo>
                  <a:lnTo>
                    <a:pt x="5892" y="204"/>
                  </a:lnTo>
                  <a:lnTo>
                    <a:pt x="5899" y="209"/>
                  </a:lnTo>
                  <a:lnTo>
                    <a:pt x="5905" y="215"/>
                  </a:lnTo>
                  <a:lnTo>
                    <a:pt x="5912" y="233"/>
                  </a:lnTo>
                  <a:lnTo>
                    <a:pt x="5918" y="265"/>
                  </a:lnTo>
                  <a:lnTo>
                    <a:pt x="5925" y="308"/>
                  </a:lnTo>
                  <a:lnTo>
                    <a:pt x="5931" y="320"/>
                  </a:lnTo>
                  <a:lnTo>
                    <a:pt x="5938" y="305"/>
                  </a:lnTo>
                  <a:lnTo>
                    <a:pt x="5944" y="270"/>
                  </a:lnTo>
                  <a:lnTo>
                    <a:pt x="5950" y="247"/>
                  </a:lnTo>
                  <a:lnTo>
                    <a:pt x="5957" y="235"/>
                  </a:lnTo>
                  <a:lnTo>
                    <a:pt x="5963" y="234"/>
                  </a:lnTo>
                  <a:lnTo>
                    <a:pt x="5970" y="242"/>
                  </a:lnTo>
                  <a:lnTo>
                    <a:pt x="5976" y="254"/>
                  </a:lnTo>
                  <a:lnTo>
                    <a:pt x="5983" y="256"/>
                  </a:lnTo>
                  <a:lnTo>
                    <a:pt x="5989" y="240"/>
                  </a:lnTo>
                  <a:lnTo>
                    <a:pt x="5996" y="224"/>
                  </a:lnTo>
                  <a:lnTo>
                    <a:pt x="6002" y="222"/>
                  </a:lnTo>
                  <a:lnTo>
                    <a:pt x="6009" y="216"/>
                  </a:lnTo>
                  <a:lnTo>
                    <a:pt x="6015" y="215"/>
                  </a:lnTo>
                  <a:lnTo>
                    <a:pt x="6021" y="220"/>
                  </a:lnTo>
                  <a:lnTo>
                    <a:pt x="6028" y="221"/>
                  </a:lnTo>
                  <a:lnTo>
                    <a:pt x="6034" y="229"/>
                  </a:lnTo>
                  <a:lnTo>
                    <a:pt x="6041" y="245"/>
                  </a:lnTo>
                  <a:lnTo>
                    <a:pt x="6047" y="266"/>
                  </a:lnTo>
                  <a:lnTo>
                    <a:pt x="6054" y="272"/>
                  </a:lnTo>
                  <a:lnTo>
                    <a:pt x="6060" y="266"/>
                  </a:lnTo>
                  <a:lnTo>
                    <a:pt x="6067" y="251"/>
                  </a:lnTo>
                  <a:lnTo>
                    <a:pt x="6073" y="235"/>
                  </a:lnTo>
                  <a:lnTo>
                    <a:pt x="6080" y="225"/>
                  </a:lnTo>
                  <a:lnTo>
                    <a:pt x="6086" y="225"/>
                  </a:lnTo>
                  <a:lnTo>
                    <a:pt x="6092" y="254"/>
                  </a:lnTo>
                  <a:lnTo>
                    <a:pt x="6099" y="305"/>
                  </a:lnTo>
                  <a:lnTo>
                    <a:pt x="6105" y="350"/>
                  </a:lnTo>
                  <a:lnTo>
                    <a:pt x="6112" y="348"/>
                  </a:lnTo>
                  <a:lnTo>
                    <a:pt x="6118" y="303"/>
                  </a:lnTo>
                  <a:lnTo>
                    <a:pt x="6125" y="261"/>
                  </a:lnTo>
                  <a:lnTo>
                    <a:pt x="6131" y="238"/>
                  </a:lnTo>
                  <a:lnTo>
                    <a:pt x="6138" y="224"/>
                  </a:lnTo>
                  <a:lnTo>
                    <a:pt x="6144" y="215"/>
                  </a:lnTo>
                  <a:lnTo>
                    <a:pt x="6151" y="202"/>
                  </a:lnTo>
                  <a:lnTo>
                    <a:pt x="6157" y="203"/>
                  </a:lnTo>
                  <a:lnTo>
                    <a:pt x="6163" y="205"/>
                  </a:lnTo>
                  <a:lnTo>
                    <a:pt x="6170" y="214"/>
                  </a:lnTo>
                  <a:lnTo>
                    <a:pt x="6176" y="227"/>
                  </a:lnTo>
                  <a:lnTo>
                    <a:pt x="6183" y="227"/>
                  </a:lnTo>
                  <a:lnTo>
                    <a:pt x="6189" y="220"/>
                  </a:lnTo>
                  <a:lnTo>
                    <a:pt x="6196" y="218"/>
                  </a:lnTo>
                  <a:lnTo>
                    <a:pt x="6202" y="222"/>
                  </a:lnTo>
                  <a:lnTo>
                    <a:pt x="6209" y="226"/>
                  </a:lnTo>
                  <a:lnTo>
                    <a:pt x="6215" y="227"/>
                  </a:lnTo>
                  <a:lnTo>
                    <a:pt x="6222" y="227"/>
                  </a:lnTo>
                  <a:lnTo>
                    <a:pt x="6228" y="223"/>
                  </a:lnTo>
                  <a:lnTo>
                    <a:pt x="6234" y="216"/>
                  </a:lnTo>
                  <a:lnTo>
                    <a:pt x="6241" y="208"/>
                  </a:lnTo>
                  <a:lnTo>
                    <a:pt x="6247" y="213"/>
                  </a:lnTo>
                  <a:lnTo>
                    <a:pt x="6254" y="213"/>
                  </a:lnTo>
                  <a:lnTo>
                    <a:pt x="6260" y="209"/>
                  </a:lnTo>
                  <a:lnTo>
                    <a:pt x="6267" y="206"/>
                  </a:lnTo>
                  <a:lnTo>
                    <a:pt x="6273" y="198"/>
                  </a:lnTo>
                  <a:lnTo>
                    <a:pt x="6280" y="192"/>
                  </a:lnTo>
                  <a:lnTo>
                    <a:pt x="6286" y="191"/>
                  </a:lnTo>
                  <a:lnTo>
                    <a:pt x="6293" y="190"/>
                  </a:lnTo>
                  <a:lnTo>
                    <a:pt x="6299" y="189"/>
                  </a:lnTo>
                  <a:lnTo>
                    <a:pt x="6305" y="194"/>
                  </a:lnTo>
                  <a:lnTo>
                    <a:pt x="6312" y="199"/>
                  </a:lnTo>
                  <a:lnTo>
                    <a:pt x="6318" y="198"/>
                  </a:lnTo>
                  <a:lnTo>
                    <a:pt x="6325" y="205"/>
                  </a:lnTo>
                  <a:lnTo>
                    <a:pt x="6331" y="218"/>
                  </a:lnTo>
                  <a:lnTo>
                    <a:pt x="6338" y="220"/>
                  </a:lnTo>
                  <a:lnTo>
                    <a:pt x="6344" y="225"/>
                  </a:lnTo>
                  <a:lnTo>
                    <a:pt x="6351" y="221"/>
                  </a:lnTo>
                  <a:lnTo>
                    <a:pt x="6357" y="217"/>
                  </a:lnTo>
                  <a:lnTo>
                    <a:pt x="6364" y="209"/>
                  </a:lnTo>
                  <a:lnTo>
                    <a:pt x="6370" y="209"/>
                  </a:lnTo>
                  <a:lnTo>
                    <a:pt x="6376" y="203"/>
                  </a:lnTo>
                  <a:lnTo>
                    <a:pt x="6383" y="200"/>
                  </a:lnTo>
                  <a:lnTo>
                    <a:pt x="6389" y="201"/>
                  </a:lnTo>
                  <a:lnTo>
                    <a:pt x="6396" y="207"/>
                  </a:lnTo>
                  <a:lnTo>
                    <a:pt x="6402" y="216"/>
                  </a:lnTo>
                  <a:lnTo>
                    <a:pt x="6409" y="230"/>
                  </a:lnTo>
                  <a:lnTo>
                    <a:pt x="6415" y="254"/>
                  </a:lnTo>
                  <a:lnTo>
                    <a:pt x="6422" y="283"/>
                  </a:lnTo>
                  <a:lnTo>
                    <a:pt x="6428" y="308"/>
                  </a:lnTo>
                  <a:lnTo>
                    <a:pt x="6435" y="311"/>
                  </a:lnTo>
                  <a:lnTo>
                    <a:pt x="6441" y="290"/>
                  </a:lnTo>
                  <a:lnTo>
                    <a:pt x="6447" y="262"/>
                  </a:lnTo>
                  <a:lnTo>
                    <a:pt x="6454" y="234"/>
                  </a:lnTo>
                  <a:lnTo>
                    <a:pt x="6460" y="219"/>
                  </a:lnTo>
                  <a:lnTo>
                    <a:pt x="6467" y="215"/>
                  </a:lnTo>
                  <a:lnTo>
                    <a:pt x="6473" y="207"/>
                  </a:lnTo>
                  <a:lnTo>
                    <a:pt x="6480" y="204"/>
                  </a:lnTo>
                  <a:lnTo>
                    <a:pt x="6486" y="198"/>
                  </a:lnTo>
                  <a:lnTo>
                    <a:pt x="6493" y="198"/>
                  </a:lnTo>
                  <a:lnTo>
                    <a:pt x="6499" y="195"/>
                  </a:lnTo>
                  <a:lnTo>
                    <a:pt x="6506" y="195"/>
                  </a:lnTo>
                  <a:lnTo>
                    <a:pt x="6512" y="193"/>
                  </a:lnTo>
                  <a:lnTo>
                    <a:pt x="6518" y="192"/>
                  </a:lnTo>
                  <a:lnTo>
                    <a:pt x="6525" y="194"/>
                  </a:lnTo>
                  <a:lnTo>
                    <a:pt x="6531" y="194"/>
                  </a:lnTo>
                  <a:lnTo>
                    <a:pt x="6538" y="188"/>
                  </a:lnTo>
                  <a:lnTo>
                    <a:pt x="6544" y="192"/>
                  </a:lnTo>
                  <a:lnTo>
                    <a:pt x="6551" y="186"/>
                  </a:lnTo>
                  <a:lnTo>
                    <a:pt x="6557" y="191"/>
                  </a:lnTo>
                  <a:lnTo>
                    <a:pt x="6564" y="187"/>
                  </a:lnTo>
                  <a:lnTo>
                    <a:pt x="6570" y="189"/>
                  </a:lnTo>
                  <a:lnTo>
                    <a:pt x="6577" y="191"/>
                  </a:lnTo>
                  <a:lnTo>
                    <a:pt x="6583" y="194"/>
                  </a:lnTo>
                  <a:lnTo>
                    <a:pt x="6589" y="190"/>
                  </a:lnTo>
                  <a:lnTo>
                    <a:pt x="6596" y="189"/>
                  </a:lnTo>
                  <a:lnTo>
                    <a:pt x="6602" y="186"/>
                  </a:lnTo>
                  <a:lnTo>
                    <a:pt x="6609" y="194"/>
                  </a:lnTo>
                  <a:lnTo>
                    <a:pt x="6615" y="193"/>
                  </a:lnTo>
                  <a:lnTo>
                    <a:pt x="6622" y="190"/>
                  </a:lnTo>
                  <a:lnTo>
                    <a:pt x="6628" y="192"/>
                  </a:lnTo>
                  <a:lnTo>
                    <a:pt x="6635" y="193"/>
                  </a:lnTo>
                  <a:lnTo>
                    <a:pt x="6641" y="198"/>
                  </a:lnTo>
                  <a:lnTo>
                    <a:pt x="6648" y="194"/>
                  </a:lnTo>
                  <a:lnTo>
                    <a:pt x="6654" y="191"/>
                  </a:lnTo>
                  <a:lnTo>
                    <a:pt x="6660" y="192"/>
                  </a:lnTo>
                  <a:lnTo>
                    <a:pt x="6667" y="190"/>
                  </a:lnTo>
                  <a:lnTo>
                    <a:pt x="6673" y="189"/>
                  </a:lnTo>
                  <a:lnTo>
                    <a:pt x="6680" y="187"/>
                  </a:lnTo>
                  <a:lnTo>
                    <a:pt x="6686" y="188"/>
                  </a:lnTo>
                  <a:lnTo>
                    <a:pt x="6693" y="192"/>
                  </a:lnTo>
                  <a:lnTo>
                    <a:pt x="6699" y="187"/>
                  </a:lnTo>
                  <a:lnTo>
                    <a:pt x="6706" y="190"/>
                  </a:lnTo>
                  <a:lnTo>
                    <a:pt x="6712" y="188"/>
                  </a:lnTo>
                  <a:lnTo>
                    <a:pt x="6719" y="187"/>
                  </a:lnTo>
                  <a:lnTo>
                    <a:pt x="6725" y="191"/>
                  </a:lnTo>
                  <a:lnTo>
                    <a:pt x="6731" y="187"/>
                  </a:lnTo>
                  <a:lnTo>
                    <a:pt x="6738" y="187"/>
                  </a:lnTo>
                  <a:lnTo>
                    <a:pt x="6744" y="184"/>
                  </a:lnTo>
                  <a:lnTo>
                    <a:pt x="6751" y="184"/>
                  </a:lnTo>
                  <a:lnTo>
                    <a:pt x="6757" y="183"/>
                  </a:lnTo>
                  <a:lnTo>
                    <a:pt x="6764" y="180"/>
                  </a:lnTo>
                  <a:lnTo>
                    <a:pt x="6770" y="179"/>
                  </a:lnTo>
                  <a:lnTo>
                    <a:pt x="6777" y="181"/>
                  </a:lnTo>
                  <a:lnTo>
                    <a:pt x="6783" y="178"/>
                  </a:lnTo>
                  <a:lnTo>
                    <a:pt x="6790" y="180"/>
                  </a:lnTo>
                  <a:lnTo>
                    <a:pt x="6796" y="178"/>
                  </a:lnTo>
                  <a:lnTo>
                    <a:pt x="6802" y="176"/>
                  </a:lnTo>
                  <a:lnTo>
                    <a:pt x="6809" y="181"/>
                  </a:lnTo>
                  <a:lnTo>
                    <a:pt x="6815" y="178"/>
                  </a:lnTo>
                  <a:lnTo>
                    <a:pt x="6822" y="181"/>
                  </a:lnTo>
                  <a:lnTo>
                    <a:pt x="6828" y="182"/>
                  </a:lnTo>
                  <a:lnTo>
                    <a:pt x="6835" y="187"/>
                  </a:lnTo>
                  <a:lnTo>
                    <a:pt x="6841" y="186"/>
                  </a:lnTo>
                  <a:lnTo>
                    <a:pt x="6848" y="190"/>
                  </a:lnTo>
                  <a:lnTo>
                    <a:pt x="6854" y="199"/>
                  </a:lnTo>
                  <a:lnTo>
                    <a:pt x="6861" y="199"/>
                  </a:lnTo>
                  <a:lnTo>
                    <a:pt x="6867" y="206"/>
                  </a:lnTo>
                  <a:lnTo>
                    <a:pt x="6873" y="237"/>
                  </a:lnTo>
                  <a:lnTo>
                    <a:pt x="6880" y="338"/>
                  </a:lnTo>
                  <a:lnTo>
                    <a:pt x="6886" y="590"/>
                  </a:lnTo>
                  <a:lnTo>
                    <a:pt x="6893" y="1006"/>
                  </a:lnTo>
                  <a:lnTo>
                    <a:pt x="6899" y="1561"/>
                  </a:lnTo>
                  <a:lnTo>
                    <a:pt x="6906" y="2022"/>
                  </a:lnTo>
                  <a:lnTo>
                    <a:pt x="6912" y="2122"/>
                  </a:lnTo>
                  <a:lnTo>
                    <a:pt x="6919" y="1758"/>
                  </a:lnTo>
                  <a:lnTo>
                    <a:pt x="6925" y="1146"/>
                  </a:lnTo>
                  <a:lnTo>
                    <a:pt x="6931" y="661"/>
                  </a:lnTo>
                  <a:lnTo>
                    <a:pt x="6938" y="393"/>
                  </a:lnTo>
                  <a:lnTo>
                    <a:pt x="6944" y="280"/>
                  </a:lnTo>
                  <a:lnTo>
                    <a:pt x="6951" y="238"/>
                  </a:lnTo>
                  <a:lnTo>
                    <a:pt x="6957" y="219"/>
                  </a:lnTo>
                  <a:lnTo>
                    <a:pt x="6964" y="211"/>
                  </a:lnTo>
                  <a:lnTo>
                    <a:pt x="6970" y="206"/>
                  </a:lnTo>
                  <a:lnTo>
                    <a:pt x="6977" y="204"/>
                  </a:lnTo>
                  <a:lnTo>
                    <a:pt x="6983" y="198"/>
                  </a:lnTo>
                  <a:lnTo>
                    <a:pt x="6990" y="197"/>
                  </a:lnTo>
                  <a:lnTo>
                    <a:pt x="6996" y="194"/>
                  </a:lnTo>
                  <a:lnTo>
                    <a:pt x="7002" y="193"/>
                  </a:lnTo>
                  <a:lnTo>
                    <a:pt x="7009" y="192"/>
                  </a:lnTo>
                  <a:lnTo>
                    <a:pt x="7015" y="194"/>
                  </a:lnTo>
                  <a:lnTo>
                    <a:pt x="7022" y="191"/>
                  </a:lnTo>
                  <a:lnTo>
                    <a:pt x="7028" y="190"/>
                  </a:lnTo>
                  <a:lnTo>
                    <a:pt x="7035" y="185"/>
                  </a:lnTo>
                  <a:lnTo>
                    <a:pt x="7041" y="183"/>
                  </a:lnTo>
                  <a:lnTo>
                    <a:pt x="7048" y="187"/>
                  </a:lnTo>
                  <a:lnTo>
                    <a:pt x="7054" y="181"/>
                  </a:lnTo>
                  <a:lnTo>
                    <a:pt x="7061" y="179"/>
                  </a:lnTo>
                  <a:lnTo>
                    <a:pt x="7067" y="179"/>
                  </a:lnTo>
                  <a:lnTo>
                    <a:pt x="7073" y="180"/>
                  </a:lnTo>
                  <a:lnTo>
                    <a:pt x="7080" y="180"/>
                  </a:lnTo>
                  <a:lnTo>
                    <a:pt x="7086" y="179"/>
                  </a:lnTo>
                  <a:lnTo>
                    <a:pt x="7093" y="180"/>
                  </a:lnTo>
                  <a:lnTo>
                    <a:pt x="7099" y="179"/>
                  </a:lnTo>
                  <a:lnTo>
                    <a:pt x="7106" y="175"/>
                  </a:lnTo>
                  <a:lnTo>
                    <a:pt x="7112" y="182"/>
                  </a:lnTo>
                  <a:lnTo>
                    <a:pt x="7119" y="179"/>
                  </a:lnTo>
                  <a:lnTo>
                    <a:pt x="7125" y="176"/>
                  </a:lnTo>
                  <a:lnTo>
                    <a:pt x="7132" y="177"/>
                  </a:lnTo>
                  <a:lnTo>
                    <a:pt x="7138" y="175"/>
                  </a:lnTo>
                  <a:lnTo>
                    <a:pt x="7144" y="174"/>
                  </a:lnTo>
                  <a:lnTo>
                    <a:pt x="7151" y="174"/>
                  </a:lnTo>
                  <a:lnTo>
                    <a:pt x="7157" y="172"/>
                  </a:lnTo>
                  <a:lnTo>
                    <a:pt x="7164" y="174"/>
                  </a:lnTo>
                  <a:lnTo>
                    <a:pt x="7170" y="172"/>
                  </a:lnTo>
                  <a:lnTo>
                    <a:pt x="7177" y="176"/>
                  </a:lnTo>
                  <a:lnTo>
                    <a:pt x="7183" y="177"/>
                  </a:lnTo>
                  <a:lnTo>
                    <a:pt x="7190" y="185"/>
                  </a:lnTo>
                  <a:lnTo>
                    <a:pt x="7196" y="189"/>
                  </a:lnTo>
                  <a:lnTo>
                    <a:pt x="7203" y="193"/>
                  </a:lnTo>
                  <a:lnTo>
                    <a:pt x="7209" y="190"/>
                  </a:lnTo>
                  <a:lnTo>
                    <a:pt x="7215" y="189"/>
                  </a:lnTo>
                  <a:lnTo>
                    <a:pt x="7222" y="182"/>
                  </a:lnTo>
                  <a:lnTo>
                    <a:pt x="7228" y="182"/>
                  </a:lnTo>
                  <a:lnTo>
                    <a:pt x="7235" y="177"/>
                  </a:lnTo>
                  <a:lnTo>
                    <a:pt x="7241" y="179"/>
                  </a:lnTo>
                  <a:lnTo>
                    <a:pt x="7248" y="179"/>
                  </a:lnTo>
                  <a:lnTo>
                    <a:pt x="7254" y="175"/>
                  </a:lnTo>
                  <a:lnTo>
                    <a:pt x="7261" y="179"/>
                  </a:lnTo>
                  <a:lnTo>
                    <a:pt x="7267" y="175"/>
                  </a:lnTo>
                  <a:lnTo>
                    <a:pt x="7274" y="176"/>
                  </a:lnTo>
                  <a:lnTo>
                    <a:pt x="7280" y="173"/>
                  </a:lnTo>
                  <a:lnTo>
                    <a:pt x="7286" y="174"/>
                  </a:lnTo>
                  <a:lnTo>
                    <a:pt x="7293" y="174"/>
                  </a:lnTo>
                  <a:lnTo>
                    <a:pt x="7299" y="172"/>
                  </a:lnTo>
                  <a:lnTo>
                    <a:pt x="7306" y="175"/>
                  </a:lnTo>
                  <a:lnTo>
                    <a:pt x="7312" y="171"/>
                  </a:lnTo>
                  <a:lnTo>
                    <a:pt x="7319" y="170"/>
                  </a:lnTo>
                  <a:lnTo>
                    <a:pt x="7325" y="169"/>
                  </a:lnTo>
                  <a:lnTo>
                    <a:pt x="7332" y="169"/>
                  </a:lnTo>
                  <a:lnTo>
                    <a:pt x="7338" y="170"/>
                  </a:lnTo>
                  <a:lnTo>
                    <a:pt x="7345" y="167"/>
                  </a:lnTo>
                  <a:lnTo>
                    <a:pt x="7351" y="168"/>
                  </a:lnTo>
                  <a:lnTo>
                    <a:pt x="7357" y="166"/>
                  </a:lnTo>
                  <a:lnTo>
                    <a:pt x="7364" y="168"/>
                  </a:lnTo>
                  <a:lnTo>
                    <a:pt x="7370" y="166"/>
                  </a:lnTo>
                  <a:lnTo>
                    <a:pt x="7377" y="166"/>
                  </a:lnTo>
                  <a:lnTo>
                    <a:pt x="7383" y="164"/>
                  </a:lnTo>
                  <a:lnTo>
                    <a:pt x="7390" y="166"/>
                  </a:lnTo>
                  <a:lnTo>
                    <a:pt x="7396" y="166"/>
                  </a:lnTo>
                  <a:lnTo>
                    <a:pt x="7403" y="163"/>
                  </a:lnTo>
                  <a:lnTo>
                    <a:pt x="7409" y="166"/>
                  </a:lnTo>
                  <a:lnTo>
                    <a:pt x="7416" y="163"/>
                  </a:lnTo>
                  <a:lnTo>
                    <a:pt x="7422" y="164"/>
                  </a:lnTo>
                  <a:lnTo>
                    <a:pt x="7428" y="165"/>
                  </a:lnTo>
                  <a:lnTo>
                    <a:pt x="7435" y="167"/>
                  </a:lnTo>
                  <a:lnTo>
                    <a:pt x="7441" y="167"/>
                  </a:lnTo>
                  <a:lnTo>
                    <a:pt x="7448" y="165"/>
                  </a:lnTo>
                  <a:lnTo>
                    <a:pt x="7454" y="165"/>
                  </a:lnTo>
                  <a:lnTo>
                    <a:pt x="7461" y="170"/>
                  </a:lnTo>
                  <a:lnTo>
                    <a:pt x="7467" y="166"/>
                  </a:lnTo>
                  <a:lnTo>
                    <a:pt x="7474" y="168"/>
                  </a:lnTo>
                  <a:lnTo>
                    <a:pt x="7480" y="166"/>
                  </a:lnTo>
                  <a:lnTo>
                    <a:pt x="7487" y="167"/>
                  </a:lnTo>
                  <a:lnTo>
                    <a:pt x="7493" y="167"/>
                  </a:lnTo>
                  <a:lnTo>
                    <a:pt x="7499" y="168"/>
                  </a:lnTo>
                  <a:lnTo>
                    <a:pt x="7506" y="166"/>
                  </a:lnTo>
                  <a:lnTo>
                    <a:pt x="7512" y="165"/>
                  </a:lnTo>
                  <a:lnTo>
                    <a:pt x="7519" y="165"/>
                  </a:lnTo>
                  <a:lnTo>
                    <a:pt x="7525" y="163"/>
                  </a:lnTo>
                  <a:lnTo>
                    <a:pt x="7532" y="166"/>
                  </a:lnTo>
                  <a:lnTo>
                    <a:pt x="7538" y="165"/>
                  </a:lnTo>
                  <a:lnTo>
                    <a:pt x="7545" y="168"/>
                  </a:lnTo>
                  <a:lnTo>
                    <a:pt x="7551" y="166"/>
                  </a:lnTo>
                  <a:lnTo>
                    <a:pt x="7558" y="170"/>
                  </a:lnTo>
                  <a:lnTo>
                    <a:pt x="7564" y="166"/>
                  </a:lnTo>
                  <a:lnTo>
                    <a:pt x="7570" y="170"/>
                  </a:lnTo>
                  <a:lnTo>
                    <a:pt x="7577" y="165"/>
                  </a:lnTo>
                  <a:lnTo>
                    <a:pt x="7583" y="164"/>
                  </a:lnTo>
                  <a:lnTo>
                    <a:pt x="7590" y="164"/>
                  </a:lnTo>
                  <a:lnTo>
                    <a:pt x="7596" y="164"/>
                  </a:lnTo>
                  <a:lnTo>
                    <a:pt x="7603" y="161"/>
                  </a:lnTo>
                  <a:lnTo>
                    <a:pt x="7609" y="162"/>
                  </a:lnTo>
                  <a:lnTo>
                    <a:pt x="7616" y="163"/>
                  </a:lnTo>
                  <a:lnTo>
                    <a:pt x="7622" y="163"/>
                  </a:lnTo>
                  <a:lnTo>
                    <a:pt x="7629" y="161"/>
                  </a:lnTo>
                  <a:lnTo>
                    <a:pt x="7635" y="161"/>
                  </a:lnTo>
                  <a:lnTo>
                    <a:pt x="7641" y="162"/>
                  </a:lnTo>
                  <a:lnTo>
                    <a:pt x="7648" y="163"/>
                  </a:lnTo>
                  <a:lnTo>
                    <a:pt x="7654" y="162"/>
                  </a:lnTo>
                  <a:lnTo>
                    <a:pt x="7661" y="161"/>
                  </a:lnTo>
                  <a:lnTo>
                    <a:pt x="7667" y="159"/>
                  </a:lnTo>
                  <a:lnTo>
                    <a:pt x="7674" y="163"/>
                  </a:lnTo>
                  <a:lnTo>
                    <a:pt x="7680" y="161"/>
                  </a:lnTo>
                  <a:lnTo>
                    <a:pt x="7687" y="160"/>
                  </a:lnTo>
                  <a:lnTo>
                    <a:pt x="7693" y="162"/>
                  </a:lnTo>
                  <a:lnTo>
                    <a:pt x="7700" y="162"/>
                  </a:lnTo>
                  <a:lnTo>
                    <a:pt x="7706" y="165"/>
                  </a:lnTo>
                  <a:lnTo>
                    <a:pt x="7712" y="165"/>
                  </a:lnTo>
                  <a:lnTo>
                    <a:pt x="7719" y="165"/>
                  </a:lnTo>
                  <a:lnTo>
                    <a:pt x="7725" y="166"/>
                  </a:lnTo>
                  <a:lnTo>
                    <a:pt x="7732" y="164"/>
                  </a:lnTo>
                  <a:lnTo>
                    <a:pt x="7738" y="166"/>
                  </a:lnTo>
                  <a:lnTo>
                    <a:pt x="7745" y="161"/>
                  </a:lnTo>
                  <a:lnTo>
                    <a:pt x="7751" y="159"/>
                  </a:lnTo>
                  <a:lnTo>
                    <a:pt x="7758" y="161"/>
                  </a:lnTo>
                  <a:lnTo>
                    <a:pt x="7764" y="163"/>
                  </a:lnTo>
                  <a:lnTo>
                    <a:pt x="7771" y="160"/>
                  </a:lnTo>
                  <a:lnTo>
                    <a:pt x="7777" y="162"/>
                  </a:lnTo>
                  <a:lnTo>
                    <a:pt x="7783" y="163"/>
                  </a:lnTo>
                  <a:lnTo>
                    <a:pt x="7790" y="164"/>
                  </a:lnTo>
                  <a:lnTo>
                    <a:pt x="7796" y="164"/>
                  </a:lnTo>
                  <a:lnTo>
                    <a:pt x="7803" y="163"/>
                  </a:lnTo>
                  <a:lnTo>
                    <a:pt x="7809" y="162"/>
                  </a:lnTo>
                  <a:lnTo>
                    <a:pt x="7816" y="162"/>
                  </a:lnTo>
                  <a:lnTo>
                    <a:pt x="7822" y="164"/>
                  </a:lnTo>
                  <a:lnTo>
                    <a:pt x="7829" y="164"/>
                  </a:lnTo>
                  <a:lnTo>
                    <a:pt x="7835" y="169"/>
                  </a:lnTo>
                  <a:lnTo>
                    <a:pt x="7842" y="173"/>
                  </a:lnTo>
                  <a:lnTo>
                    <a:pt x="7848" y="174"/>
                  </a:lnTo>
                  <a:lnTo>
                    <a:pt x="7854" y="173"/>
                  </a:lnTo>
                  <a:lnTo>
                    <a:pt x="7861" y="172"/>
                  </a:lnTo>
                  <a:lnTo>
                    <a:pt x="7867" y="170"/>
                  </a:lnTo>
                  <a:lnTo>
                    <a:pt x="7874" y="166"/>
                  </a:lnTo>
                  <a:lnTo>
                    <a:pt x="7880" y="167"/>
                  </a:lnTo>
                  <a:lnTo>
                    <a:pt x="7887" y="166"/>
                  </a:lnTo>
                  <a:lnTo>
                    <a:pt x="7893" y="162"/>
                  </a:lnTo>
                  <a:lnTo>
                    <a:pt x="7900" y="160"/>
                  </a:lnTo>
                  <a:lnTo>
                    <a:pt x="7906" y="159"/>
                  </a:lnTo>
                  <a:lnTo>
                    <a:pt x="7913" y="159"/>
                  </a:lnTo>
                  <a:lnTo>
                    <a:pt x="7919" y="160"/>
                  </a:lnTo>
                  <a:lnTo>
                    <a:pt x="7925" y="159"/>
                  </a:lnTo>
                  <a:lnTo>
                    <a:pt x="7932" y="158"/>
                  </a:lnTo>
                  <a:lnTo>
                    <a:pt x="7938" y="157"/>
                  </a:lnTo>
                  <a:lnTo>
                    <a:pt x="7945" y="158"/>
                  </a:lnTo>
                  <a:lnTo>
                    <a:pt x="7951" y="156"/>
                  </a:lnTo>
                  <a:lnTo>
                    <a:pt x="7958" y="155"/>
                  </a:lnTo>
                  <a:lnTo>
                    <a:pt x="7964" y="156"/>
                  </a:lnTo>
                  <a:lnTo>
                    <a:pt x="7971" y="156"/>
                  </a:lnTo>
                  <a:lnTo>
                    <a:pt x="7977" y="157"/>
                  </a:lnTo>
                  <a:lnTo>
                    <a:pt x="7984" y="156"/>
                  </a:lnTo>
                  <a:lnTo>
                    <a:pt x="7990" y="157"/>
                  </a:lnTo>
                  <a:lnTo>
                    <a:pt x="7996" y="158"/>
                  </a:lnTo>
                  <a:lnTo>
                    <a:pt x="8003" y="160"/>
                  </a:lnTo>
                  <a:lnTo>
                    <a:pt x="8009" y="158"/>
                  </a:lnTo>
                  <a:lnTo>
                    <a:pt x="8016" y="159"/>
                  </a:lnTo>
                  <a:lnTo>
                    <a:pt x="8022" y="160"/>
                  </a:lnTo>
                  <a:lnTo>
                    <a:pt x="8029" y="157"/>
                  </a:lnTo>
                  <a:lnTo>
                    <a:pt x="8035" y="156"/>
                  </a:lnTo>
                  <a:lnTo>
                    <a:pt x="8042" y="158"/>
                  </a:lnTo>
                  <a:lnTo>
                    <a:pt x="8048" y="159"/>
                  </a:lnTo>
                  <a:lnTo>
                    <a:pt x="8055" y="157"/>
                  </a:lnTo>
                  <a:lnTo>
                    <a:pt x="8061" y="160"/>
                  </a:lnTo>
                  <a:lnTo>
                    <a:pt x="8067" y="160"/>
                  </a:lnTo>
                  <a:lnTo>
                    <a:pt x="8074" y="157"/>
                  </a:lnTo>
                  <a:lnTo>
                    <a:pt x="8080" y="161"/>
                  </a:lnTo>
                  <a:lnTo>
                    <a:pt x="8087" y="160"/>
                  </a:lnTo>
                  <a:lnTo>
                    <a:pt x="8093" y="161"/>
                  </a:lnTo>
                  <a:lnTo>
                    <a:pt x="8100" y="158"/>
                  </a:lnTo>
                  <a:lnTo>
                    <a:pt x="8106" y="159"/>
                  </a:lnTo>
                  <a:lnTo>
                    <a:pt x="8113" y="159"/>
                  </a:lnTo>
                  <a:lnTo>
                    <a:pt x="8119" y="158"/>
                  </a:lnTo>
                  <a:lnTo>
                    <a:pt x="8126" y="159"/>
                  </a:lnTo>
                  <a:lnTo>
                    <a:pt x="8132" y="160"/>
                  </a:lnTo>
                  <a:lnTo>
                    <a:pt x="8138" y="161"/>
                  </a:lnTo>
                  <a:lnTo>
                    <a:pt x="8145" y="160"/>
                  </a:lnTo>
                  <a:lnTo>
                    <a:pt x="8151" y="157"/>
                  </a:lnTo>
                  <a:lnTo>
                    <a:pt x="8158" y="161"/>
                  </a:lnTo>
                  <a:lnTo>
                    <a:pt x="8164" y="162"/>
                  </a:lnTo>
                  <a:lnTo>
                    <a:pt x="8171" y="159"/>
                  </a:lnTo>
                  <a:lnTo>
                    <a:pt x="8177" y="158"/>
                  </a:lnTo>
                  <a:lnTo>
                    <a:pt x="8184" y="160"/>
                  </a:lnTo>
                  <a:lnTo>
                    <a:pt x="8190" y="160"/>
                  </a:lnTo>
                  <a:lnTo>
                    <a:pt x="8197" y="160"/>
                  </a:lnTo>
                  <a:lnTo>
                    <a:pt x="8203" y="158"/>
                  </a:lnTo>
                  <a:lnTo>
                    <a:pt x="8209" y="162"/>
                  </a:lnTo>
                  <a:lnTo>
                    <a:pt x="8216" y="162"/>
                  </a:lnTo>
                  <a:lnTo>
                    <a:pt x="8222" y="162"/>
                  </a:lnTo>
                  <a:lnTo>
                    <a:pt x="8229" y="162"/>
                  </a:lnTo>
                  <a:lnTo>
                    <a:pt x="8235" y="166"/>
                  </a:lnTo>
                  <a:lnTo>
                    <a:pt x="8242" y="164"/>
                  </a:lnTo>
                  <a:lnTo>
                    <a:pt x="8248" y="161"/>
                  </a:lnTo>
                  <a:lnTo>
                    <a:pt x="8255" y="161"/>
                  </a:lnTo>
                  <a:lnTo>
                    <a:pt x="8261" y="161"/>
                  </a:lnTo>
                  <a:lnTo>
                    <a:pt x="8268" y="161"/>
                  </a:lnTo>
                  <a:lnTo>
                    <a:pt x="8274" y="165"/>
                  </a:lnTo>
                  <a:lnTo>
                    <a:pt x="8280" y="169"/>
                  </a:lnTo>
                  <a:lnTo>
                    <a:pt x="8287" y="179"/>
                  </a:lnTo>
                  <a:lnTo>
                    <a:pt x="8293" y="194"/>
                  </a:lnTo>
                  <a:lnTo>
                    <a:pt x="8300" y="222"/>
                  </a:lnTo>
                  <a:lnTo>
                    <a:pt x="8306" y="254"/>
                  </a:lnTo>
                  <a:lnTo>
                    <a:pt x="8313" y="275"/>
                  </a:lnTo>
                  <a:lnTo>
                    <a:pt x="8319" y="289"/>
                  </a:lnTo>
                  <a:lnTo>
                    <a:pt x="8326" y="296"/>
                  </a:lnTo>
                  <a:lnTo>
                    <a:pt x="8332" y="282"/>
                  </a:lnTo>
                  <a:lnTo>
                    <a:pt x="8339" y="266"/>
                  </a:lnTo>
                  <a:lnTo>
                    <a:pt x="8345" y="234"/>
                  </a:lnTo>
                  <a:lnTo>
                    <a:pt x="8351" y="212"/>
                  </a:lnTo>
                  <a:lnTo>
                    <a:pt x="8358" y="192"/>
                  </a:lnTo>
                  <a:lnTo>
                    <a:pt x="8364" y="180"/>
                  </a:lnTo>
                  <a:lnTo>
                    <a:pt x="8371" y="172"/>
                  </a:lnTo>
                  <a:lnTo>
                    <a:pt x="8377" y="169"/>
                  </a:lnTo>
                  <a:lnTo>
                    <a:pt x="8384" y="168"/>
                  </a:lnTo>
                  <a:lnTo>
                    <a:pt x="8390" y="166"/>
                  </a:lnTo>
                  <a:lnTo>
                    <a:pt x="8397" y="164"/>
                  </a:lnTo>
                  <a:lnTo>
                    <a:pt x="8403" y="164"/>
                  </a:lnTo>
                  <a:lnTo>
                    <a:pt x="8410" y="162"/>
                  </a:lnTo>
                  <a:lnTo>
                    <a:pt x="8416" y="161"/>
                  </a:lnTo>
                  <a:lnTo>
                    <a:pt x="8422" y="160"/>
                  </a:lnTo>
                  <a:lnTo>
                    <a:pt x="8429" y="159"/>
                  </a:lnTo>
                  <a:lnTo>
                    <a:pt x="8435" y="160"/>
                  </a:lnTo>
                  <a:lnTo>
                    <a:pt x="8442" y="160"/>
                  </a:lnTo>
                  <a:lnTo>
                    <a:pt x="8448" y="159"/>
                  </a:lnTo>
                  <a:lnTo>
                    <a:pt x="8455" y="158"/>
                  </a:lnTo>
                  <a:lnTo>
                    <a:pt x="8461" y="162"/>
                  </a:lnTo>
                  <a:lnTo>
                    <a:pt x="8468" y="156"/>
                  </a:lnTo>
                  <a:lnTo>
                    <a:pt x="8474" y="160"/>
                  </a:lnTo>
                  <a:lnTo>
                    <a:pt x="8481" y="158"/>
                  </a:lnTo>
                  <a:lnTo>
                    <a:pt x="8487" y="161"/>
                  </a:lnTo>
                  <a:lnTo>
                    <a:pt x="8493" y="159"/>
                  </a:lnTo>
                  <a:lnTo>
                    <a:pt x="8500" y="157"/>
                  </a:lnTo>
                  <a:lnTo>
                    <a:pt x="8506" y="159"/>
                  </a:lnTo>
                  <a:lnTo>
                    <a:pt x="8513" y="156"/>
                  </a:lnTo>
                  <a:lnTo>
                    <a:pt x="8519" y="157"/>
                  </a:lnTo>
                  <a:lnTo>
                    <a:pt x="8526" y="156"/>
                  </a:lnTo>
                  <a:lnTo>
                    <a:pt x="8532" y="158"/>
                  </a:lnTo>
                  <a:lnTo>
                    <a:pt x="8539" y="156"/>
                  </a:lnTo>
                  <a:lnTo>
                    <a:pt x="8545" y="153"/>
                  </a:lnTo>
                  <a:lnTo>
                    <a:pt x="8552" y="154"/>
                  </a:lnTo>
                  <a:lnTo>
                    <a:pt x="8558" y="154"/>
                  </a:lnTo>
                  <a:lnTo>
                    <a:pt x="8564" y="157"/>
                  </a:lnTo>
                  <a:lnTo>
                    <a:pt x="8571" y="154"/>
                  </a:lnTo>
                  <a:lnTo>
                    <a:pt x="8577" y="156"/>
                  </a:lnTo>
                  <a:lnTo>
                    <a:pt x="8584" y="155"/>
                  </a:lnTo>
                  <a:lnTo>
                    <a:pt x="8590" y="153"/>
                  </a:lnTo>
                  <a:lnTo>
                    <a:pt x="8597" y="154"/>
                  </a:lnTo>
                  <a:lnTo>
                    <a:pt x="8603" y="153"/>
                  </a:lnTo>
                  <a:lnTo>
                    <a:pt x="8610" y="156"/>
                  </a:lnTo>
                  <a:lnTo>
                    <a:pt x="8616" y="156"/>
                  </a:lnTo>
                  <a:lnTo>
                    <a:pt x="8623" y="156"/>
                  </a:lnTo>
                  <a:lnTo>
                    <a:pt x="8629" y="155"/>
                  </a:lnTo>
                  <a:lnTo>
                    <a:pt x="8635" y="157"/>
                  </a:lnTo>
                  <a:lnTo>
                    <a:pt x="8642" y="155"/>
                  </a:lnTo>
                  <a:lnTo>
                    <a:pt x="8648" y="153"/>
                  </a:lnTo>
                  <a:lnTo>
                    <a:pt x="8655" y="155"/>
                  </a:lnTo>
                  <a:lnTo>
                    <a:pt x="8661" y="155"/>
                  </a:lnTo>
                  <a:lnTo>
                    <a:pt x="8668" y="153"/>
                  </a:lnTo>
                  <a:lnTo>
                    <a:pt x="8674" y="156"/>
                  </a:lnTo>
                  <a:lnTo>
                    <a:pt x="8681" y="153"/>
                  </a:lnTo>
                  <a:lnTo>
                    <a:pt x="8687" y="154"/>
                  </a:lnTo>
                  <a:lnTo>
                    <a:pt x="8694" y="154"/>
                  </a:lnTo>
                  <a:lnTo>
                    <a:pt x="8700" y="155"/>
                  </a:lnTo>
                  <a:lnTo>
                    <a:pt x="8706" y="153"/>
                  </a:lnTo>
                  <a:lnTo>
                    <a:pt x="8713" y="153"/>
                  </a:lnTo>
                  <a:lnTo>
                    <a:pt x="8719" y="155"/>
                  </a:lnTo>
                  <a:lnTo>
                    <a:pt x="8726" y="152"/>
                  </a:lnTo>
                  <a:lnTo>
                    <a:pt x="8732" y="153"/>
                  </a:lnTo>
                  <a:lnTo>
                    <a:pt x="8739" y="154"/>
                  </a:lnTo>
                  <a:lnTo>
                    <a:pt x="8745" y="154"/>
                  </a:lnTo>
                  <a:lnTo>
                    <a:pt x="8752" y="154"/>
                  </a:lnTo>
                  <a:lnTo>
                    <a:pt x="8758" y="153"/>
                  </a:lnTo>
                  <a:lnTo>
                    <a:pt x="8765" y="156"/>
                  </a:lnTo>
                  <a:lnTo>
                    <a:pt x="8771" y="155"/>
                  </a:lnTo>
                  <a:lnTo>
                    <a:pt x="8777" y="159"/>
                  </a:lnTo>
                  <a:lnTo>
                    <a:pt x="8784" y="159"/>
                  </a:lnTo>
                  <a:lnTo>
                    <a:pt x="8790" y="164"/>
                  </a:lnTo>
                  <a:lnTo>
                    <a:pt x="8797" y="168"/>
                  </a:lnTo>
                  <a:lnTo>
                    <a:pt x="8803" y="178"/>
                  </a:lnTo>
                  <a:lnTo>
                    <a:pt x="8810" y="189"/>
                  </a:lnTo>
                  <a:lnTo>
                    <a:pt x="8816" y="203"/>
                  </a:lnTo>
                  <a:lnTo>
                    <a:pt x="8823" y="217"/>
                  </a:lnTo>
                  <a:lnTo>
                    <a:pt x="8829" y="223"/>
                  </a:lnTo>
                  <a:lnTo>
                    <a:pt x="8836" y="221"/>
                  </a:lnTo>
                  <a:lnTo>
                    <a:pt x="8842" y="211"/>
                  </a:lnTo>
                  <a:lnTo>
                    <a:pt x="8848" y="197"/>
                  </a:lnTo>
                  <a:lnTo>
                    <a:pt x="8855" y="181"/>
                  </a:lnTo>
                  <a:lnTo>
                    <a:pt x="8861" y="172"/>
                  </a:lnTo>
                  <a:lnTo>
                    <a:pt x="8868" y="163"/>
                  </a:lnTo>
                  <a:lnTo>
                    <a:pt x="8874" y="156"/>
                  </a:lnTo>
                  <a:lnTo>
                    <a:pt x="8881" y="158"/>
                  </a:lnTo>
                  <a:lnTo>
                    <a:pt x="8887" y="153"/>
                  </a:lnTo>
                  <a:lnTo>
                    <a:pt x="8894" y="151"/>
                  </a:lnTo>
                  <a:lnTo>
                    <a:pt x="8900" y="153"/>
                  </a:lnTo>
                  <a:lnTo>
                    <a:pt x="8907" y="150"/>
                  </a:lnTo>
                  <a:lnTo>
                    <a:pt x="8913" y="149"/>
                  </a:lnTo>
                  <a:lnTo>
                    <a:pt x="8919" y="152"/>
                  </a:lnTo>
                  <a:lnTo>
                    <a:pt x="8926" y="153"/>
                  </a:lnTo>
                  <a:lnTo>
                    <a:pt x="8932" y="154"/>
                  </a:lnTo>
                  <a:lnTo>
                    <a:pt x="8939" y="154"/>
                  </a:lnTo>
                  <a:lnTo>
                    <a:pt x="8945" y="156"/>
                  </a:lnTo>
                  <a:lnTo>
                    <a:pt x="8952" y="160"/>
                  </a:lnTo>
                  <a:lnTo>
                    <a:pt x="8958" y="160"/>
                  </a:lnTo>
                  <a:lnTo>
                    <a:pt x="8965" y="161"/>
                  </a:lnTo>
                  <a:lnTo>
                    <a:pt x="8971" y="160"/>
                  </a:lnTo>
                  <a:lnTo>
                    <a:pt x="8978" y="163"/>
                  </a:lnTo>
                  <a:lnTo>
                    <a:pt x="8984" y="161"/>
                  </a:lnTo>
                  <a:lnTo>
                    <a:pt x="8990" y="160"/>
                  </a:lnTo>
                  <a:lnTo>
                    <a:pt x="8997" y="156"/>
                  </a:lnTo>
                  <a:lnTo>
                    <a:pt x="9003" y="156"/>
                  </a:lnTo>
                  <a:lnTo>
                    <a:pt x="9010" y="156"/>
                  </a:lnTo>
                  <a:lnTo>
                    <a:pt x="9016" y="154"/>
                  </a:lnTo>
                  <a:lnTo>
                    <a:pt x="9023" y="153"/>
                  </a:lnTo>
                  <a:lnTo>
                    <a:pt x="9029" y="152"/>
                  </a:lnTo>
                  <a:lnTo>
                    <a:pt x="9036" y="152"/>
                  </a:lnTo>
                  <a:lnTo>
                    <a:pt x="9042" y="152"/>
                  </a:lnTo>
                  <a:lnTo>
                    <a:pt x="9049" y="150"/>
                  </a:lnTo>
                  <a:lnTo>
                    <a:pt x="9055" y="152"/>
                  </a:lnTo>
                  <a:lnTo>
                    <a:pt x="9061" y="152"/>
                  </a:lnTo>
                  <a:lnTo>
                    <a:pt x="9068" y="152"/>
                  </a:lnTo>
                  <a:lnTo>
                    <a:pt x="9074" y="152"/>
                  </a:lnTo>
                  <a:lnTo>
                    <a:pt x="9081" y="149"/>
                  </a:lnTo>
                  <a:lnTo>
                    <a:pt x="9087" y="151"/>
                  </a:lnTo>
                  <a:lnTo>
                    <a:pt x="9094" y="150"/>
                  </a:lnTo>
                  <a:lnTo>
                    <a:pt x="9100" y="151"/>
                  </a:lnTo>
                  <a:lnTo>
                    <a:pt x="9107" y="152"/>
                  </a:lnTo>
                  <a:lnTo>
                    <a:pt x="9113" y="152"/>
                  </a:lnTo>
                  <a:lnTo>
                    <a:pt x="9120" y="154"/>
                  </a:lnTo>
                  <a:lnTo>
                    <a:pt x="9126" y="153"/>
                  </a:lnTo>
                  <a:lnTo>
                    <a:pt x="9132" y="153"/>
                  </a:lnTo>
                  <a:lnTo>
                    <a:pt x="9139" y="151"/>
                  </a:lnTo>
                  <a:lnTo>
                    <a:pt x="9145" y="152"/>
                  </a:lnTo>
                  <a:lnTo>
                    <a:pt x="9152" y="151"/>
                  </a:lnTo>
                  <a:lnTo>
                    <a:pt x="9158" y="151"/>
                  </a:lnTo>
                  <a:lnTo>
                    <a:pt x="9165" y="152"/>
                  </a:lnTo>
                  <a:lnTo>
                    <a:pt x="9171" y="153"/>
                  </a:lnTo>
                  <a:lnTo>
                    <a:pt x="9178" y="150"/>
                  </a:lnTo>
                  <a:lnTo>
                    <a:pt x="9184" y="150"/>
                  </a:lnTo>
                  <a:lnTo>
                    <a:pt x="9191" y="152"/>
                  </a:lnTo>
                  <a:lnTo>
                    <a:pt x="9197" y="154"/>
                  </a:lnTo>
                  <a:lnTo>
                    <a:pt x="9203" y="150"/>
                  </a:lnTo>
                  <a:lnTo>
                    <a:pt x="9210" y="152"/>
                  </a:lnTo>
                  <a:lnTo>
                    <a:pt x="9216" y="152"/>
                  </a:lnTo>
                  <a:lnTo>
                    <a:pt x="9223" y="152"/>
                  </a:lnTo>
                  <a:lnTo>
                    <a:pt x="9229" y="149"/>
                  </a:lnTo>
                  <a:lnTo>
                    <a:pt x="9236" y="150"/>
                  </a:lnTo>
                  <a:lnTo>
                    <a:pt x="9242" y="147"/>
                  </a:lnTo>
                  <a:lnTo>
                    <a:pt x="9249" y="148"/>
                  </a:lnTo>
                  <a:lnTo>
                    <a:pt x="9255" y="148"/>
                  </a:lnTo>
                  <a:lnTo>
                    <a:pt x="9262" y="148"/>
                  </a:lnTo>
                  <a:lnTo>
                    <a:pt x="9268" y="148"/>
                  </a:lnTo>
                  <a:lnTo>
                    <a:pt x="9274" y="148"/>
                  </a:lnTo>
                  <a:lnTo>
                    <a:pt x="9281" y="151"/>
                  </a:lnTo>
                  <a:lnTo>
                    <a:pt x="9287" y="149"/>
                  </a:lnTo>
                  <a:lnTo>
                    <a:pt x="9294" y="149"/>
                  </a:lnTo>
                  <a:lnTo>
                    <a:pt x="9300" y="146"/>
                  </a:lnTo>
                  <a:lnTo>
                    <a:pt x="9307" y="148"/>
                  </a:lnTo>
                  <a:lnTo>
                    <a:pt x="9313" y="148"/>
                  </a:lnTo>
                  <a:lnTo>
                    <a:pt x="9320" y="151"/>
                  </a:lnTo>
                  <a:lnTo>
                    <a:pt x="9326" y="149"/>
                  </a:lnTo>
                  <a:lnTo>
                    <a:pt x="9333" y="145"/>
                  </a:lnTo>
                  <a:lnTo>
                    <a:pt x="9339" y="150"/>
                  </a:lnTo>
                  <a:lnTo>
                    <a:pt x="9345" y="148"/>
                  </a:lnTo>
                  <a:lnTo>
                    <a:pt x="9352" y="150"/>
                  </a:lnTo>
                  <a:lnTo>
                    <a:pt x="9358" y="148"/>
                  </a:lnTo>
                  <a:lnTo>
                    <a:pt x="9365" y="145"/>
                  </a:lnTo>
                  <a:lnTo>
                    <a:pt x="9371" y="147"/>
                  </a:lnTo>
                  <a:lnTo>
                    <a:pt x="9378" y="146"/>
                  </a:lnTo>
                  <a:lnTo>
                    <a:pt x="9384" y="144"/>
                  </a:lnTo>
                  <a:lnTo>
                    <a:pt x="9391" y="146"/>
                  </a:lnTo>
                  <a:lnTo>
                    <a:pt x="9397" y="147"/>
                  </a:lnTo>
                  <a:lnTo>
                    <a:pt x="9404" y="150"/>
                  </a:lnTo>
                  <a:lnTo>
                    <a:pt x="9410" y="147"/>
                  </a:lnTo>
                  <a:lnTo>
                    <a:pt x="9416" y="145"/>
                  </a:lnTo>
                  <a:lnTo>
                    <a:pt x="9423" y="144"/>
                  </a:lnTo>
                  <a:lnTo>
                    <a:pt x="9429" y="148"/>
                  </a:lnTo>
                  <a:lnTo>
                    <a:pt x="9436" y="148"/>
                  </a:lnTo>
                  <a:lnTo>
                    <a:pt x="9442" y="147"/>
                  </a:lnTo>
                  <a:lnTo>
                    <a:pt x="9449" y="146"/>
                  </a:lnTo>
                  <a:lnTo>
                    <a:pt x="9455" y="147"/>
                  </a:lnTo>
                  <a:lnTo>
                    <a:pt x="9462" y="145"/>
                  </a:lnTo>
                  <a:lnTo>
                    <a:pt x="9468" y="146"/>
                  </a:lnTo>
                  <a:lnTo>
                    <a:pt x="9475" y="148"/>
                  </a:lnTo>
                  <a:lnTo>
                    <a:pt x="9481" y="146"/>
                  </a:lnTo>
                  <a:lnTo>
                    <a:pt x="9487" y="145"/>
                  </a:lnTo>
                  <a:lnTo>
                    <a:pt x="9494" y="145"/>
                  </a:lnTo>
                  <a:lnTo>
                    <a:pt x="9500" y="144"/>
                  </a:lnTo>
                  <a:lnTo>
                    <a:pt x="9507" y="145"/>
                  </a:lnTo>
                  <a:lnTo>
                    <a:pt x="9513" y="144"/>
                  </a:lnTo>
                  <a:lnTo>
                    <a:pt x="9520" y="144"/>
                  </a:lnTo>
                  <a:lnTo>
                    <a:pt x="9526" y="147"/>
                  </a:lnTo>
                  <a:lnTo>
                    <a:pt x="9533" y="145"/>
                  </a:lnTo>
                  <a:lnTo>
                    <a:pt x="9539" y="146"/>
                  </a:lnTo>
                  <a:lnTo>
                    <a:pt x="9546" y="144"/>
                  </a:lnTo>
                  <a:lnTo>
                    <a:pt x="9552" y="147"/>
                  </a:lnTo>
                  <a:lnTo>
                    <a:pt x="9558" y="143"/>
                  </a:lnTo>
                  <a:lnTo>
                    <a:pt x="9565" y="145"/>
                  </a:lnTo>
                  <a:lnTo>
                    <a:pt x="9571" y="145"/>
                  </a:lnTo>
                  <a:lnTo>
                    <a:pt x="9578" y="146"/>
                  </a:lnTo>
                  <a:lnTo>
                    <a:pt x="9584" y="144"/>
                  </a:lnTo>
                  <a:lnTo>
                    <a:pt x="9591" y="144"/>
                  </a:lnTo>
                  <a:lnTo>
                    <a:pt x="9597" y="147"/>
                  </a:lnTo>
                  <a:lnTo>
                    <a:pt x="9604" y="145"/>
                  </a:lnTo>
                  <a:lnTo>
                    <a:pt x="9610" y="144"/>
                  </a:lnTo>
                  <a:lnTo>
                    <a:pt x="9617" y="144"/>
                  </a:lnTo>
                  <a:lnTo>
                    <a:pt x="9623" y="145"/>
                  </a:lnTo>
                  <a:lnTo>
                    <a:pt x="9629" y="143"/>
                  </a:lnTo>
                  <a:lnTo>
                    <a:pt x="9636" y="145"/>
                  </a:lnTo>
                  <a:lnTo>
                    <a:pt x="9642" y="145"/>
                  </a:lnTo>
                  <a:lnTo>
                    <a:pt x="9649" y="141"/>
                  </a:lnTo>
                  <a:lnTo>
                    <a:pt x="9655" y="145"/>
                  </a:lnTo>
                  <a:lnTo>
                    <a:pt x="9662" y="143"/>
                  </a:lnTo>
                  <a:lnTo>
                    <a:pt x="9668" y="146"/>
                  </a:lnTo>
                  <a:lnTo>
                    <a:pt x="9675" y="144"/>
                  </a:lnTo>
                  <a:lnTo>
                    <a:pt x="9681" y="147"/>
                  </a:lnTo>
                  <a:lnTo>
                    <a:pt x="9688" y="145"/>
                  </a:lnTo>
                  <a:lnTo>
                    <a:pt x="9694" y="145"/>
                  </a:lnTo>
                  <a:lnTo>
                    <a:pt x="9700" y="147"/>
                  </a:lnTo>
                  <a:lnTo>
                    <a:pt x="9707" y="145"/>
                  </a:lnTo>
                  <a:lnTo>
                    <a:pt x="9713" y="146"/>
                  </a:lnTo>
                  <a:lnTo>
                    <a:pt x="9720" y="148"/>
                  </a:lnTo>
                  <a:lnTo>
                    <a:pt x="9726" y="147"/>
                  </a:lnTo>
                  <a:lnTo>
                    <a:pt x="9733" y="151"/>
                  </a:lnTo>
                  <a:lnTo>
                    <a:pt x="9739" y="150"/>
                  </a:lnTo>
                  <a:lnTo>
                    <a:pt x="9746" y="149"/>
                  </a:lnTo>
                  <a:lnTo>
                    <a:pt x="9752" y="149"/>
                  </a:lnTo>
                  <a:lnTo>
                    <a:pt x="9759" y="148"/>
                  </a:lnTo>
                  <a:lnTo>
                    <a:pt x="9765" y="147"/>
                  </a:lnTo>
                  <a:lnTo>
                    <a:pt x="9771" y="147"/>
                  </a:lnTo>
                  <a:lnTo>
                    <a:pt x="9778" y="144"/>
                  </a:lnTo>
                  <a:lnTo>
                    <a:pt x="9784" y="145"/>
                  </a:lnTo>
                  <a:lnTo>
                    <a:pt x="9791" y="145"/>
                  </a:lnTo>
                  <a:lnTo>
                    <a:pt x="9797" y="144"/>
                  </a:lnTo>
                  <a:lnTo>
                    <a:pt x="9804" y="144"/>
                  </a:lnTo>
                  <a:lnTo>
                    <a:pt x="9810" y="146"/>
                  </a:lnTo>
                  <a:lnTo>
                    <a:pt x="9817" y="148"/>
                  </a:lnTo>
                  <a:lnTo>
                    <a:pt x="9823" y="148"/>
                  </a:lnTo>
                  <a:lnTo>
                    <a:pt x="9830" y="148"/>
                  </a:lnTo>
                  <a:lnTo>
                    <a:pt x="9836" y="149"/>
                  </a:lnTo>
                  <a:lnTo>
                    <a:pt x="9842" y="146"/>
                  </a:lnTo>
                  <a:lnTo>
                    <a:pt x="9849" y="145"/>
                  </a:lnTo>
                  <a:lnTo>
                    <a:pt x="9855" y="148"/>
                  </a:lnTo>
                  <a:lnTo>
                    <a:pt x="9862" y="146"/>
                  </a:lnTo>
                  <a:lnTo>
                    <a:pt x="9868" y="146"/>
                  </a:lnTo>
                  <a:lnTo>
                    <a:pt x="9875" y="147"/>
                  </a:lnTo>
                  <a:lnTo>
                    <a:pt x="9881" y="146"/>
                  </a:lnTo>
                  <a:lnTo>
                    <a:pt x="9888" y="145"/>
                  </a:lnTo>
                  <a:lnTo>
                    <a:pt x="9894" y="145"/>
                  </a:lnTo>
                  <a:lnTo>
                    <a:pt x="9900" y="147"/>
                  </a:lnTo>
                  <a:lnTo>
                    <a:pt x="9907" y="146"/>
                  </a:lnTo>
                  <a:lnTo>
                    <a:pt x="9913" y="148"/>
                  </a:lnTo>
                  <a:lnTo>
                    <a:pt x="9920" y="148"/>
                  </a:lnTo>
                  <a:lnTo>
                    <a:pt x="9926" y="147"/>
                  </a:lnTo>
                  <a:lnTo>
                    <a:pt x="9933" y="147"/>
                  </a:lnTo>
                  <a:lnTo>
                    <a:pt x="9939" y="146"/>
                  </a:lnTo>
                  <a:lnTo>
                    <a:pt x="9946" y="148"/>
                  </a:lnTo>
                  <a:lnTo>
                    <a:pt x="9952" y="147"/>
                  </a:lnTo>
                  <a:lnTo>
                    <a:pt x="9959" y="145"/>
                  </a:lnTo>
                  <a:lnTo>
                    <a:pt x="9965" y="146"/>
                  </a:lnTo>
                  <a:lnTo>
                    <a:pt x="9971" y="147"/>
                  </a:lnTo>
                  <a:lnTo>
                    <a:pt x="9978" y="145"/>
                  </a:lnTo>
                  <a:lnTo>
                    <a:pt x="9984" y="144"/>
                  </a:lnTo>
                  <a:lnTo>
                    <a:pt x="9991" y="144"/>
                  </a:lnTo>
                  <a:lnTo>
                    <a:pt x="9997" y="143"/>
                  </a:lnTo>
                  <a:lnTo>
                    <a:pt x="10004" y="146"/>
                  </a:lnTo>
                  <a:lnTo>
                    <a:pt x="10010" y="145"/>
                  </a:lnTo>
                  <a:lnTo>
                    <a:pt x="10017" y="145"/>
                  </a:lnTo>
                  <a:lnTo>
                    <a:pt x="10023" y="142"/>
                  </a:lnTo>
                  <a:lnTo>
                    <a:pt x="10030" y="142"/>
                  </a:lnTo>
                  <a:lnTo>
                    <a:pt x="10036" y="143"/>
                  </a:lnTo>
                  <a:lnTo>
                    <a:pt x="10042" y="143"/>
                  </a:lnTo>
                  <a:lnTo>
                    <a:pt x="10049" y="145"/>
                  </a:lnTo>
                  <a:lnTo>
                    <a:pt x="10055" y="145"/>
                  </a:lnTo>
                  <a:lnTo>
                    <a:pt x="10062" y="145"/>
                  </a:lnTo>
                  <a:lnTo>
                    <a:pt x="10068" y="144"/>
                  </a:lnTo>
                  <a:lnTo>
                    <a:pt x="10075" y="145"/>
                  </a:lnTo>
                  <a:lnTo>
                    <a:pt x="10081" y="146"/>
                  </a:lnTo>
                  <a:lnTo>
                    <a:pt x="10088" y="146"/>
                  </a:lnTo>
                  <a:lnTo>
                    <a:pt x="10094" y="144"/>
                  </a:lnTo>
                  <a:lnTo>
                    <a:pt x="10101" y="146"/>
                  </a:lnTo>
                  <a:lnTo>
                    <a:pt x="10107" y="145"/>
                  </a:lnTo>
                  <a:lnTo>
                    <a:pt x="10113" y="145"/>
                  </a:lnTo>
                  <a:lnTo>
                    <a:pt x="10120" y="142"/>
                  </a:lnTo>
                  <a:lnTo>
                    <a:pt x="10126" y="144"/>
                  </a:lnTo>
                  <a:lnTo>
                    <a:pt x="10133" y="145"/>
                  </a:lnTo>
                  <a:lnTo>
                    <a:pt x="10139" y="142"/>
                  </a:lnTo>
                  <a:lnTo>
                    <a:pt x="10146" y="144"/>
                  </a:lnTo>
                  <a:lnTo>
                    <a:pt x="10152" y="145"/>
                  </a:lnTo>
                  <a:lnTo>
                    <a:pt x="10159" y="144"/>
                  </a:lnTo>
                  <a:lnTo>
                    <a:pt x="10165" y="143"/>
                  </a:lnTo>
                  <a:lnTo>
                    <a:pt x="10172" y="144"/>
                  </a:lnTo>
                  <a:lnTo>
                    <a:pt x="10178" y="144"/>
                  </a:lnTo>
                  <a:lnTo>
                    <a:pt x="10184" y="145"/>
                  </a:lnTo>
                  <a:lnTo>
                    <a:pt x="10191" y="146"/>
                  </a:lnTo>
                  <a:lnTo>
                    <a:pt x="10197" y="146"/>
                  </a:lnTo>
                  <a:lnTo>
                    <a:pt x="10204" y="147"/>
                  </a:lnTo>
                  <a:lnTo>
                    <a:pt x="10210" y="144"/>
                  </a:lnTo>
                  <a:lnTo>
                    <a:pt x="10217" y="147"/>
                  </a:lnTo>
                  <a:lnTo>
                    <a:pt x="10223" y="146"/>
                  </a:lnTo>
                  <a:lnTo>
                    <a:pt x="10230" y="144"/>
                  </a:lnTo>
                  <a:lnTo>
                    <a:pt x="10236" y="146"/>
                  </a:lnTo>
                  <a:lnTo>
                    <a:pt x="10243" y="146"/>
                  </a:lnTo>
                  <a:lnTo>
                    <a:pt x="10249" y="145"/>
                  </a:lnTo>
                  <a:lnTo>
                    <a:pt x="10255" y="146"/>
                  </a:lnTo>
                  <a:lnTo>
                    <a:pt x="10262" y="144"/>
                  </a:lnTo>
                  <a:lnTo>
                    <a:pt x="10268" y="145"/>
                  </a:lnTo>
                  <a:lnTo>
                    <a:pt x="10275" y="145"/>
                  </a:lnTo>
                  <a:lnTo>
                    <a:pt x="10281" y="146"/>
                  </a:lnTo>
                  <a:lnTo>
                    <a:pt x="10288" y="144"/>
                  </a:lnTo>
                  <a:lnTo>
                    <a:pt x="10294" y="144"/>
                  </a:lnTo>
                  <a:lnTo>
                    <a:pt x="10301" y="143"/>
                  </a:lnTo>
                  <a:lnTo>
                    <a:pt x="10307" y="145"/>
                  </a:lnTo>
                  <a:lnTo>
                    <a:pt x="10314" y="148"/>
                  </a:lnTo>
                  <a:lnTo>
                    <a:pt x="10320" y="145"/>
                  </a:lnTo>
                  <a:lnTo>
                    <a:pt x="10326" y="146"/>
                  </a:lnTo>
                  <a:lnTo>
                    <a:pt x="10333" y="146"/>
                  </a:lnTo>
                  <a:lnTo>
                    <a:pt x="10339" y="147"/>
                  </a:lnTo>
                  <a:lnTo>
                    <a:pt x="10346" y="146"/>
                  </a:lnTo>
                  <a:lnTo>
                    <a:pt x="10352" y="148"/>
                  </a:lnTo>
                  <a:lnTo>
                    <a:pt x="10359" y="146"/>
                  </a:lnTo>
                  <a:lnTo>
                    <a:pt x="10365" y="148"/>
                  </a:lnTo>
                  <a:lnTo>
                    <a:pt x="10372" y="145"/>
                  </a:lnTo>
                  <a:lnTo>
                    <a:pt x="10378" y="145"/>
                  </a:lnTo>
                  <a:lnTo>
                    <a:pt x="10385" y="145"/>
                  </a:lnTo>
                  <a:lnTo>
                    <a:pt x="10391" y="144"/>
                  </a:lnTo>
                  <a:lnTo>
                    <a:pt x="10397" y="144"/>
                  </a:lnTo>
                  <a:lnTo>
                    <a:pt x="10404" y="147"/>
                  </a:lnTo>
                  <a:lnTo>
                    <a:pt x="10410" y="148"/>
                  </a:lnTo>
                  <a:lnTo>
                    <a:pt x="10417" y="143"/>
                  </a:lnTo>
                  <a:lnTo>
                    <a:pt x="10423" y="145"/>
                  </a:lnTo>
                  <a:lnTo>
                    <a:pt x="10430" y="143"/>
                  </a:lnTo>
                  <a:lnTo>
                    <a:pt x="10436" y="145"/>
                  </a:lnTo>
                  <a:lnTo>
                    <a:pt x="10443" y="146"/>
                  </a:lnTo>
                  <a:lnTo>
                    <a:pt x="10449" y="144"/>
                  </a:lnTo>
                  <a:lnTo>
                    <a:pt x="10456" y="145"/>
                  </a:lnTo>
                  <a:lnTo>
                    <a:pt x="10462" y="143"/>
                  </a:lnTo>
                  <a:lnTo>
                    <a:pt x="10468" y="146"/>
                  </a:lnTo>
                  <a:lnTo>
                    <a:pt x="10475" y="146"/>
                  </a:lnTo>
                  <a:lnTo>
                    <a:pt x="10481" y="146"/>
                  </a:lnTo>
                  <a:lnTo>
                    <a:pt x="10488" y="145"/>
                  </a:lnTo>
                  <a:lnTo>
                    <a:pt x="10494" y="146"/>
                  </a:lnTo>
                  <a:lnTo>
                    <a:pt x="10501" y="146"/>
                  </a:lnTo>
                  <a:lnTo>
                    <a:pt x="10507" y="143"/>
                  </a:lnTo>
                  <a:lnTo>
                    <a:pt x="10514" y="144"/>
                  </a:lnTo>
                  <a:lnTo>
                    <a:pt x="10520" y="145"/>
                  </a:lnTo>
                  <a:lnTo>
                    <a:pt x="10527" y="143"/>
                  </a:lnTo>
                  <a:lnTo>
                    <a:pt x="10533" y="146"/>
                  </a:lnTo>
                  <a:lnTo>
                    <a:pt x="10539" y="144"/>
                  </a:lnTo>
                  <a:lnTo>
                    <a:pt x="10546" y="144"/>
                  </a:lnTo>
                  <a:lnTo>
                    <a:pt x="10552" y="143"/>
                  </a:lnTo>
                  <a:lnTo>
                    <a:pt x="10559" y="142"/>
                  </a:lnTo>
                  <a:lnTo>
                    <a:pt x="10565" y="143"/>
                  </a:lnTo>
                  <a:lnTo>
                    <a:pt x="10572" y="146"/>
                  </a:lnTo>
                  <a:lnTo>
                    <a:pt x="10578" y="143"/>
                  </a:lnTo>
                  <a:lnTo>
                    <a:pt x="10585" y="144"/>
                  </a:lnTo>
                  <a:lnTo>
                    <a:pt x="10591" y="145"/>
                  </a:lnTo>
                  <a:lnTo>
                    <a:pt x="10598" y="144"/>
                  </a:lnTo>
                  <a:lnTo>
                    <a:pt x="10604" y="142"/>
                  </a:lnTo>
                  <a:lnTo>
                    <a:pt x="10610" y="143"/>
                  </a:lnTo>
                  <a:lnTo>
                    <a:pt x="10617" y="144"/>
                  </a:lnTo>
                  <a:lnTo>
                    <a:pt x="10623" y="142"/>
                  </a:lnTo>
                  <a:lnTo>
                    <a:pt x="10630" y="141"/>
                  </a:lnTo>
                  <a:lnTo>
                    <a:pt x="10636" y="144"/>
                  </a:lnTo>
                  <a:lnTo>
                    <a:pt x="10643" y="142"/>
                  </a:lnTo>
                  <a:lnTo>
                    <a:pt x="10649" y="142"/>
                  </a:lnTo>
                  <a:lnTo>
                    <a:pt x="10656" y="140"/>
                  </a:lnTo>
                  <a:lnTo>
                    <a:pt x="10662" y="142"/>
                  </a:lnTo>
                  <a:lnTo>
                    <a:pt x="10669" y="141"/>
                  </a:lnTo>
                  <a:lnTo>
                    <a:pt x="10675" y="142"/>
                  </a:lnTo>
                  <a:lnTo>
                    <a:pt x="10681" y="143"/>
                  </a:lnTo>
                  <a:lnTo>
                    <a:pt x="10688" y="142"/>
                  </a:lnTo>
                  <a:lnTo>
                    <a:pt x="10694" y="144"/>
                  </a:lnTo>
                  <a:lnTo>
                    <a:pt x="10701" y="143"/>
                  </a:lnTo>
                  <a:lnTo>
                    <a:pt x="10707" y="142"/>
                  </a:lnTo>
                  <a:lnTo>
                    <a:pt x="10714" y="144"/>
                  </a:lnTo>
                  <a:lnTo>
                    <a:pt x="10720" y="144"/>
                  </a:lnTo>
                  <a:lnTo>
                    <a:pt x="10727" y="144"/>
                  </a:lnTo>
                  <a:lnTo>
                    <a:pt x="10733" y="145"/>
                  </a:lnTo>
                  <a:lnTo>
                    <a:pt x="10740" y="145"/>
                  </a:lnTo>
                  <a:lnTo>
                    <a:pt x="10746" y="146"/>
                  </a:lnTo>
                  <a:lnTo>
                    <a:pt x="10752" y="147"/>
                  </a:lnTo>
                  <a:lnTo>
                    <a:pt x="10759" y="144"/>
                  </a:lnTo>
                  <a:lnTo>
                    <a:pt x="10765" y="146"/>
                  </a:lnTo>
                  <a:lnTo>
                    <a:pt x="10772" y="143"/>
                  </a:lnTo>
                  <a:lnTo>
                    <a:pt x="10778" y="142"/>
                  </a:lnTo>
                  <a:lnTo>
                    <a:pt x="10785" y="145"/>
                  </a:lnTo>
                  <a:lnTo>
                    <a:pt x="10791" y="143"/>
                  </a:lnTo>
                  <a:lnTo>
                    <a:pt x="10798" y="144"/>
                  </a:lnTo>
                  <a:lnTo>
                    <a:pt x="10804" y="143"/>
                  </a:lnTo>
                  <a:lnTo>
                    <a:pt x="10811" y="143"/>
                  </a:lnTo>
                  <a:lnTo>
                    <a:pt x="10817" y="146"/>
                  </a:lnTo>
                  <a:lnTo>
                    <a:pt x="10823" y="147"/>
                  </a:lnTo>
                  <a:lnTo>
                    <a:pt x="10830" y="144"/>
                  </a:lnTo>
                  <a:lnTo>
                    <a:pt x="10836" y="142"/>
                  </a:lnTo>
                  <a:lnTo>
                    <a:pt x="10843" y="144"/>
                  </a:lnTo>
                  <a:lnTo>
                    <a:pt x="10849" y="142"/>
                  </a:lnTo>
                  <a:lnTo>
                    <a:pt x="10856" y="144"/>
                  </a:lnTo>
                  <a:lnTo>
                    <a:pt x="10862" y="142"/>
                  </a:lnTo>
                  <a:lnTo>
                    <a:pt x="10869" y="142"/>
                  </a:lnTo>
                  <a:lnTo>
                    <a:pt x="10875" y="143"/>
                  </a:lnTo>
                  <a:lnTo>
                    <a:pt x="10882" y="144"/>
                  </a:lnTo>
                  <a:lnTo>
                    <a:pt x="10888" y="142"/>
                  </a:lnTo>
                  <a:lnTo>
                    <a:pt x="10894" y="143"/>
                  </a:lnTo>
                  <a:lnTo>
                    <a:pt x="10901" y="144"/>
                  </a:lnTo>
                  <a:lnTo>
                    <a:pt x="10907" y="142"/>
                  </a:lnTo>
                  <a:lnTo>
                    <a:pt x="10914" y="141"/>
                  </a:lnTo>
                  <a:lnTo>
                    <a:pt x="10920" y="141"/>
                  </a:lnTo>
                  <a:lnTo>
                    <a:pt x="10927" y="142"/>
                  </a:lnTo>
                  <a:lnTo>
                    <a:pt x="10933" y="141"/>
                  </a:lnTo>
                  <a:lnTo>
                    <a:pt x="10940" y="146"/>
                  </a:lnTo>
                  <a:lnTo>
                    <a:pt x="10946" y="142"/>
                  </a:lnTo>
                  <a:lnTo>
                    <a:pt x="10953" y="143"/>
                  </a:lnTo>
                  <a:lnTo>
                    <a:pt x="10959" y="146"/>
                  </a:lnTo>
                  <a:lnTo>
                    <a:pt x="10965" y="145"/>
                  </a:lnTo>
                  <a:lnTo>
                    <a:pt x="10972" y="144"/>
                  </a:lnTo>
                  <a:lnTo>
                    <a:pt x="10978" y="144"/>
                  </a:lnTo>
                  <a:lnTo>
                    <a:pt x="10985" y="146"/>
                  </a:lnTo>
                  <a:lnTo>
                    <a:pt x="10991" y="145"/>
                  </a:lnTo>
                  <a:lnTo>
                    <a:pt x="10998" y="145"/>
                  </a:lnTo>
                  <a:lnTo>
                    <a:pt x="11004" y="145"/>
                  </a:lnTo>
                  <a:lnTo>
                    <a:pt x="11011" y="144"/>
                  </a:lnTo>
                  <a:lnTo>
                    <a:pt x="11017" y="142"/>
                  </a:lnTo>
                  <a:lnTo>
                    <a:pt x="11024" y="145"/>
                  </a:lnTo>
                  <a:lnTo>
                    <a:pt x="11030" y="144"/>
                  </a:lnTo>
                  <a:lnTo>
                    <a:pt x="11036" y="144"/>
                  </a:lnTo>
                  <a:lnTo>
                    <a:pt x="11043" y="144"/>
                  </a:lnTo>
                  <a:lnTo>
                    <a:pt x="11049" y="142"/>
                  </a:lnTo>
                  <a:lnTo>
                    <a:pt x="11056" y="143"/>
                  </a:lnTo>
                  <a:lnTo>
                    <a:pt x="11062" y="142"/>
                  </a:lnTo>
                  <a:lnTo>
                    <a:pt x="11069" y="142"/>
                  </a:lnTo>
                  <a:lnTo>
                    <a:pt x="11075" y="143"/>
                  </a:lnTo>
                  <a:lnTo>
                    <a:pt x="11082" y="142"/>
                  </a:lnTo>
                  <a:lnTo>
                    <a:pt x="11088" y="144"/>
                  </a:lnTo>
                  <a:lnTo>
                    <a:pt x="11095" y="143"/>
                  </a:lnTo>
                  <a:lnTo>
                    <a:pt x="11101" y="143"/>
                  </a:lnTo>
                  <a:lnTo>
                    <a:pt x="11107" y="145"/>
                  </a:lnTo>
                  <a:lnTo>
                    <a:pt x="11114" y="144"/>
                  </a:lnTo>
                  <a:lnTo>
                    <a:pt x="11120" y="144"/>
                  </a:lnTo>
                  <a:lnTo>
                    <a:pt x="11127" y="146"/>
                  </a:lnTo>
                  <a:lnTo>
                    <a:pt x="11133" y="148"/>
                  </a:lnTo>
                  <a:lnTo>
                    <a:pt x="11140" y="146"/>
                  </a:lnTo>
                  <a:lnTo>
                    <a:pt x="11146" y="143"/>
                  </a:lnTo>
                  <a:lnTo>
                    <a:pt x="11153" y="144"/>
                  </a:lnTo>
                  <a:lnTo>
                    <a:pt x="11159" y="146"/>
                  </a:lnTo>
                  <a:lnTo>
                    <a:pt x="11166" y="144"/>
                  </a:lnTo>
                  <a:lnTo>
                    <a:pt x="11172" y="145"/>
                  </a:lnTo>
                  <a:lnTo>
                    <a:pt x="11178" y="147"/>
                  </a:lnTo>
                  <a:lnTo>
                    <a:pt x="11185" y="147"/>
                  </a:lnTo>
                  <a:lnTo>
                    <a:pt x="11191" y="145"/>
                  </a:lnTo>
                  <a:lnTo>
                    <a:pt x="11198" y="143"/>
                  </a:lnTo>
                  <a:lnTo>
                    <a:pt x="11204" y="144"/>
                  </a:lnTo>
                  <a:lnTo>
                    <a:pt x="11211" y="144"/>
                  </a:lnTo>
                  <a:lnTo>
                    <a:pt x="11217" y="146"/>
                  </a:lnTo>
                  <a:lnTo>
                    <a:pt x="11224" y="143"/>
                  </a:lnTo>
                  <a:lnTo>
                    <a:pt x="11230" y="144"/>
                  </a:lnTo>
                  <a:lnTo>
                    <a:pt x="11237" y="143"/>
                  </a:lnTo>
                  <a:lnTo>
                    <a:pt x="11243" y="143"/>
                  </a:lnTo>
                  <a:lnTo>
                    <a:pt x="11249" y="142"/>
                  </a:lnTo>
                  <a:lnTo>
                    <a:pt x="11256" y="141"/>
                  </a:lnTo>
                  <a:lnTo>
                    <a:pt x="11262" y="143"/>
                  </a:lnTo>
                  <a:lnTo>
                    <a:pt x="11269" y="144"/>
                  </a:lnTo>
                  <a:lnTo>
                    <a:pt x="11275" y="145"/>
                  </a:lnTo>
                  <a:lnTo>
                    <a:pt x="11282" y="141"/>
                  </a:lnTo>
                  <a:lnTo>
                    <a:pt x="11288" y="142"/>
                  </a:lnTo>
                  <a:lnTo>
                    <a:pt x="11295" y="142"/>
                  </a:lnTo>
                  <a:lnTo>
                    <a:pt x="11301" y="145"/>
                  </a:lnTo>
                  <a:lnTo>
                    <a:pt x="11308" y="141"/>
                  </a:lnTo>
                  <a:lnTo>
                    <a:pt x="11314" y="142"/>
                  </a:lnTo>
                  <a:lnTo>
                    <a:pt x="11320" y="141"/>
                  </a:lnTo>
                  <a:lnTo>
                    <a:pt x="11327" y="142"/>
                  </a:lnTo>
                  <a:lnTo>
                    <a:pt x="11333" y="143"/>
                  </a:lnTo>
                  <a:lnTo>
                    <a:pt x="11340" y="142"/>
                  </a:lnTo>
                  <a:lnTo>
                    <a:pt x="11346" y="142"/>
                  </a:lnTo>
                  <a:lnTo>
                    <a:pt x="11353" y="143"/>
                  </a:lnTo>
                  <a:lnTo>
                    <a:pt x="11359" y="144"/>
                  </a:lnTo>
                  <a:lnTo>
                    <a:pt x="11366" y="143"/>
                  </a:lnTo>
                  <a:lnTo>
                    <a:pt x="11372" y="144"/>
                  </a:lnTo>
                  <a:lnTo>
                    <a:pt x="11379" y="144"/>
                  </a:lnTo>
                  <a:lnTo>
                    <a:pt x="11385" y="141"/>
                  </a:lnTo>
                  <a:lnTo>
                    <a:pt x="11391" y="142"/>
                  </a:lnTo>
                  <a:lnTo>
                    <a:pt x="11398" y="143"/>
                  </a:lnTo>
                  <a:lnTo>
                    <a:pt x="11404" y="143"/>
                  </a:lnTo>
                  <a:lnTo>
                    <a:pt x="11411" y="142"/>
                  </a:lnTo>
                  <a:lnTo>
                    <a:pt x="11417" y="144"/>
                  </a:lnTo>
                  <a:lnTo>
                    <a:pt x="11424" y="141"/>
                  </a:lnTo>
                  <a:lnTo>
                    <a:pt x="11430" y="141"/>
                  </a:lnTo>
                  <a:lnTo>
                    <a:pt x="11437" y="140"/>
                  </a:lnTo>
                  <a:lnTo>
                    <a:pt x="11443" y="142"/>
                  </a:lnTo>
                  <a:lnTo>
                    <a:pt x="11450" y="142"/>
                  </a:lnTo>
                  <a:lnTo>
                    <a:pt x="11456" y="143"/>
                  </a:lnTo>
                  <a:lnTo>
                    <a:pt x="11462" y="140"/>
                  </a:lnTo>
                  <a:lnTo>
                    <a:pt x="11469" y="142"/>
                  </a:lnTo>
                  <a:lnTo>
                    <a:pt x="11475" y="139"/>
                  </a:lnTo>
                  <a:lnTo>
                    <a:pt x="11482" y="142"/>
                  </a:lnTo>
                  <a:lnTo>
                    <a:pt x="11488" y="141"/>
                  </a:lnTo>
                  <a:lnTo>
                    <a:pt x="11495" y="141"/>
                  </a:lnTo>
                  <a:lnTo>
                    <a:pt x="11501" y="140"/>
                  </a:lnTo>
                  <a:lnTo>
                    <a:pt x="11508" y="141"/>
                  </a:lnTo>
                  <a:lnTo>
                    <a:pt x="11514" y="140"/>
                  </a:lnTo>
                  <a:lnTo>
                    <a:pt x="11521" y="142"/>
                  </a:lnTo>
                  <a:lnTo>
                    <a:pt x="11527" y="140"/>
                  </a:lnTo>
                  <a:lnTo>
                    <a:pt x="11533" y="142"/>
                  </a:lnTo>
                  <a:lnTo>
                    <a:pt x="11540" y="141"/>
                  </a:lnTo>
                  <a:lnTo>
                    <a:pt x="11546" y="144"/>
                  </a:lnTo>
                  <a:lnTo>
                    <a:pt x="11553" y="144"/>
                  </a:lnTo>
                  <a:lnTo>
                    <a:pt x="11559" y="144"/>
                  </a:lnTo>
                  <a:lnTo>
                    <a:pt x="11566" y="146"/>
                  </a:lnTo>
                  <a:lnTo>
                    <a:pt x="11572" y="145"/>
                  </a:lnTo>
                  <a:lnTo>
                    <a:pt x="11579" y="145"/>
                  </a:lnTo>
                  <a:lnTo>
                    <a:pt x="11585" y="147"/>
                  </a:lnTo>
                  <a:lnTo>
                    <a:pt x="11592" y="148"/>
                  </a:lnTo>
                  <a:lnTo>
                    <a:pt x="11598" y="147"/>
                  </a:lnTo>
                  <a:lnTo>
                    <a:pt x="11604" y="147"/>
                  </a:lnTo>
                  <a:lnTo>
                    <a:pt x="11611" y="142"/>
                  </a:lnTo>
                  <a:lnTo>
                    <a:pt x="11617" y="145"/>
                  </a:lnTo>
                  <a:lnTo>
                    <a:pt x="11624" y="145"/>
                  </a:lnTo>
                  <a:lnTo>
                    <a:pt x="11630" y="144"/>
                  </a:lnTo>
                  <a:lnTo>
                    <a:pt x="11637" y="141"/>
                  </a:lnTo>
                  <a:lnTo>
                    <a:pt x="11643" y="142"/>
                  </a:lnTo>
                  <a:lnTo>
                    <a:pt x="11650" y="141"/>
                  </a:lnTo>
                  <a:lnTo>
                    <a:pt x="11656" y="141"/>
                  </a:lnTo>
                  <a:lnTo>
                    <a:pt x="11663" y="145"/>
                  </a:lnTo>
                  <a:lnTo>
                    <a:pt x="11669" y="144"/>
                  </a:lnTo>
                  <a:lnTo>
                    <a:pt x="11675" y="139"/>
                  </a:lnTo>
                  <a:lnTo>
                    <a:pt x="11682" y="138"/>
                  </a:lnTo>
                  <a:lnTo>
                    <a:pt x="11688" y="141"/>
                  </a:lnTo>
                  <a:lnTo>
                    <a:pt x="11695" y="140"/>
                  </a:lnTo>
                  <a:lnTo>
                    <a:pt x="11701" y="144"/>
                  </a:lnTo>
                  <a:lnTo>
                    <a:pt x="11708" y="139"/>
                  </a:lnTo>
                  <a:lnTo>
                    <a:pt x="11714" y="143"/>
                  </a:lnTo>
                  <a:lnTo>
                    <a:pt x="11721" y="140"/>
                  </a:lnTo>
                  <a:lnTo>
                    <a:pt x="11727" y="139"/>
                  </a:lnTo>
                  <a:lnTo>
                    <a:pt x="11734" y="141"/>
                  </a:lnTo>
                  <a:lnTo>
                    <a:pt x="11740" y="141"/>
                  </a:lnTo>
                  <a:lnTo>
                    <a:pt x="11746" y="143"/>
                  </a:lnTo>
                  <a:lnTo>
                    <a:pt x="11753" y="139"/>
                  </a:lnTo>
                  <a:lnTo>
                    <a:pt x="11759" y="139"/>
                  </a:lnTo>
                  <a:lnTo>
                    <a:pt x="11766" y="139"/>
                  </a:lnTo>
                  <a:lnTo>
                    <a:pt x="11772" y="141"/>
                  </a:lnTo>
                  <a:lnTo>
                    <a:pt x="11779" y="141"/>
                  </a:lnTo>
                  <a:lnTo>
                    <a:pt x="11785" y="139"/>
                  </a:lnTo>
                  <a:lnTo>
                    <a:pt x="11792" y="139"/>
                  </a:lnTo>
                  <a:lnTo>
                    <a:pt x="11798" y="141"/>
                  </a:lnTo>
                  <a:lnTo>
                    <a:pt x="11805" y="142"/>
                  </a:lnTo>
                  <a:lnTo>
                    <a:pt x="11811" y="142"/>
                  </a:lnTo>
                  <a:lnTo>
                    <a:pt x="11817" y="142"/>
                  </a:lnTo>
                  <a:lnTo>
                    <a:pt x="11824" y="144"/>
                  </a:lnTo>
                  <a:lnTo>
                    <a:pt x="11830" y="143"/>
                  </a:lnTo>
                  <a:lnTo>
                    <a:pt x="11837" y="144"/>
                  </a:lnTo>
                  <a:lnTo>
                    <a:pt x="11843" y="144"/>
                  </a:lnTo>
                  <a:lnTo>
                    <a:pt x="11850" y="143"/>
                  </a:lnTo>
                  <a:lnTo>
                    <a:pt x="11856" y="144"/>
                  </a:lnTo>
                  <a:lnTo>
                    <a:pt x="11863" y="143"/>
                  </a:lnTo>
                  <a:lnTo>
                    <a:pt x="11869" y="142"/>
                  </a:lnTo>
                  <a:lnTo>
                    <a:pt x="11876" y="141"/>
                  </a:lnTo>
                  <a:lnTo>
                    <a:pt x="11882" y="142"/>
                  </a:lnTo>
                  <a:lnTo>
                    <a:pt x="11888" y="142"/>
                  </a:lnTo>
                  <a:lnTo>
                    <a:pt x="11895" y="141"/>
                  </a:lnTo>
                  <a:lnTo>
                    <a:pt x="11901" y="140"/>
                  </a:lnTo>
                  <a:lnTo>
                    <a:pt x="11908" y="141"/>
                  </a:lnTo>
                  <a:lnTo>
                    <a:pt x="11914" y="140"/>
                  </a:lnTo>
                  <a:lnTo>
                    <a:pt x="11921" y="139"/>
                  </a:lnTo>
                  <a:lnTo>
                    <a:pt x="11927" y="141"/>
                  </a:lnTo>
                  <a:lnTo>
                    <a:pt x="11934" y="142"/>
                  </a:lnTo>
                  <a:lnTo>
                    <a:pt x="11940" y="141"/>
                  </a:lnTo>
                  <a:lnTo>
                    <a:pt x="11947" y="141"/>
                  </a:lnTo>
                  <a:lnTo>
                    <a:pt x="11953" y="142"/>
                  </a:lnTo>
                  <a:lnTo>
                    <a:pt x="11959" y="141"/>
                  </a:lnTo>
                  <a:lnTo>
                    <a:pt x="11966" y="140"/>
                  </a:lnTo>
                  <a:lnTo>
                    <a:pt x="11972" y="141"/>
                  </a:lnTo>
                  <a:lnTo>
                    <a:pt x="11979" y="142"/>
                  </a:lnTo>
                  <a:lnTo>
                    <a:pt x="11985" y="140"/>
                  </a:lnTo>
                  <a:lnTo>
                    <a:pt x="11992" y="141"/>
                  </a:lnTo>
                  <a:lnTo>
                    <a:pt x="11998" y="143"/>
                  </a:lnTo>
                  <a:lnTo>
                    <a:pt x="12005" y="141"/>
                  </a:lnTo>
                  <a:lnTo>
                    <a:pt x="12011" y="139"/>
                  </a:lnTo>
                  <a:lnTo>
                    <a:pt x="12018" y="144"/>
                  </a:lnTo>
                  <a:lnTo>
                    <a:pt x="12024" y="139"/>
                  </a:lnTo>
                  <a:lnTo>
                    <a:pt x="12030" y="143"/>
                  </a:lnTo>
                  <a:lnTo>
                    <a:pt x="12037" y="141"/>
                  </a:lnTo>
                  <a:lnTo>
                    <a:pt x="12043" y="139"/>
                  </a:lnTo>
                  <a:lnTo>
                    <a:pt x="12050" y="140"/>
                  </a:lnTo>
                  <a:lnTo>
                    <a:pt x="12056" y="138"/>
                  </a:lnTo>
                  <a:lnTo>
                    <a:pt x="12063" y="140"/>
                  </a:lnTo>
                  <a:lnTo>
                    <a:pt x="12069" y="141"/>
                  </a:lnTo>
                  <a:lnTo>
                    <a:pt x="12076" y="138"/>
                  </a:lnTo>
                  <a:lnTo>
                    <a:pt x="12082" y="140"/>
                  </a:lnTo>
                  <a:lnTo>
                    <a:pt x="12089" y="141"/>
                  </a:lnTo>
                  <a:lnTo>
                    <a:pt x="12095" y="140"/>
                  </a:lnTo>
                  <a:lnTo>
                    <a:pt x="12101" y="140"/>
                  </a:lnTo>
                  <a:lnTo>
                    <a:pt x="12108" y="139"/>
                  </a:lnTo>
                  <a:lnTo>
                    <a:pt x="12114" y="140"/>
                  </a:lnTo>
                  <a:lnTo>
                    <a:pt x="12121" y="141"/>
                  </a:lnTo>
                  <a:lnTo>
                    <a:pt x="12127" y="143"/>
                  </a:lnTo>
                  <a:lnTo>
                    <a:pt x="12134" y="142"/>
                  </a:lnTo>
                  <a:lnTo>
                    <a:pt x="12140" y="141"/>
                  </a:lnTo>
                  <a:lnTo>
                    <a:pt x="12147" y="140"/>
                  </a:lnTo>
                  <a:lnTo>
                    <a:pt x="12153" y="138"/>
                  </a:lnTo>
                  <a:lnTo>
                    <a:pt x="12160" y="142"/>
                  </a:lnTo>
                  <a:lnTo>
                    <a:pt x="12166" y="140"/>
                  </a:lnTo>
                  <a:lnTo>
                    <a:pt x="12172" y="142"/>
                  </a:lnTo>
                  <a:lnTo>
                    <a:pt x="12179" y="141"/>
                  </a:lnTo>
                  <a:lnTo>
                    <a:pt x="12185" y="141"/>
                  </a:lnTo>
                  <a:lnTo>
                    <a:pt x="12192" y="140"/>
                  </a:lnTo>
                  <a:lnTo>
                    <a:pt x="12198" y="138"/>
                  </a:lnTo>
                  <a:lnTo>
                    <a:pt x="12205" y="142"/>
                  </a:lnTo>
                  <a:lnTo>
                    <a:pt x="12211" y="139"/>
                  </a:lnTo>
                  <a:lnTo>
                    <a:pt x="12218" y="140"/>
                  </a:lnTo>
                  <a:lnTo>
                    <a:pt x="12224" y="141"/>
                  </a:lnTo>
                  <a:lnTo>
                    <a:pt x="12231" y="139"/>
                  </a:lnTo>
                  <a:lnTo>
                    <a:pt x="12237" y="139"/>
                  </a:lnTo>
                  <a:lnTo>
                    <a:pt x="12243" y="139"/>
                  </a:lnTo>
                  <a:lnTo>
                    <a:pt x="12250" y="137"/>
                  </a:lnTo>
                  <a:lnTo>
                    <a:pt x="12256" y="140"/>
                  </a:lnTo>
                  <a:lnTo>
                    <a:pt x="12263" y="140"/>
                  </a:lnTo>
                  <a:lnTo>
                    <a:pt x="12269" y="140"/>
                  </a:lnTo>
                  <a:lnTo>
                    <a:pt x="12276" y="138"/>
                  </a:lnTo>
                  <a:lnTo>
                    <a:pt x="12282" y="139"/>
                  </a:lnTo>
                  <a:lnTo>
                    <a:pt x="12289" y="143"/>
                  </a:lnTo>
                  <a:lnTo>
                    <a:pt x="12295" y="141"/>
                  </a:lnTo>
                  <a:lnTo>
                    <a:pt x="12302" y="142"/>
                  </a:lnTo>
                  <a:lnTo>
                    <a:pt x="12308" y="143"/>
                  </a:lnTo>
                  <a:lnTo>
                    <a:pt x="12314" y="144"/>
                  </a:lnTo>
                  <a:lnTo>
                    <a:pt x="12321" y="142"/>
                  </a:lnTo>
                  <a:lnTo>
                    <a:pt x="12327" y="147"/>
                  </a:lnTo>
                  <a:lnTo>
                    <a:pt x="12334" y="151"/>
                  </a:lnTo>
                  <a:lnTo>
                    <a:pt x="12340" y="152"/>
                  </a:lnTo>
                  <a:lnTo>
                    <a:pt x="12347" y="152"/>
                  </a:lnTo>
                  <a:lnTo>
                    <a:pt x="12353" y="153"/>
                  </a:lnTo>
                  <a:lnTo>
                    <a:pt x="12360" y="154"/>
                  </a:lnTo>
                  <a:lnTo>
                    <a:pt x="12366" y="149"/>
                  </a:lnTo>
                  <a:lnTo>
                    <a:pt x="12373" y="150"/>
                  </a:lnTo>
                  <a:lnTo>
                    <a:pt x="12379" y="148"/>
                  </a:lnTo>
                  <a:lnTo>
                    <a:pt x="12385" y="149"/>
                  </a:lnTo>
                  <a:lnTo>
                    <a:pt x="12392" y="147"/>
                  </a:lnTo>
                  <a:lnTo>
                    <a:pt x="12398" y="145"/>
                  </a:lnTo>
                  <a:lnTo>
                    <a:pt x="12405" y="144"/>
                  </a:lnTo>
                  <a:lnTo>
                    <a:pt x="12411" y="143"/>
                  </a:lnTo>
                  <a:lnTo>
                    <a:pt x="12418" y="142"/>
                  </a:lnTo>
                  <a:lnTo>
                    <a:pt x="12424" y="141"/>
                  </a:lnTo>
                  <a:lnTo>
                    <a:pt x="12431" y="143"/>
                  </a:lnTo>
                  <a:lnTo>
                    <a:pt x="12437" y="142"/>
                  </a:lnTo>
                  <a:lnTo>
                    <a:pt x="12444" y="142"/>
                  </a:lnTo>
                  <a:lnTo>
                    <a:pt x="12450" y="141"/>
                  </a:lnTo>
                  <a:lnTo>
                    <a:pt x="12456" y="141"/>
                  </a:lnTo>
                  <a:lnTo>
                    <a:pt x="12463" y="140"/>
                  </a:lnTo>
                  <a:lnTo>
                    <a:pt x="12469" y="142"/>
                  </a:lnTo>
                  <a:lnTo>
                    <a:pt x="12476" y="141"/>
                  </a:lnTo>
                  <a:lnTo>
                    <a:pt x="12482" y="143"/>
                  </a:lnTo>
                  <a:lnTo>
                    <a:pt x="12489" y="140"/>
                  </a:lnTo>
                  <a:lnTo>
                    <a:pt x="12495" y="140"/>
                  </a:lnTo>
                  <a:lnTo>
                    <a:pt x="12502" y="142"/>
                  </a:lnTo>
                  <a:lnTo>
                    <a:pt x="12508" y="141"/>
                  </a:lnTo>
                  <a:lnTo>
                    <a:pt x="12515" y="137"/>
                  </a:lnTo>
                  <a:lnTo>
                    <a:pt x="12521" y="138"/>
                  </a:lnTo>
                  <a:lnTo>
                    <a:pt x="12527" y="142"/>
                  </a:lnTo>
                  <a:lnTo>
                    <a:pt x="12534" y="139"/>
                  </a:lnTo>
                  <a:lnTo>
                    <a:pt x="12540" y="141"/>
                  </a:lnTo>
                  <a:lnTo>
                    <a:pt x="12547" y="140"/>
                  </a:lnTo>
                  <a:lnTo>
                    <a:pt x="12553" y="138"/>
                  </a:lnTo>
                  <a:lnTo>
                    <a:pt x="12560" y="140"/>
                  </a:lnTo>
                  <a:lnTo>
                    <a:pt x="12566" y="140"/>
                  </a:lnTo>
                  <a:lnTo>
                    <a:pt x="12573" y="138"/>
                  </a:lnTo>
                  <a:lnTo>
                    <a:pt x="12579" y="140"/>
                  </a:lnTo>
                  <a:lnTo>
                    <a:pt x="12586" y="140"/>
                  </a:lnTo>
                  <a:lnTo>
                    <a:pt x="12592" y="137"/>
                  </a:lnTo>
                  <a:lnTo>
                    <a:pt x="12598" y="139"/>
                  </a:lnTo>
                  <a:lnTo>
                    <a:pt x="12605" y="142"/>
                  </a:lnTo>
                  <a:lnTo>
                    <a:pt x="12611" y="139"/>
                  </a:lnTo>
                  <a:lnTo>
                    <a:pt x="12618" y="141"/>
                  </a:lnTo>
                  <a:lnTo>
                    <a:pt x="12624" y="140"/>
                  </a:lnTo>
                  <a:lnTo>
                    <a:pt x="12631" y="139"/>
                  </a:lnTo>
                  <a:lnTo>
                    <a:pt x="12637" y="139"/>
                  </a:lnTo>
                  <a:lnTo>
                    <a:pt x="12644" y="140"/>
                  </a:lnTo>
                  <a:lnTo>
                    <a:pt x="12650" y="141"/>
                  </a:lnTo>
                  <a:lnTo>
                    <a:pt x="12657" y="140"/>
                  </a:lnTo>
                  <a:lnTo>
                    <a:pt x="12663" y="141"/>
                  </a:lnTo>
                  <a:lnTo>
                    <a:pt x="12669" y="141"/>
                  </a:lnTo>
                  <a:lnTo>
                    <a:pt x="12676" y="143"/>
                  </a:lnTo>
                  <a:lnTo>
                    <a:pt x="12682" y="141"/>
                  </a:lnTo>
                  <a:lnTo>
                    <a:pt x="12689" y="141"/>
                  </a:lnTo>
                  <a:lnTo>
                    <a:pt x="12695" y="144"/>
                  </a:lnTo>
                  <a:lnTo>
                    <a:pt x="12702" y="141"/>
                  </a:lnTo>
                  <a:lnTo>
                    <a:pt x="12708" y="140"/>
                  </a:lnTo>
                  <a:lnTo>
                    <a:pt x="12715" y="140"/>
                  </a:lnTo>
                  <a:lnTo>
                    <a:pt x="12721" y="142"/>
                  </a:lnTo>
                  <a:lnTo>
                    <a:pt x="12728" y="141"/>
                  </a:lnTo>
                  <a:lnTo>
                    <a:pt x="12734" y="143"/>
                  </a:lnTo>
                  <a:lnTo>
                    <a:pt x="12740" y="142"/>
                  </a:lnTo>
                  <a:lnTo>
                    <a:pt x="12747" y="142"/>
                  </a:lnTo>
                  <a:lnTo>
                    <a:pt x="12753" y="14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578" name="Freeform 2"/>
            <p:cNvSpPr>
              <a:spLocks/>
            </p:cNvSpPr>
            <p:nvPr/>
          </p:nvSpPr>
          <p:spPr bwMode="auto">
            <a:xfrm>
              <a:off x="8104" y="3525"/>
              <a:ext cx="7" cy="1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6" y="0"/>
                </a:cxn>
                <a:cxn ang="0">
                  <a:pos x="13" y="0"/>
                </a:cxn>
              </a:cxnLst>
              <a:rect l="0" t="0" r="r" b="b"/>
              <a:pathLst>
                <a:path w="13" h="2">
                  <a:moveTo>
                    <a:pt x="0" y="2"/>
                  </a:moveTo>
                  <a:lnTo>
                    <a:pt x="6" y="0"/>
                  </a:lnTo>
                  <a:lnTo>
                    <a:pt x="13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171" name="Group 1"/>
          <p:cNvGrpSpPr>
            <a:grpSpLocks noChangeAspect="1"/>
          </p:cNvGrpSpPr>
          <p:nvPr/>
        </p:nvGrpSpPr>
        <p:grpSpPr bwMode="auto">
          <a:xfrm>
            <a:off x="755576" y="3212976"/>
            <a:ext cx="7704856" cy="2592288"/>
            <a:chOff x="0" y="0"/>
            <a:chExt cx="8296" cy="3919"/>
          </a:xfrm>
        </p:grpSpPr>
        <p:sp>
          <p:nvSpPr>
            <p:cNvPr id="172" name="AutoShape 165"/>
            <p:cNvSpPr>
              <a:spLocks noChangeAspect="1" noChangeArrowheads="1" noTextEdit="1"/>
            </p:cNvSpPr>
            <p:nvPr/>
          </p:nvSpPr>
          <p:spPr bwMode="auto">
            <a:xfrm>
              <a:off x="0" y="0"/>
              <a:ext cx="8296" cy="3919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3" name="Line 164"/>
            <p:cNvSpPr>
              <a:spLocks noChangeShapeType="1"/>
            </p:cNvSpPr>
            <p:nvPr/>
          </p:nvSpPr>
          <p:spPr bwMode="auto">
            <a:xfrm>
              <a:off x="1198" y="3412"/>
              <a:ext cx="691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4" name="Line 163"/>
            <p:cNvSpPr>
              <a:spLocks noChangeShapeType="1"/>
            </p:cNvSpPr>
            <p:nvPr/>
          </p:nvSpPr>
          <p:spPr bwMode="auto">
            <a:xfrm flipV="1">
              <a:off x="1251" y="3412"/>
              <a:ext cx="1" cy="3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5" name="Line 162"/>
            <p:cNvSpPr>
              <a:spLocks noChangeShapeType="1"/>
            </p:cNvSpPr>
            <p:nvPr/>
          </p:nvSpPr>
          <p:spPr bwMode="auto">
            <a:xfrm flipV="1">
              <a:off x="1353" y="3412"/>
              <a:ext cx="1" cy="3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6" name="Line 161"/>
            <p:cNvSpPr>
              <a:spLocks noChangeShapeType="1"/>
            </p:cNvSpPr>
            <p:nvPr/>
          </p:nvSpPr>
          <p:spPr bwMode="auto">
            <a:xfrm flipV="1">
              <a:off x="1454" y="3412"/>
              <a:ext cx="1" cy="3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7" name="Line 160"/>
            <p:cNvSpPr>
              <a:spLocks noChangeShapeType="1"/>
            </p:cNvSpPr>
            <p:nvPr/>
          </p:nvSpPr>
          <p:spPr bwMode="auto">
            <a:xfrm flipV="1">
              <a:off x="1556" y="3412"/>
              <a:ext cx="1" cy="3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8" name="Line 159"/>
            <p:cNvSpPr>
              <a:spLocks noChangeShapeType="1"/>
            </p:cNvSpPr>
            <p:nvPr/>
          </p:nvSpPr>
          <p:spPr bwMode="auto">
            <a:xfrm flipV="1">
              <a:off x="1658" y="3412"/>
              <a:ext cx="1" cy="3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9" name="Line 158"/>
            <p:cNvSpPr>
              <a:spLocks noChangeShapeType="1"/>
            </p:cNvSpPr>
            <p:nvPr/>
          </p:nvSpPr>
          <p:spPr bwMode="auto">
            <a:xfrm flipV="1">
              <a:off x="1759" y="3412"/>
              <a:ext cx="1" cy="3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0" name="Line 157"/>
            <p:cNvSpPr>
              <a:spLocks noChangeShapeType="1"/>
            </p:cNvSpPr>
            <p:nvPr/>
          </p:nvSpPr>
          <p:spPr bwMode="auto">
            <a:xfrm flipV="1">
              <a:off x="1861" y="3412"/>
              <a:ext cx="1" cy="3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1" name="Line 156"/>
            <p:cNvSpPr>
              <a:spLocks noChangeShapeType="1"/>
            </p:cNvSpPr>
            <p:nvPr/>
          </p:nvSpPr>
          <p:spPr bwMode="auto">
            <a:xfrm flipV="1">
              <a:off x="1963" y="3412"/>
              <a:ext cx="1" cy="3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2" name="Line 155"/>
            <p:cNvSpPr>
              <a:spLocks noChangeShapeType="1"/>
            </p:cNvSpPr>
            <p:nvPr/>
          </p:nvSpPr>
          <p:spPr bwMode="auto">
            <a:xfrm flipV="1">
              <a:off x="2064" y="3412"/>
              <a:ext cx="1" cy="3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3" name="Line 154"/>
            <p:cNvSpPr>
              <a:spLocks noChangeShapeType="1"/>
            </p:cNvSpPr>
            <p:nvPr/>
          </p:nvSpPr>
          <p:spPr bwMode="auto">
            <a:xfrm flipV="1">
              <a:off x="2166" y="3412"/>
              <a:ext cx="1" cy="3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4" name="Line 153"/>
            <p:cNvSpPr>
              <a:spLocks noChangeShapeType="1"/>
            </p:cNvSpPr>
            <p:nvPr/>
          </p:nvSpPr>
          <p:spPr bwMode="auto">
            <a:xfrm flipV="1">
              <a:off x="2267" y="3412"/>
              <a:ext cx="1" cy="3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5" name="Line 152"/>
            <p:cNvSpPr>
              <a:spLocks noChangeShapeType="1"/>
            </p:cNvSpPr>
            <p:nvPr/>
          </p:nvSpPr>
          <p:spPr bwMode="auto">
            <a:xfrm flipV="1">
              <a:off x="2369" y="3412"/>
              <a:ext cx="1" cy="3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6" name="Line 151"/>
            <p:cNvSpPr>
              <a:spLocks noChangeShapeType="1"/>
            </p:cNvSpPr>
            <p:nvPr/>
          </p:nvSpPr>
          <p:spPr bwMode="auto">
            <a:xfrm flipV="1">
              <a:off x="2470" y="3412"/>
              <a:ext cx="1" cy="3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7" name="Line 150"/>
            <p:cNvSpPr>
              <a:spLocks noChangeShapeType="1"/>
            </p:cNvSpPr>
            <p:nvPr/>
          </p:nvSpPr>
          <p:spPr bwMode="auto">
            <a:xfrm flipV="1">
              <a:off x="2572" y="3412"/>
              <a:ext cx="1" cy="3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8" name="Line 149"/>
            <p:cNvSpPr>
              <a:spLocks noChangeShapeType="1"/>
            </p:cNvSpPr>
            <p:nvPr/>
          </p:nvSpPr>
          <p:spPr bwMode="auto">
            <a:xfrm flipV="1">
              <a:off x="2674" y="3412"/>
              <a:ext cx="1" cy="3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9" name="Line 148"/>
            <p:cNvSpPr>
              <a:spLocks noChangeShapeType="1"/>
            </p:cNvSpPr>
            <p:nvPr/>
          </p:nvSpPr>
          <p:spPr bwMode="auto">
            <a:xfrm flipV="1">
              <a:off x="2775" y="3412"/>
              <a:ext cx="1" cy="3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0" name="Line 147"/>
            <p:cNvSpPr>
              <a:spLocks noChangeShapeType="1"/>
            </p:cNvSpPr>
            <p:nvPr/>
          </p:nvSpPr>
          <p:spPr bwMode="auto">
            <a:xfrm flipV="1">
              <a:off x="2877" y="3412"/>
              <a:ext cx="1" cy="3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1" name="Line 146"/>
            <p:cNvSpPr>
              <a:spLocks noChangeShapeType="1"/>
            </p:cNvSpPr>
            <p:nvPr/>
          </p:nvSpPr>
          <p:spPr bwMode="auto">
            <a:xfrm flipV="1">
              <a:off x="2979" y="3412"/>
              <a:ext cx="1" cy="3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2" name="Line 145"/>
            <p:cNvSpPr>
              <a:spLocks noChangeShapeType="1"/>
            </p:cNvSpPr>
            <p:nvPr/>
          </p:nvSpPr>
          <p:spPr bwMode="auto">
            <a:xfrm flipV="1">
              <a:off x="3080" y="3412"/>
              <a:ext cx="1" cy="3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3" name="Line 144"/>
            <p:cNvSpPr>
              <a:spLocks noChangeShapeType="1"/>
            </p:cNvSpPr>
            <p:nvPr/>
          </p:nvSpPr>
          <p:spPr bwMode="auto">
            <a:xfrm flipV="1">
              <a:off x="3182" y="3412"/>
              <a:ext cx="1" cy="3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4" name="Line 143"/>
            <p:cNvSpPr>
              <a:spLocks noChangeShapeType="1"/>
            </p:cNvSpPr>
            <p:nvPr/>
          </p:nvSpPr>
          <p:spPr bwMode="auto">
            <a:xfrm flipV="1">
              <a:off x="3283" y="3412"/>
              <a:ext cx="1" cy="3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5" name="Line 142"/>
            <p:cNvSpPr>
              <a:spLocks noChangeShapeType="1"/>
            </p:cNvSpPr>
            <p:nvPr/>
          </p:nvSpPr>
          <p:spPr bwMode="auto">
            <a:xfrm flipV="1">
              <a:off x="3385" y="3412"/>
              <a:ext cx="1" cy="3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6" name="Line 141"/>
            <p:cNvSpPr>
              <a:spLocks noChangeShapeType="1"/>
            </p:cNvSpPr>
            <p:nvPr/>
          </p:nvSpPr>
          <p:spPr bwMode="auto">
            <a:xfrm flipV="1">
              <a:off x="3486" y="3412"/>
              <a:ext cx="1" cy="3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7" name="Line 140"/>
            <p:cNvSpPr>
              <a:spLocks noChangeShapeType="1"/>
            </p:cNvSpPr>
            <p:nvPr/>
          </p:nvSpPr>
          <p:spPr bwMode="auto">
            <a:xfrm flipV="1">
              <a:off x="3588" y="3412"/>
              <a:ext cx="1" cy="3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8" name="Line 139"/>
            <p:cNvSpPr>
              <a:spLocks noChangeShapeType="1"/>
            </p:cNvSpPr>
            <p:nvPr/>
          </p:nvSpPr>
          <p:spPr bwMode="auto">
            <a:xfrm flipV="1">
              <a:off x="3690" y="3412"/>
              <a:ext cx="1" cy="3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9" name="Line 138"/>
            <p:cNvSpPr>
              <a:spLocks noChangeShapeType="1"/>
            </p:cNvSpPr>
            <p:nvPr/>
          </p:nvSpPr>
          <p:spPr bwMode="auto">
            <a:xfrm flipV="1">
              <a:off x="3791" y="3412"/>
              <a:ext cx="1" cy="3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0" name="Line 137"/>
            <p:cNvSpPr>
              <a:spLocks noChangeShapeType="1"/>
            </p:cNvSpPr>
            <p:nvPr/>
          </p:nvSpPr>
          <p:spPr bwMode="auto">
            <a:xfrm flipV="1">
              <a:off x="3893" y="3412"/>
              <a:ext cx="1" cy="3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1" name="Line 136"/>
            <p:cNvSpPr>
              <a:spLocks noChangeShapeType="1"/>
            </p:cNvSpPr>
            <p:nvPr/>
          </p:nvSpPr>
          <p:spPr bwMode="auto">
            <a:xfrm flipV="1">
              <a:off x="3995" y="3412"/>
              <a:ext cx="1" cy="3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2" name="Line 135"/>
            <p:cNvSpPr>
              <a:spLocks noChangeShapeType="1"/>
            </p:cNvSpPr>
            <p:nvPr/>
          </p:nvSpPr>
          <p:spPr bwMode="auto">
            <a:xfrm flipV="1">
              <a:off x="4096" y="3412"/>
              <a:ext cx="1" cy="3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3" name="Line 134"/>
            <p:cNvSpPr>
              <a:spLocks noChangeShapeType="1"/>
            </p:cNvSpPr>
            <p:nvPr/>
          </p:nvSpPr>
          <p:spPr bwMode="auto">
            <a:xfrm flipV="1">
              <a:off x="4198" y="3412"/>
              <a:ext cx="1" cy="3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4" name="Line 133"/>
            <p:cNvSpPr>
              <a:spLocks noChangeShapeType="1"/>
            </p:cNvSpPr>
            <p:nvPr/>
          </p:nvSpPr>
          <p:spPr bwMode="auto">
            <a:xfrm flipV="1">
              <a:off x="4299" y="3412"/>
              <a:ext cx="1" cy="3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5" name="Line 132"/>
            <p:cNvSpPr>
              <a:spLocks noChangeShapeType="1"/>
            </p:cNvSpPr>
            <p:nvPr/>
          </p:nvSpPr>
          <p:spPr bwMode="auto">
            <a:xfrm flipV="1">
              <a:off x="4401" y="3412"/>
              <a:ext cx="1" cy="3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6" name="Line 131"/>
            <p:cNvSpPr>
              <a:spLocks noChangeShapeType="1"/>
            </p:cNvSpPr>
            <p:nvPr/>
          </p:nvSpPr>
          <p:spPr bwMode="auto">
            <a:xfrm flipV="1">
              <a:off x="4502" y="3412"/>
              <a:ext cx="1" cy="3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7" name="Line 130"/>
            <p:cNvSpPr>
              <a:spLocks noChangeShapeType="1"/>
            </p:cNvSpPr>
            <p:nvPr/>
          </p:nvSpPr>
          <p:spPr bwMode="auto">
            <a:xfrm flipV="1">
              <a:off x="4604" y="3412"/>
              <a:ext cx="1" cy="3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8" name="Line 129"/>
            <p:cNvSpPr>
              <a:spLocks noChangeShapeType="1"/>
            </p:cNvSpPr>
            <p:nvPr/>
          </p:nvSpPr>
          <p:spPr bwMode="auto">
            <a:xfrm flipV="1">
              <a:off x="4706" y="3412"/>
              <a:ext cx="1" cy="3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9" name="Line 128"/>
            <p:cNvSpPr>
              <a:spLocks noChangeShapeType="1"/>
            </p:cNvSpPr>
            <p:nvPr/>
          </p:nvSpPr>
          <p:spPr bwMode="auto">
            <a:xfrm flipV="1">
              <a:off x="4807" y="3412"/>
              <a:ext cx="1" cy="3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0" name="Line 127"/>
            <p:cNvSpPr>
              <a:spLocks noChangeShapeType="1"/>
            </p:cNvSpPr>
            <p:nvPr/>
          </p:nvSpPr>
          <p:spPr bwMode="auto">
            <a:xfrm flipV="1">
              <a:off x="4909" y="3412"/>
              <a:ext cx="1" cy="3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1" name="Line 126"/>
            <p:cNvSpPr>
              <a:spLocks noChangeShapeType="1"/>
            </p:cNvSpPr>
            <p:nvPr/>
          </p:nvSpPr>
          <p:spPr bwMode="auto">
            <a:xfrm flipV="1">
              <a:off x="5011" y="3412"/>
              <a:ext cx="1" cy="3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2" name="Line 125"/>
            <p:cNvSpPr>
              <a:spLocks noChangeShapeType="1"/>
            </p:cNvSpPr>
            <p:nvPr/>
          </p:nvSpPr>
          <p:spPr bwMode="auto">
            <a:xfrm flipV="1">
              <a:off x="5112" y="3412"/>
              <a:ext cx="1" cy="3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3" name="Line 124"/>
            <p:cNvSpPr>
              <a:spLocks noChangeShapeType="1"/>
            </p:cNvSpPr>
            <p:nvPr/>
          </p:nvSpPr>
          <p:spPr bwMode="auto">
            <a:xfrm flipV="1">
              <a:off x="5214" y="3412"/>
              <a:ext cx="1" cy="3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4" name="Line 123"/>
            <p:cNvSpPr>
              <a:spLocks noChangeShapeType="1"/>
            </p:cNvSpPr>
            <p:nvPr/>
          </p:nvSpPr>
          <p:spPr bwMode="auto">
            <a:xfrm flipV="1">
              <a:off x="5315" y="3412"/>
              <a:ext cx="1" cy="3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5" name="Line 122"/>
            <p:cNvSpPr>
              <a:spLocks noChangeShapeType="1"/>
            </p:cNvSpPr>
            <p:nvPr/>
          </p:nvSpPr>
          <p:spPr bwMode="auto">
            <a:xfrm flipV="1">
              <a:off x="5417" y="3412"/>
              <a:ext cx="1" cy="3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6" name="Line 121"/>
            <p:cNvSpPr>
              <a:spLocks noChangeShapeType="1"/>
            </p:cNvSpPr>
            <p:nvPr/>
          </p:nvSpPr>
          <p:spPr bwMode="auto">
            <a:xfrm flipV="1">
              <a:off x="5518" y="3412"/>
              <a:ext cx="1" cy="3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7" name="Line 120"/>
            <p:cNvSpPr>
              <a:spLocks noChangeShapeType="1"/>
            </p:cNvSpPr>
            <p:nvPr/>
          </p:nvSpPr>
          <p:spPr bwMode="auto">
            <a:xfrm flipV="1">
              <a:off x="5620" y="3412"/>
              <a:ext cx="1" cy="3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8" name="Line 119"/>
            <p:cNvSpPr>
              <a:spLocks noChangeShapeType="1"/>
            </p:cNvSpPr>
            <p:nvPr/>
          </p:nvSpPr>
          <p:spPr bwMode="auto">
            <a:xfrm flipV="1">
              <a:off x="5722" y="3412"/>
              <a:ext cx="1" cy="3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9" name="Line 118"/>
            <p:cNvSpPr>
              <a:spLocks noChangeShapeType="1"/>
            </p:cNvSpPr>
            <p:nvPr/>
          </p:nvSpPr>
          <p:spPr bwMode="auto">
            <a:xfrm flipV="1">
              <a:off x="5823" y="3412"/>
              <a:ext cx="1" cy="3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0" name="Line 117"/>
            <p:cNvSpPr>
              <a:spLocks noChangeShapeType="1"/>
            </p:cNvSpPr>
            <p:nvPr/>
          </p:nvSpPr>
          <p:spPr bwMode="auto">
            <a:xfrm flipV="1">
              <a:off x="5925" y="3412"/>
              <a:ext cx="1" cy="3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1" name="Line 116"/>
            <p:cNvSpPr>
              <a:spLocks noChangeShapeType="1"/>
            </p:cNvSpPr>
            <p:nvPr/>
          </p:nvSpPr>
          <p:spPr bwMode="auto">
            <a:xfrm flipV="1">
              <a:off x="6027" y="3412"/>
              <a:ext cx="1" cy="3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2" name="Line 115"/>
            <p:cNvSpPr>
              <a:spLocks noChangeShapeType="1"/>
            </p:cNvSpPr>
            <p:nvPr/>
          </p:nvSpPr>
          <p:spPr bwMode="auto">
            <a:xfrm flipV="1">
              <a:off x="6128" y="3412"/>
              <a:ext cx="1" cy="3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3" name="Line 114"/>
            <p:cNvSpPr>
              <a:spLocks noChangeShapeType="1"/>
            </p:cNvSpPr>
            <p:nvPr/>
          </p:nvSpPr>
          <p:spPr bwMode="auto">
            <a:xfrm flipV="1">
              <a:off x="6230" y="3412"/>
              <a:ext cx="1" cy="3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4" name="Line 113"/>
            <p:cNvSpPr>
              <a:spLocks noChangeShapeType="1"/>
            </p:cNvSpPr>
            <p:nvPr/>
          </p:nvSpPr>
          <p:spPr bwMode="auto">
            <a:xfrm flipV="1">
              <a:off x="6331" y="3412"/>
              <a:ext cx="1" cy="3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5" name="Line 112"/>
            <p:cNvSpPr>
              <a:spLocks noChangeShapeType="1"/>
            </p:cNvSpPr>
            <p:nvPr/>
          </p:nvSpPr>
          <p:spPr bwMode="auto">
            <a:xfrm flipV="1">
              <a:off x="6433" y="3412"/>
              <a:ext cx="1" cy="3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6" name="Line 111"/>
            <p:cNvSpPr>
              <a:spLocks noChangeShapeType="1"/>
            </p:cNvSpPr>
            <p:nvPr/>
          </p:nvSpPr>
          <p:spPr bwMode="auto">
            <a:xfrm flipV="1">
              <a:off x="6534" y="3412"/>
              <a:ext cx="1" cy="3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7" name="Line 110"/>
            <p:cNvSpPr>
              <a:spLocks noChangeShapeType="1"/>
            </p:cNvSpPr>
            <p:nvPr/>
          </p:nvSpPr>
          <p:spPr bwMode="auto">
            <a:xfrm flipV="1">
              <a:off x="6636" y="3412"/>
              <a:ext cx="1" cy="3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8" name="Line 109"/>
            <p:cNvSpPr>
              <a:spLocks noChangeShapeType="1"/>
            </p:cNvSpPr>
            <p:nvPr/>
          </p:nvSpPr>
          <p:spPr bwMode="auto">
            <a:xfrm flipV="1">
              <a:off x="6738" y="3412"/>
              <a:ext cx="1" cy="3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9" name="Line 108"/>
            <p:cNvSpPr>
              <a:spLocks noChangeShapeType="1"/>
            </p:cNvSpPr>
            <p:nvPr/>
          </p:nvSpPr>
          <p:spPr bwMode="auto">
            <a:xfrm flipV="1">
              <a:off x="6839" y="3412"/>
              <a:ext cx="1" cy="3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0" name="Line 107"/>
            <p:cNvSpPr>
              <a:spLocks noChangeShapeType="1"/>
            </p:cNvSpPr>
            <p:nvPr/>
          </p:nvSpPr>
          <p:spPr bwMode="auto">
            <a:xfrm flipV="1">
              <a:off x="6941" y="3412"/>
              <a:ext cx="1" cy="3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1" name="Line 106"/>
            <p:cNvSpPr>
              <a:spLocks noChangeShapeType="1"/>
            </p:cNvSpPr>
            <p:nvPr/>
          </p:nvSpPr>
          <p:spPr bwMode="auto">
            <a:xfrm flipV="1">
              <a:off x="7043" y="3412"/>
              <a:ext cx="1" cy="3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2" name="Line 105"/>
            <p:cNvSpPr>
              <a:spLocks noChangeShapeType="1"/>
            </p:cNvSpPr>
            <p:nvPr/>
          </p:nvSpPr>
          <p:spPr bwMode="auto">
            <a:xfrm flipV="1">
              <a:off x="7144" y="3412"/>
              <a:ext cx="1" cy="3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3" name="Line 104"/>
            <p:cNvSpPr>
              <a:spLocks noChangeShapeType="1"/>
            </p:cNvSpPr>
            <p:nvPr/>
          </p:nvSpPr>
          <p:spPr bwMode="auto">
            <a:xfrm flipV="1">
              <a:off x="7246" y="3412"/>
              <a:ext cx="1" cy="3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4" name="Line 103"/>
            <p:cNvSpPr>
              <a:spLocks noChangeShapeType="1"/>
            </p:cNvSpPr>
            <p:nvPr/>
          </p:nvSpPr>
          <p:spPr bwMode="auto">
            <a:xfrm flipV="1">
              <a:off x="7347" y="3412"/>
              <a:ext cx="1" cy="3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5" name="Line 102"/>
            <p:cNvSpPr>
              <a:spLocks noChangeShapeType="1"/>
            </p:cNvSpPr>
            <p:nvPr/>
          </p:nvSpPr>
          <p:spPr bwMode="auto">
            <a:xfrm flipV="1">
              <a:off x="7449" y="3412"/>
              <a:ext cx="1" cy="3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6" name="Line 101"/>
            <p:cNvSpPr>
              <a:spLocks noChangeShapeType="1"/>
            </p:cNvSpPr>
            <p:nvPr/>
          </p:nvSpPr>
          <p:spPr bwMode="auto">
            <a:xfrm flipV="1">
              <a:off x="7550" y="3412"/>
              <a:ext cx="1" cy="3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7" name="Line 100"/>
            <p:cNvSpPr>
              <a:spLocks noChangeShapeType="1"/>
            </p:cNvSpPr>
            <p:nvPr/>
          </p:nvSpPr>
          <p:spPr bwMode="auto">
            <a:xfrm flipV="1">
              <a:off x="7652" y="3412"/>
              <a:ext cx="1" cy="3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8" name="Line 99"/>
            <p:cNvSpPr>
              <a:spLocks noChangeShapeType="1"/>
            </p:cNvSpPr>
            <p:nvPr/>
          </p:nvSpPr>
          <p:spPr bwMode="auto">
            <a:xfrm flipV="1">
              <a:off x="7754" y="3412"/>
              <a:ext cx="1" cy="3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9" name="Line 98"/>
            <p:cNvSpPr>
              <a:spLocks noChangeShapeType="1"/>
            </p:cNvSpPr>
            <p:nvPr/>
          </p:nvSpPr>
          <p:spPr bwMode="auto">
            <a:xfrm flipV="1">
              <a:off x="7855" y="3412"/>
              <a:ext cx="1" cy="3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0" name="Line 97"/>
            <p:cNvSpPr>
              <a:spLocks noChangeShapeType="1"/>
            </p:cNvSpPr>
            <p:nvPr/>
          </p:nvSpPr>
          <p:spPr bwMode="auto">
            <a:xfrm flipV="1">
              <a:off x="7957" y="3412"/>
              <a:ext cx="1" cy="3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1" name="Line 96"/>
            <p:cNvSpPr>
              <a:spLocks noChangeShapeType="1"/>
            </p:cNvSpPr>
            <p:nvPr/>
          </p:nvSpPr>
          <p:spPr bwMode="auto">
            <a:xfrm flipV="1">
              <a:off x="8059" y="3412"/>
              <a:ext cx="1" cy="3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2" name="Rectangle 95"/>
            <p:cNvSpPr>
              <a:spLocks noChangeArrowheads="1"/>
            </p:cNvSpPr>
            <p:nvPr/>
          </p:nvSpPr>
          <p:spPr bwMode="auto">
            <a:xfrm>
              <a:off x="1527" y="3489"/>
              <a:ext cx="315" cy="1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Times New Roman" pitchFamily="18" charset="0"/>
                  <a:cs typeface="MS Sans Serif" charset="-52"/>
                </a:rPr>
                <a:t>4.00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3" name="Rectangle 94"/>
            <p:cNvSpPr>
              <a:spLocks noChangeArrowheads="1"/>
            </p:cNvSpPr>
            <p:nvPr/>
          </p:nvSpPr>
          <p:spPr bwMode="auto">
            <a:xfrm>
              <a:off x="2035" y="3489"/>
              <a:ext cx="315" cy="1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Times New Roman" pitchFamily="18" charset="0"/>
                  <a:cs typeface="MS Sans Serif" charset="-52"/>
                </a:rPr>
                <a:t>5.00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4" name="Rectangle 93"/>
            <p:cNvSpPr>
              <a:spLocks noChangeArrowheads="1"/>
            </p:cNvSpPr>
            <p:nvPr/>
          </p:nvSpPr>
          <p:spPr bwMode="auto">
            <a:xfrm>
              <a:off x="2543" y="3489"/>
              <a:ext cx="315" cy="1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Times New Roman" pitchFamily="18" charset="0"/>
                  <a:cs typeface="MS Sans Serif" charset="-52"/>
                </a:rPr>
                <a:t>6.00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5" name="Rectangle 92"/>
            <p:cNvSpPr>
              <a:spLocks noChangeArrowheads="1"/>
            </p:cNvSpPr>
            <p:nvPr/>
          </p:nvSpPr>
          <p:spPr bwMode="auto">
            <a:xfrm>
              <a:off x="3051" y="3489"/>
              <a:ext cx="315" cy="1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Times New Roman" pitchFamily="18" charset="0"/>
                  <a:cs typeface="MS Sans Serif" charset="-52"/>
                </a:rPr>
                <a:t>7.00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6" name="Rectangle 91"/>
            <p:cNvSpPr>
              <a:spLocks noChangeArrowheads="1"/>
            </p:cNvSpPr>
            <p:nvPr/>
          </p:nvSpPr>
          <p:spPr bwMode="auto">
            <a:xfrm>
              <a:off x="3559" y="3489"/>
              <a:ext cx="315" cy="1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Times New Roman" pitchFamily="18" charset="0"/>
                  <a:cs typeface="MS Sans Serif" charset="-52"/>
                </a:rPr>
                <a:t>8.00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7" name="Rectangle 90"/>
            <p:cNvSpPr>
              <a:spLocks noChangeArrowheads="1"/>
            </p:cNvSpPr>
            <p:nvPr/>
          </p:nvSpPr>
          <p:spPr bwMode="auto">
            <a:xfrm>
              <a:off x="4067" y="3489"/>
              <a:ext cx="315" cy="1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Times New Roman" pitchFamily="18" charset="0"/>
                  <a:cs typeface="MS Sans Serif" charset="-52"/>
                </a:rPr>
                <a:t>9.00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8" name="Rectangle 89"/>
            <p:cNvSpPr>
              <a:spLocks noChangeArrowheads="1"/>
            </p:cNvSpPr>
            <p:nvPr/>
          </p:nvSpPr>
          <p:spPr bwMode="auto">
            <a:xfrm>
              <a:off x="4545" y="3489"/>
              <a:ext cx="405" cy="1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Times New Roman" pitchFamily="18" charset="0"/>
                  <a:cs typeface="MS Sans Serif" charset="-52"/>
                </a:rPr>
                <a:t>10.00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9" name="Rectangle 88"/>
            <p:cNvSpPr>
              <a:spLocks noChangeArrowheads="1"/>
            </p:cNvSpPr>
            <p:nvPr/>
          </p:nvSpPr>
          <p:spPr bwMode="auto">
            <a:xfrm>
              <a:off x="5053" y="3489"/>
              <a:ext cx="405" cy="1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Times New Roman" pitchFamily="18" charset="0"/>
                  <a:cs typeface="MS Sans Serif" charset="-52"/>
                </a:rPr>
                <a:t>11.00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0" name="Rectangle 87"/>
            <p:cNvSpPr>
              <a:spLocks noChangeArrowheads="1"/>
            </p:cNvSpPr>
            <p:nvPr/>
          </p:nvSpPr>
          <p:spPr bwMode="auto">
            <a:xfrm>
              <a:off x="5561" y="3489"/>
              <a:ext cx="405" cy="1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Times New Roman" pitchFamily="18" charset="0"/>
                  <a:cs typeface="MS Sans Serif" charset="-52"/>
                </a:rPr>
                <a:t>12.00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1" name="Rectangle 86"/>
            <p:cNvSpPr>
              <a:spLocks noChangeArrowheads="1"/>
            </p:cNvSpPr>
            <p:nvPr/>
          </p:nvSpPr>
          <p:spPr bwMode="auto">
            <a:xfrm>
              <a:off x="6069" y="3489"/>
              <a:ext cx="405" cy="1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Times New Roman" pitchFamily="18" charset="0"/>
                  <a:cs typeface="MS Sans Serif" charset="-52"/>
                </a:rPr>
                <a:t>13.00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2" name="Rectangle 85"/>
            <p:cNvSpPr>
              <a:spLocks noChangeArrowheads="1"/>
            </p:cNvSpPr>
            <p:nvPr/>
          </p:nvSpPr>
          <p:spPr bwMode="auto">
            <a:xfrm>
              <a:off x="6577" y="3489"/>
              <a:ext cx="405" cy="1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Times New Roman" pitchFamily="18" charset="0"/>
                  <a:cs typeface="MS Sans Serif" charset="-52"/>
                </a:rPr>
                <a:t>14.00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3" name="Rectangle 84"/>
            <p:cNvSpPr>
              <a:spLocks noChangeArrowheads="1"/>
            </p:cNvSpPr>
            <p:nvPr/>
          </p:nvSpPr>
          <p:spPr bwMode="auto">
            <a:xfrm>
              <a:off x="7085" y="3489"/>
              <a:ext cx="405" cy="1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Times New Roman" pitchFamily="18" charset="0"/>
                  <a:cs typeface="MS Sans Serif" charset="-52"/>
                </a:rPr>
                <a:t>15.00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4" name="Rectangle 83"/>
            <p:cNvSpPr>
              <a:spLocks noChangeArrowheads="1"/>
            </p:cNvSpPr>
            <p:nvPr/>
          </p:nvSpPr>
          <p:spPr bwMode="auto">
            <a:xfrm>
              <a:off x="7593" y="3489"/>
              <a:ext cx="405" cy="1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Times New Roman" pitchFamily="18" charset="0"/>
                  <a:cs typeface="MS Sans Serif" charset="-52"/>
                </a:rPr>
                <a:t>16.00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5" name="Line 82"/>
            <p:cNvSpPr>
              <a:spLocks noChangeShapeType="1"/>
            </p:cNvSpPr>
            <p:nvPr/>
          </p:nvSpPr>
          <p:spPr bwMode="auto">
            <a:xfrm flipV="1">
              <a:off x="1658" y="3412"/>
              <a:ext cx="1" cy="7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6" name="Line 81"/>
            <p:cNvSpPr>
              <a:spLocks noChangeShapeType="1"/>
            </p:cNvSpPr>
            <p:nvPr/>
          </p:nvSpPr>
          <p:spPr bwMode="auto">
            <a:xfrm flipV="1">
              <a:off x="2166" y="3412"/>
              <a:ext cx="1" cy="7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7" name="Line 80"/>
            <p:cNvSpPr>
              <a:spLocks noChangeShapeType="1"/>
            </p:cNvSpPr>
            <p:nvPr/>
          </p:nvSpPr>
          <p:spPr bwMode="auto">
            <a:xfrm flipV="1">
              <a:off x="2674" y="3412"/>
              <a:ext cx="1" cy="7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8" name="Line 79"/>
            <p:cNvSpPr>
              <a:spLocks noChangeShapeType="1"/>
            </p:cNvSpPr>
            <p:nvPr/>
          </p:nvSpPr>
          <p:spPr bwMode="auto">
            <a:xfrm flipV="1">
              <a:off x="3182" y="3412"/>
              <a:ext cx="1" cy="7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9" name="Line 78"/>
            <p:cNvSpPr>
              <a:spLocks noChangeShapeType="1"/>
            </p:cNvSpPr>
            <p:nvPr/>
          </p:nvSpPr>
          <p:spPr bwMode="auto">
            <a:xfrm flipV="1">
              <a:off x="3690" y="3412"/>
              <a:ext cx="1" cy="7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0" name="Line 77"/>
            <p:cNvSpPr>
              <a:spLocks noChangeShapeType="1"/>
            </p:cNvSpPr>
            <p:nvPr/>
          </p:nvSpPr>
          <p:spPr bwMode="auto">
            <a:xfrm flipV="1">
              <a:off x="4198" y="3412"/>
              <a:ext cx="1" cy="7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1" name="Line 76"/>
            <p:cNvSpPr>
              <a:spLocks noChangeShapeType="1"/>
            </p:cNvSpPr>
            <p:nvPr/>
          </p:nvSpPr>
          <p:spPr bwMode="auto">
            <a:xfrm flipV="1">
              <a:off x="4706" y="3412"/>
              <a:ext cx="1" cy="7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2" name="Line 75"/>
            <p:cNvSpPr>
              <a:spLocks noChangeShapeType="1"/>
            </p:cNvSpPr>
            <p:nvPr/>
          </p:nvSpPr>
          <p:spPr bwMode="auto">
            <a:xfrm flipV="1">
              <a:off x="5214" y="3412"/>
              <a:ext cx="1" cy="7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3" name="Line 74"/>
            <p:cNvSpPr>
              <a:spLocks noChangeShapeType="1"/>
            </p:cNvSpPr>
            <p:nvPr/>
          </p:nvSpPr>
          <p:spPr bwMode="auto">
            <a:xfrm flipV="1">
              <a:off x="5722" y="3412"/>
              <a:ext cx="1" cy="7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4" name="Line 73"/>
            <p:cNvSpPr>
              <a:spLocks noChangeShapeType="1"/>
            </p:cNvSpPr>
            <p:nvPr/>
          </p:nvSpPr>
          <p:spPr bwMode="auto">
            <a:xfrm flipV="1">
              <a:off x="6230" y="3412"/>
              <a:ext cx="1" cy="7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5" name="Line 72"/>
            <p:cNvSpPr>
              <a:spLocks noChangeShapeType="1"/>
            </p:cNvSpPr>
            <p:nvPr/>
          </p:nvSpPr>
          <p:spPr bwMode="auto">
            <a:xfrm flipV="1">
              <a:off x="6738" y="3412"/>
              <a:ext cx="1" cy="7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6" name="Line 71"/>
            <p:cNvSpPr>
              <a:spLocks noChangeShapeType="1"/>
            </p:cNvSpPr>
            <p:nvPr/>
          </p:nvSpPr>
          <p:spPr bwMode="auto">
            <a:xfrm flipV="1">
              <a:off x="7246" y="3412"/>
              <a:ext cx="1" cy="7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7" name="Line 70"/>
            <p:cNvSpPr>
              <a:spLocks noChangeShapeType="1"/>
            </p:cNvSpPr>
            <p:nvPr/>
          </p:nvSpPr>
          <p:spPr bwMode="auto">
            <a:xfrm flipV="1">
              <a:off x="7754" y="3412"/>
              <a:ext cx="1" cy="7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8" name="Line 69"/>
            <p:cNvSpPr>
              <a:spLocks noChangeShapeType="1"/>
            </p:cNvSpPr>
            <p:nvPr/>
          </p:nvSpPr>
          <p:spPr bwMode="auto">
            <a:xfrm flipV="1">
              <a:off x="1198" y="616"/>
              <a:ext cx="1" cy="279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9" name="Line 68"/>
            <p:cNvSpPr>
              <a:spLocks noChangeShapeType="1"/>
            </p:cNvSpPr>
            <p:nvPr/>
          </p:nvSpPr>
          <p:spPr bwMode="auto">
            <a:xfrm>
              <a:off x="1186" y="3412"/>
              <a:ext cx="1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0" name="Line 67"/>
            <p:cNvSpPr>
              <a:spLocks noChangeShapeType="1"/>
            </p:cNvSpPr>
            <p:nvPr/>
          </p:nvSpPr>
          <p:spPr bwMode="auto">
            <a:xfrm>
              <a:off x="1186" y="3349"/>
              <a:ext cx="1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1" name="Line 66"/>
            <p:cNvSpPr>
              <a:spLocks noChangeShapeType="1"/>
            </p:cNvSpPr>
            <p:nvPr/>
          </p:nvSpPr>
          <p:spPr bwMode="auto">
            <a:xfrm>
              <a:off x="1186" y="3285"/>
              <a:ext cx="1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2" name="Line 65"/>
            <p:cNvSpPr>
              <a:spLocks noChangeShapeType="1"/>
            </p:cNvSpPr>
            <p:nvPr/>
          </p:nvSpPr>
          <p:spPr bwMode="auto">
            <a:xfrm>
              <a:off x="1186" y="3221"/>
              <a:ext cx="1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3" name="Line 64"/>
            <p:cNvSpPr>
              <a:spLocks noChangeShapeType="1"/>
            </p:cNvSpPr>
            <p:nvPr/>
          </p:nvSpPr>
          <p:spPr bwMode="auto">
            <a:xfrm>
              <a:off x="1186" y="3157"/>
              <a:ext cx="1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4" name="Line 63"/>
            <p:cNvSpPr>
              <a:spLocks noChangeShapeType="1"/>
            </p:cNvSpPr>
            <p:nvPr/>
          </p:nvSpPr>
          <p:spPr bwMode="auto">
            <a:xfrm>
              <a:off x="1186" y="3093"/>
              <a:ext cx="1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5" name="Line 62"/>
            <p:cNvSpPr>
              <a:spLocks noChangeShapeType="1"/>
            </p:cNvSpPr>
            <p:nvPr/>
          </p:nvSpPr>
          <p:spPr bwMode="auto">
            <a:xfrm>
              <a:off x="1186" y="3030"/>
              <a:ext cx="1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6" name="Line 61"/>
            <p:cNvSpPr>
              <a:spLocks noChangeShapeType="1"/>
            </p:cNvSpPr>
            <p:nvPr/>
          </p:nvSpPr>
          <p:spPr bwMode="auto">
            <a:xfrm>
              <a:off x="1186" y="2966"/>
              <a:ext cx="1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7" name="Line 60"/>
            <p:cNvSpPr>
              <a:spLocks noChangeShapeType="1"/>
            </p:cNvSpPr>
            <p:nvPr/>
          </p:nvSpPr>
          <p:spPr bwMode="auto">
            <a:xfrm>
              <a:off x="1186" y="2902"/>
              <a:ext cx="1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8" name="Line 59"/>
            <p:cNvSpPr>
              <a:spLocks noChangeShapeType="1"/>
            </p:cNvSpPr>
            <p:nvPr/>
          </p:nvSpPr>
          <p:spPr bwMode="auto">
            <a:xfrm>
              <a:off x="1186" y="2838"/>
              <a:ext cx="1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9" name="Line 58"/>
            <p:cNvSpPr>
              <a:spLocks noChangeShapeType="1"/>
            </p:cNvSpPr>
            <p:nvPr/>
          </p:nvSpPr>
          <p:spPr bwMode="auto">
            <a:xfrm>
              <a:off x="1186" y="2775"/>
              <a:ext cx="1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0" name="Line 57"/>
            <p:cNvSpPr>
              <a:spLocks noChangeShapeType="1"/>
            </p:cNvSpPr>
            <p:nvPr/>
          </p:nvSpPr>
          <p:spPr bwMode="auto">
            <a:xfrm>
              <a:off x="1186" y="2711"/>
              <a:ext cx="1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1" name="Line 56"/>
            <p:cNvSpPr>
              <a:spLocks noChangeShapeType="1"/>
            </p:cNvSpPr>
            <p:nvPr/>
          </p:nvSpPr>
          <p:spPr bwMode="auto">
            <a:xfrm>
              <a:off x="1186" y="2647"/>
              <a:ext cx="1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2" name="Line 55"/>
            <p:cNvSpPr>
              <a:spLocks noChangeShapeType="1"/>
            </p:cNvSpPr>
            <p:nvPr/>
          </p:nvSpPr>
          <p:spPr bwMode="auto">
            <a:xfrm>
              <a:off x="1186" y="2583"/>
              <a:ext cx="1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3" name="Line 54"/>
            <p:cNvSpPr>
              <a:spLocks noChangeShapeType="1"/>
            </p:cNvSpPr>
            <p:nvPr/>
          </p:nvSpPr>
          <p:spPr bwMode="auto">
            <a:xfrm>
              <a:off x="1186" y="2519"/>
              <a:ext cx="1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4" name="Line 53"/>
            <p:cNvSpPr>
              <a:spLocks noChangeShapeType="1"/>
            </p:cNvSpPr>
            <p:nvPr/>
          </p:nvSpPr>
          <p:spPr bwMode="auto">
            <a:xfrm>
              <a:off x="1186" y="2456"/>
              <a:ext cx="1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5" name="Line 52"/>
            <p:cNvSpPr>
              <a:spLocks noChangeShapeType="1"/>
            </p:cNvSpPr>
            <p:nvPr/>
          </p:nvSpPr>
          <p:spPr bwMode="auto">
            <a:xfrm>
              <a:off x="1186" y="2392"/>
              <a:ext cx="1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6" name="Line 51"/>
            <p:cNvSpPr>
              <a:spLocks noChangeShapeType="1"/>
            </p:cNvSpPr>
            <p:nvPr/>
          </p:nvSpPr>
          <p:spPr bwMode="auto">
            <a:xfrm>
              <a:off x="1186" y="2328"/>
              <a:ext cx="1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7" name="Line 50"/>
            <p:cNvSpPr>
              <a:spLocks noChangeShapeType="1"/>
            </p:cNvSpPr>
            <p:nvPr/>
          </p:nvSpPr>
          <p:spPr bwMode="auto">
            <a:xfrm>
              <a:off x="1186" y="2264"/>
              <a:ext cx="1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8" name="Line 49"/>
            <p:cNvSpPr>
              <a:spLocks noChangeShapeType="1"/>
            </p:cNvSpPr>
            <p:nvPr/>
          </p:nvSpPr>
          <p:spPr bwMode="auto">
            <a:xfrm>
              <a:off x="1186" y="2201"/>
              <a:ext cx="1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9" name="Line 48"/>
            <p:cNvSpPr>
              <a:spLocks noChangeShapeType="1"/>
            </p:cNvSpPr>
            <p:nvPr/>
          </p:nvSpPr>
          <p:spPr bwMode="auto">
            <a:xfrm>
              <a:off x="1186" y="2136"/>
              <a:ext cx="1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0" name="Line 47"/>
            <p:cNvSpPr>
              <a:spLocks noChangeShapeType="1"/>
            </p:cNvSpPr>
            <p:nvPr/>
          </p:nvSpPr>
          <p:spPr bwMode="auto">
            <a:xfrm>
              <a:off x="1186" y="2073"/>
              <a:ext cx="1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1" name="Line 46"/>
            <p:cNvSpPr>
              <a:spLocks noChangeShapeType="1"/>
            </p:cNvSpPr>
            <p:nvPr/>
          </p:nvSpPr>
          <p:spPr bwMode="auto">
            <a:xfrm>
              <a:off x="1186" y="2009"/>
              <a:ext cx="1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2" name="Line 45"/>
            <p:cNvSpPr>
              <a:spLocks noChangeShapeType="1"/>
            </p:cNvSpPr>
            <p:nvPr/>
          </p:nvSpPr>
          <p:spPr bwMode="auto">
            <a:xfrm>
              <a:off x="1186" y="1945"/>
              <a:ext cx="1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3" name="Line 44"/>
            <p:cNvSpPr>
              <a:spLocks noChangeShapeType="1"/>
            </p:cNvSpPr>
            <p:nvPr/>
          </p:nvSpPr>
          <p:spPr bwMode="auto">
            <a:xfrm>
              <a:off x="1186" y="1881"/>
              <a:ext cx="1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4" name="Line 43"/>
            <p:cNvSpPr>
              <a:spLocks noChangeShapeType="1"/>
            </p:cNvSpPr>
            <p:nvPr/>
          </p:nvSpPr>
          <p:spPr bwMode="auto">
            <a:xfrm>
              <a:off x="1186" y="1818"/>
              <a:ext cx="1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5" name="Line 42"/>
            <p:cNvSpPr>
              <a:spLocks noChangeShapeType="1"/>
            </p:cNvSpPr>
            <p:nvPr/>
          </p:nvSpPr>
          <p:spPr bwMode="auto">
            <a:xfrm>
              <a:off x="1186" y="1754"/>
              <a:ext cx="1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6" name="Line 41"/>
            <p:cNvSpPr>
              <a:spLocks noChangeShapeType="1"/>
            </p:cNvSpPr>
            <p:nvPr/>
          </p:nvSpPr>
          <p:spPr bwMode="auto">
            <a:xfrm>
              <a:off x="1186" y="1690"/>
              <a:ext cx="1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7" name="Line 40"/>
            <p:cNvSpPr>
              <a:spLocks noChangeShapeType="1"/>
            </p:cNvSpPr>
            <p:nvPr/>
          </p:nvSpPr>
          <p:spPr bwMode="auto">
            <a:xfrm>
              <a:off x="1186" y="1626"/>
              <a:ext cx="1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8" name="Line 39"/>
            <p:cNvSpPr>
              <a:spLocks noChangeShapeType="1"/>
            </p:cNvSpPr>
            <p:nvPr/>
          </p:nvSpPr>
          <p:spPr bwMode="auto">
            <a:xfrm>
              <a:off x="1186" y="1562"/>
              <a:ext cx="1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9" name="Line 38"/>
            <p:cNvSpPr>
              <a:spLocks noChangeShapeType="1"/>
            </p:cNvSpPr>
            <p:nvPr/>
          </p:nvSpPr>
          <p:spPr bwMode="auto">
            <a:xfrm>
              <a:off x="1186" y="1499"/>
              <a:ext cx="1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0" name="Line 37"/>
            <p:cNvSpPr>
              <a:spLocks noChangeShapeType="1"/>
            </p:cNvSpPr>
            <p:nvPr/>
          </p:nvSpPr>
          <p:spPr bwMode="auto">
            <a:xfrm>
              <a:off x="1186" y="1435"/>
              <a:ext cx="1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1" name="Line 36"/>
            <p:cNvSpPr>
              <a:spLocks noChangeShapeType="1"/>
            </p:cNvSpPr>
            <p:nvPr/>
          </p:nvSpPr>
          <p:spPr bwMode="auto">
            <a:xfrm>
              <a:off x="1186" y="1371"/>
              <a:ext cx="1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2" name="Line 35"/>
            <p:cNvSpPr>
              <a:spLocks noChangeShapeType="1"/>
            </p:cNvSpPr>
            <p:nvPr/>
          </p:nvSpPr>
          <p:spPr bwMode="auto">
            <a:xfrm>
              <a:off x="1186" y="1307"/>
              <a:ext cx="1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3" name="Line 34"/>
            <p:cNvSpPr>
              <a:spLocks noChangeShapeType="1"/>
            </p:cNvSpPr>
            <p:nvPr/>
          </p:nvSpPr>
          <p:spPr bwMode="auto">
            <a:xfrm>
              <a:off x="1186" y="1244"/>
              <a:ext cx="1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4" name="Line 33"/>
            <p:cNvSpPr>
              <a:spLocks noChangeShapeType="1"/>
            </p:cNvSpPr>
            <p:nvPr/>
          </p:nvSpPr>
          <p:spPr bwMode="auto">
            <a:xfrm>
              <a:off x="1186" y="1180"/>
              <a:ext cx="1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5" name="Line 32"/>
            <p:cNvSpPr>
              <a:spLocks noChangeShapeType="1"/>
            </p:cNvSpPr>
            <p:nvPr/>
          </p:nvSpPr>
          <p:spPr bwMode="auto">
            <a:xfrm>
              <a:off x="1186" y="1116"/>
              <a:ext cx="1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6" name="Line 31"/>
            <p:cNvSpPr>
              <a:spLocks noChangeShapeType="1"/>
            </p:cNvSpPr>
            <p:nvPr/>
          </p:nvSpPr>
          <p:spPr bwMode="auto">
            <a:xfrm>
              <a:off x="1186" y="1052"/>
              <a:ext cx="1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7" name="Line 30"/>
            <p:cNvSpPr>
              <a:spLocks noChangeShapeType="1"/>
            </p:cNvSpPr>
            <p:nvPr/>
          </p:nvSpPr>
          <p:spPr bwMode="auto">
            <a:xfrm>
              <a:off x="1186" y="988"/>
              <a:ext cx="1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8" name="Line 29"/>
            <p:cNvSpPr>
              <a:spLocks noChangeShapeType="1"/>
            </p:cNvSpPr>
            <p:nvPr/>
          </p:nvSpPr>
          <p:spPr bwMode="auto">
            <a:xfrm>
              <a:off x="1186" y="925"/>
              <a:ext cx="1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9" name="Line 28"/>
            <p:cNvSpPr>
              <a:spLocks noChangeShapeType="1"/>
            </p:cNvSpPr>
            <p:nvPr/>
          </p:nvSpPr>
          <p:spPr bwMode="auto">
            <a:xfrm>
              <a:off x="1186" y="861"/>
              <a:ext cx="1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0" name="Line 27"/>
            <p:cNvSpPr>
              <a:spLocks noChangeShapeType="1"/>
            </p:cNvSpPr>
            <p:nvPr/>
          </p:nvSpPr>
          <p:spPr bwMode="auto">
            <a:xfrm>
              <a:off x="1186" y="797"/>
              <a:ext cx="1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1" name="Line 26"/>
            <p:cNvSpPr>
              <a:spLocks noChangeShapeType="1"/>
            </p:cNvSpPr>
            <p:nvPr/>
          </p:nvSpPr>
          <p:spPr bwMode="auto">
            <a:xfrm>
              <a:off x="1186" y="733"/>
              <a:ext cx="1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2" name="Line 25"/>
            <p:cNvSpPr>
              <a:spLocks noChangeShapeType="1"/>
            </p:cNvSpPr>
            <p:nvPr/>
          </p:nvSpPr>
          <p:spPr bwMode="auto">
            <a:xfrm>
              <a:off x="1186" y="670"/>
              <a:ext cx="1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3" name="Line 24"/>
            <p:cNvSpPr>
              <a:spLocks noChangeShapeType="1"/>
            </p:cNvSpPr>
            <p:nvPr/>
          </p:nvSpPr>
          <p:spPr bwMode="auto">
            <a:xfrm>
              <a:off x="1175" y="3412"/>
              <a:ext cx="2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4" name="Rectangle 23"/>
            <p:cNvSpPr>
              <a:spLocks noChangeArrowheads="1"/>
            </p:cNvSpPr>
            <p:nvPr/>
          </p:nvSpPr>
          <p:spPr bwMode="auto">
            <a:xfrm>
              <a:off x="1038" y="3336"/>
              <a:ext cx="90" cy="1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Times New Roman" pitchFamily="18" charset="0"/>
                  <a:cs typeface="MS Sans Serif" charset="-52"/>
                </a:rPr>
                <a:t>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5" name="Line 22"/>
            <p:cNvSpPr>
              <a:spLocks noChangeShapeType="1"/>
            </p:cNvSpPr>
            <p:nvPr/>
          </p:nvSpPr>
          <p:spPr bwMode="auto">
            <a:xfrm>
              <a:off x="1175" y="3093"/>
              <a:ext cx="2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6" name="Rectangle 21"/>
            <p:cNvSpPr>
              <a:spLocks noChangeArrowheads="1"/>
            </p:cNvSpPr>
            <p:nvPr/>
          </p:nvSpPr>
          <p:spPr bwMode="auto">
            <a:xfrm>
              <a:off x="740" y="3017"/>
              <a:ext cx="540" cy="1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Times New Roman" pitchFamily="18" charset="0"/>
                  <a:cs typeface="MS Sans Serif" charset="-52"/>
                </a:rPr>
                <a:t>200000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7" name="Line 20"/>
            <p:cNvSpPr>
              <a:spLocks noChangeShapeType="1"/>
            </p:cNvSpPr>
            <p:nvPr/>
          </p:nvSpPr>
          <p:spPr bwMode="auto">
            <a:xfrm>
              <a:off x="1175" y="2775"/>
              <a:ext cx="2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8" name="Rectangle 19"/>
            <p:cNvSpPr>
              <a:spLocks noChangeArrowheads="1"/>
            </p:cNvSpPr>
            <p:nvPr/>
          </p:nvSpPr>
          <p:spPr bwMode="auto">
            <a:xfrm>
              <a:off x="740" y="2698"/>
              <a:ext cx="540" cy="1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Times New Roman" pitchFamily="18" charset="0"/>
                  <a:cs typeface="MS Sans Serif" charset="-52"/>
                </a:rPr>
                <a:t>400000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9" name="Line 18"/>
            <p:cNvSpPr>
              <a:spLocks noChangeShapeType="1"/>
            </p:cNvSpPr>
            <p:nvPr/>
          </p:nvSpPr>
          <p:spPr bwMode="auto">
            <a:xfrm>
              <a:off x="1175" y="2456"/>
              <a:ext cx="2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0" name="Rectangle 17"/>
            <p:cNvSpPr>
              <a:spLocks noChangeArrowheads="1"/>
            </p:cNvSpPr>
            <p:nvPr/>
          </p:nvSpPr>
          <p:spPr bwMode="auto">
            <a:xfrm>
              <a:off x="740" y="2379"/>
              <a:ext cx="540" cy="1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Times New Roman" pitchFamily="18" charset="0"/>
                  <a:cs typeface="MS Sans Serif" charset="-52"/>
                </a:rPr>
                <a:t>600000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1" name="Line 16"/>
            <p:cNvSpPr>
              <a:spLocks noChangeShapeType="1"/>
            </p:cNvSpPr>
            <p:nvPr/>
          </p:nvSpPr>
          <p:spPr bwMode="auto">
            <a:xfrm>
              <a:off x="1175" y="2136"/>
              <a:ext cx="2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2" name="Rectangle 15"/>
            <p:cNvSpPr>
              <a:spLocks noChangeArrowheads="1"/>
            </p:cNvSpPr>
            <p:nvPr/>
          </p:nvSpPr>
          <p:spPr bwMode="auto">
            <a:xfrm>
              <a:off x="740" y="2060"/>
              <a:ext cx="540" cy="1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Times New Roman" pitchFamily="18" charset="0"/>
                  <a:cs typeface="MS Sans Serif" charset="-52"/>
                </a:rPr>
                <a:t>800000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3" name="Line 14"/>
            <p:cNvSpPr>
              <a:spLocks noChangeShapeType="1"/>
            </p:cNvSpPr>
            <p:nvPr/>
          </p:nvSpPr>
          <p:spPr bwMode="auto">
            <a:xfrm>
              <a:off x="1175" y="1818"/>
              <a:ext cx="2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4" name="Rectangle 13"/>
            <p:cNvSpPr>
              <a:spLocks noChangeArrowheads="1"/>
            </p:cNvSpPr>
            <p:nvPr/>
          </p:nvSpPr>
          <p:spPr bwMode="auto">
            <a:xfrm>
              <a:off x="681" y="1741"/>
              <a:ext cx="630" cy="1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Times New Roman" pitchFamily="18" charset="0"/>
                  <a:cs typeface="MS Sans Serif" charset="-52"/>
                </a:rPr>
                <a:t>1000000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5" name="Line 12"/>
            <p:cNvSpPr>
              <a:spLocks noChangeShapeType="1"/>
            </p:cNvSpPr>
            <p:nvPr/>
          </p:nvSpPr>
          <p:spPr bwMode="auto">
            <a:xfrm>
              <a:off x="1175" y="1499"/>
              <a:ext cx="2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6" name="Rectangle 11"/>
            <p:cNvSpPr>
              <a:spLocks noChangeArrowheads="1"/>
            </p:cNvSpPr>
            <p:nvPr/>
          </p:nvSpPr>
          <p:spPr bwMode="auto">
            <a:xfrm>
              <a:off x="681" y="1422"/>
              <a:ext cx="630" cy="1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Times New Roman" pitchFamily="18" charset="0"/>
                  <a:cs typeface="MS Sans Serif" charset="-52"/>
                </a:rPr>
                <a:t>1200000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7" name="Line 10"/>
            <p:cNvSpPr>
              <a:spLocks noChangeShapeType="1"/>
            </p:cNvSpPr>
            <p:nvPr/>
          </p:nvSpPr>
          <p:spPr bwMode="auto">
            <a:xfrm>
              <a:off x="1175" y="1180"/>
              <a:ext cx="2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8" name="Rectangle 9"/>
            <p:cNvSpPr>
              <a:spLocks noChangeArrowheads="1"/>
            </p:cNvSpPr>
            <p:nvPr/>
          </p:nvSpPr>
          <p:spPr bwMode="auto">
            <a:xfrm>
              <a:off x="681" y="1103"/>
              <a:ext cx="630" cy="1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Times New Roman" pitchFamily="18" charset="0"/>
                  <a:cs typeface="MS Sans Serif" charset="-52"/>
                </a:rPr>
                <a:t>1400000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9" name="Line 8"/>
            <p:cNvSpPr>
              <a:spLocks noChangeShapeType="1"/>
            </p:cNvSpPr>
            <p:nvPr/>
          </p:nvSpPr>
          <p:spPr bwMode="auto">
            <a:xfrm>
              <a:off x="1175" y="861"/>
              <a:ext cx="2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0" name="Rectangle 7"/>
            <p:cNvSpPr>
              <a:spLocks noChangeArrowheads="1"/>
            </p:cNvSpPr>
            <p:nvPr/>
          </p:nvSpPr>
          <p:spPr bwMode="auto">
            <a:xfrm>
              <a:off x="681" y="784"/>
              <a:ext cx="630" cy="1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Times New Roman" pitchFamily="18" charset="0"/>
                  <a:cs typeface="MS Sans Serif" charset="-52"/>
                </a:rPr>
                <a:t>1600000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1" name="Rectangle 6"/>
            <p:cNvSpPr>
              <a:spLocks noChangeArrowheads="1"/>
            </p:cNvSpPr>
            <p:nvPr/>
          </p:nvSpPr>
          <p:spPr bwMode="auto">
            <a:xfrm>
              <a:off x="0" y="3724"/>
              <a:ext cx="525" cy="1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smtClean="0">
                  <a:ln>
                    <a:noFill/>
                  </a:ln>
                  <a:solidFill>
                    <a:srgbClr val="00007F"/>
                  </a:solidFill>
                  <a:effectLst/>
                  <a:latin typeface="Arial" pitchFamily="34" charset="0"/>
                  <a:ea typeface="Times New Roman" pitchFamily="18" charset="0"/>
                  <a:cs typeface="MS Sans Serif" charset="-52"/>
                </a:rPr>
                <a:t>Time--&gt;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2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825" cy="1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smtClean="0">
                  <a:ln>
                    <a:noFill/>
                  </a:ln>
                  <a:solidFill>
                    <a:srgbClr val="00007F"/>
                  </a:solidFill>
                  <a:effectLst/>
                  <a:latin typeface="Arial" pitchFamily="34" charset="0"/>
                  <a:ea typeface="Times New Roman" pitchFamily="18" charset="0"/>
                  <a:cs typeface="MS Sans Serif" charset="-52"/>
                </a:rPr>
                <a:t>Abundance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3" name="Rectangle 4"/>
            <p:cNvSpPr>
              <a:spLocks noChangeArrowheads="1"/>
            </p:cNvSpPr>
            <p:nvPr/>
          </p:nvSpPr>
          <p:spPr bwMode="auto">
            <a:xfrm>
              <a:off x="2636" y="56"/>
              <a:ext cx="4419" cy="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5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Times New Roman" pitchFamily="18" charset="0"/>
                  <a:cs typeface="MS Sans Serif" charset="-52"/>
                </a:rPr>
                <a:t>Ion </a:t>
              </a:r>
              <a:r>
                <a:rPr kumimoji="0" lang="en-US" sz="105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Times New Roman" pitchFamily="18" charset="0"/>
                  <a:cs typeface="MS Sans Serif" charset="-52"/>
                </a:rPr>
                <a:t>253.00</a:t>
              </a:r>
              <a:r>
                <a:rPr kumimoji="0" lang="en-US" sz="105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Times New Roman" pitchFamily="18" charset="0"/>
                  <a:cs typeface="MS Sans Serif" charset="-52"/>
                </a:rPr>
                <a:t> (252.70 to 253.70): </a:t>
              </a:r>
              <a:r>
                <a:rPr kumimoji="0" lang="ru-RU" sz="105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Times New Roman" pitchFamily="18" charset="0"/>
                  <a:cs typeface="MS Sans Serif" charset="-52"/>
                </a:rPr>
                <a:t>***********</a:t>
              </a:r>
              <a:r>
                <a:rPr kumimoji="0" lang="en-US" sz="105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Times New Roman" pitchFamily="18" charset="0"/>
                  <a:cs typeface="MS Sans Serif" charset="-52"/>
                </a:rPr>
                <a:t>.D\data.ms</a:t>
              </a:r>
              <a:endParaRPr kumimoji="0" lang="en-US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4" name="Freeform 3"/>
            <p:cNvSpPr>
              <a:spLocks/>
            </p:cNvSpPr>
            <p:nvPr/>
          </p:nvSpPr>
          <p:spPr bwMode="auto">
            <a:xfrm flipV="1">
              <a:off x="1198" y="616"/>
              <a:ext cx="6910" cy="2793"/>
            </a:xfrm>
            <a:custGeom>
              <a:avLst/>
              <a:gdLst/>
              <a:ahLst/>
              <a:cxnLst>
                <a:cxn ang="0">
                  <a:pos x="193" y="8"/>
                </a:cxn>
                <a:cxn ang="0">
                  <a:pos x="393" y="9"/>
                </a:cxn>
                <a:cxn ang="0">
                  <a:pos x="593" y="18"/>
                </a:cxn>
                <a:cxn ang="0">
                  <a:pos x="793" y="20"/>
                </a:cxn>
                <a:cxn ang="0">
                  <a:pos x="993" y="15"/>
                </a:cxn>
                <a:cxn ang="0">
                  <a:pos x="1194" y="19"/>
                </a:cxn>
                <a:cxn ang="0">
                  <a:pos x="1394" y="16"/>
                </a:cxn>
                <a:cxn ang="0">
                  <a:pos x="1594" y="15"/>
                </a:cxn>
                <a:cxn ang="0">
                  <a:pos x="1794" y="7"/>
                </a:cxn>
                <a:cxn ang="0">
                  <a:pos x="1994" y="16"/>
                </a:cxn>
                <a:cxn ang="0">
                  <a:pos x="2194" y="10"/>
                </a:cxn>
                <a:cxn ang="0">
                  <a:pos x="2394" y="6"/>
                </a:cxn>
                <a:cxn ang="0">
                  <a:pos x="2594" y="8"/>
                </a:cxn>
                <a:cxn ang="0">
                  <a:pos x="2794" y="47"/>
                </a:cxn>
                <a:cxn ang="0">
                  <a:pos x="2994" y="15"/>
                </a:cxn>
                <a:cxn ang="0">
                  <a:pos x="3194" y="19"/>
                </a:cxn>
                <a:cxn ang="0">
                  <a:pos x="3394" y="35"/>
                </a:cxn>
                <a:cxn ang="0">
                  <a:pos x="3595" y="39"/>
                </a:cxn>
                <a:cxn ang="0">
                  <a:pos x="3795" y="47"/>
                </a:cxn>
                <a:cxn ang="0">
                  <a:pos x="3995" y="59"/>
                </a:cxn>
                <a:cxn ang="0">
                  <a:pos x="4195" y="70"/>
                </a:cxn>
                <a:cxn ang="0">
                  <a:pos x="4395" y="85"/>
                </a:cxn>
                <a:cxn ang="0">
                  <a:pos x="4595" y="82"/>
                </a:cxn>
                <a:cxn ang="0">
                  <a:pos x="4795" y="98"/>
                </a:cxn>
                <a:cxn ang="0">
                  <a:pos x="4995" y="109"/>
                </a:cxn>
                <a:cxn ang="0">
                  <a:pos x="5195" y="103"/>
                </a:cxn>
                <a:cxn ang="0">
                  <a:pos x="5395" y="104"/>
                </a:cxn>
                <a:cxn ang="0">
                  <a:pos x="5595" y="133"/>
                </a:cxn>
                <a:cxn ang="0">
                  <a:pos x="5796" y="120"/>
                </a:cxn>
                <a:cxn ang="0">
                  <a:pos x="5996" y="120"/>
                </a:cxn>
                <a:cxn ang="0">
                  <a:pos x="6196" y="117"/>
                </a:cxn>
                <a:cxn ang="0">
                  <a:pos x="6396" y="116"/>
                </a:cxn>
                <a:cxn ang="0">
                  <a:pos x="6596" y="111"/>
                </a:cxn>
                <a:cxn ang="0">
                  <a:pos x="6796" y="112"/>
                </a:cxn>
                <a:cxn ang="0">
                  <a:pos x="6996" y="156"/>
                </a:cxn>
                <a:cxn ang="0">
                  <a:pos x="7196" y="122"/>
                </a:cxn>
                <a:cxn ang="0">
                  <a:pos x="7396" y="115"/>
                </a:cxn>
                <a:cxn ang="0">
                  <a:pos x="7596" y="113"/>
                </a:cxn>
                <a:cxn ang="0">
                  <a:pos x="7796" y="115"/>
                </a:cxn>
                <a:cxn ang="0">
                  <a:pos x="7996" y="114"/>
                </a:cxn>
                <a:cxn ang="0">
                  <a:pos x="8197" y="117"/>
                </a:cxn>
                <a:cxn ang="0">
                  <a:pos x="8397" y="122"/>
                </a:cxn>
                <a:cxn ang="0">
                  <a:pos x="8597" y="115"/>
                </a:cxn>
                <a:cxn ang="0">
                  <a:pos x="8797" y="111"/>
                </a:cxn>
                <a:cxn ang="0">
                  <a:pos x="8997" y="112"/>
                </a:cxn>
                <a:cxn ang="0">
                  <a:pos x="9197" y="114"/>
                </a:cxn>
                <a:cxn ang="0">
                  <a:pos x="9397" y="109"/>
                </a:cxn>
                <a:cxn ang="0">
                  <a:pos x="9597" y="105"/>
                </a:cxn>
                <a:cxn ang="0">
                  <a:pos x="9797" y="113"/>
                </a:cxn>
                <a:cxn ang="0">
                  <a:pos x="9997" y="110"/>
                </a:cxn>
                <a:cxn ang="0">
                  <a:pos x="10197" y="114"/>
                </a:cxn>
                <a:cxn ang="0">
                  <a:pos x="10397" y="114"/>
                </a:cxn>
                <a:cxn ang="0">
                  <a:pos x="10598" y="115"/>
                </a:cxn>
                <a:cxn ang="0">
                  <a:pos x="10798" y="122"/>
                </a:cxn>
                <a:cxn ang="0">
                  <a:pos x="10998" y="117"/>
                </a:cxn>
                <a:cxn ang="0">
                  <a:pos x="11198" y="114"/>
                </a:cxn>
                <a:cxn ang="0">
                  <a:pos x="11398" y="121"/>
                </a:cxn>
                <a:cxn ang="0">
                  <a:pos x="11598" y="119"/>
                </a:cxn>
                <a:cxn ang="0">
                  <a:pos x="11798" y="117"/>
                </a:cxn>
                <a:cxn ang="0">
                  <a:pos x="11998" y="122"/>
                </a:cxn>
                <a:cxn ang="0">
                  <a:pos x="12198" y="116"/>
                </a:cxn>
                <a:cxn ang="0">
                  <a:pos x="12398" y="116"/>
                </a:cxn>
                <a:cxn ang="0">
                  <a:pos x="12598" y="113"/>
                </a:cxn>
              </a:cxnLst>
              <a:rect l="0" t="0" r="r" b="b"/>
              <a:pathLst>
                <a:path w="12753" h="6842">
                  <a:moveTo>
                    <a:pt x="0" y="8"/>
                  </a:moveTo>
                  <a:lnTo>
                    <a:pt x="6" y="7"/>
                  </a:lnTo>
                  <a:lnTo>
                    <a:pt x="12" y="6"/>
                  </a:lnTo>
                  <a:lnTo>
                    <a:pt x="19" y="7"/>
                  </a:lnTo>
                  <a:lnTo>
                    <a:pt x="25" y="8"/>
                  </a:lnTo>
                  <a:lnTo>
                    <a:pt x="32" y="7"/>
                  </a:lnTo>
                  <a:lnTo>
                    <a:pt x="38" y="7"/>
                  </a:lnTo>
                  <a:lnTo>
                    <a:pt x="45" y="9"/>
                  </a:lnTo>
                  <a:lnTo>
                    <a:pt x="51" y="10"/>
                  </a:lnTo>
                  <a:lnTo>
                    <a:pt x="58" y="7"/>
                  </a:lnTo>
                  <a:lnTo>
                    <a:pt x="64" y="8"/>
                  </a:lnTo>
                  <a:lnTo>
                    <a:pt x="71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90" y="8"/>
                  </a:lnTo>
                  <a:lnTo>
                    <a:pt x="96" y="10"/>
                  </a:lnTo>
                  <a:lnTo>
                    <a:pt x="103" y="7"/>
                  </a:lnTo>
                  <a:lnTo>
                    <a:pt x="109" y="9"/>
                  </a:lnTo>
                  <a:lnTo>
                    <a:pt x="116" y="8"/>
                  </a:lnTo>
                  <a:lnTo>
                    <a:pt x="122" y="10"/>
                  </a:lnTo>
                  <a:lnTo>
                    <a:pt x="129" y="11"/>
                  </a:lnTo>
                  <a:lnTo>
                    <a:pt x="135" y="6"/>
                  </a:lnTo>
                  <a:lnTo>
                    <a:pt x="142" y="9"/>
                  </a:lnTo>
                  <a:lnTo>
                    <a:pt x="148" y="6"/>
                  </a:lnTo>
                  <a:lnTo>
                    <a:pt x="154" y="7"/>
                  </a:lnTo>
                  <a:lnTo>
                    <a:pt x="161" y="7"/>
                  </a:lnTo>
                  <a:lnTo>
                    <a:pt x="167" y="8"/>
                  </a:lnTo>
                  <a:lnTo>
                    <a:pt x="174" y="9"/>
                  </a:lnTo>
                  <a:lnTo>
                    <a:pt x="180" y="7"/>
                  </a:lnTo>
                  <a:lnTo>
                    <a:pt x="187" y="10"/>
                  </a:lnTo>
                  <a:lnTo>
                    <a:pt x="193" y="8"/>
                  </a:lnTo>
                  <a:lnTo>
                    <a:pt x="200" y="8"/>
                  </a:lnTo>
                  <a:lnTo>
                    <a:pt x="206" y="11"/>
                  </a:lnTo>
                  <a:lnTo>
                    <a:pt x="213" y="10"/>
                  </a:lnTo>
                  <a:lnTo>
                    <a:pt x="219" y="10"/>
                  </a:lnTo>
                  <a:lnTo>
                    <a:pt x="225" y="11"/>
                  </a:lnTo>
                  <a:lnTo>
                    <a:pt x="232" y="12"/>
                  </a:lnTo>
                  <a:lnTo>
                    <a:pt x="238" y="12"/>
                  </a:lnTo>
                  <a:lnTo>
                    <a:pt x="245" y="9"/>
                  </a:lnTo>
                  <a:lnTo>
                    <a:pt x="251" y="8"/>
                  </a:lnTo>
                  <a:lnTo>
                    <a:pt x="258" y="8"/>
                  </a:lnTo>
                  <a:lnTo>
                    <a:pt x="264" y="11"/>
                  </a:lnTo>
                  <a:lnTo>
                    <a:pt x="271" y="9"/>
                  </a:lnTo>
                  <a:lnTo>
                    <a:pt x="277" y="9"/>
                  </a:lnTo>
                  <a:lnTo>
                    <a:pt x="284" y="9"/>
                  </a:lnTo>
                  <a:lnTo>
                    <a:pt x="290" y="13"/>
                  </a:lnTo>
                  <a:lnTo>
                    <a:pt x="296" y="11"/>
                  </a:lnTo>
                  <a:lnTo>
                    <a:pt x="303" y="11"/>
                  </a:lnTo>
                  <a:lnTo>
                    <a:pt x="309" y="11"/>
                  </a:lnTo>
                  <a:lnTo>
                    <a:pt x="316" y="9"/>
                  </a:lnTo>
                  <a:lnTo>
                    <a:pt x="322" y="10"/>
                  </a:lnTo>
                  <a:lnTo>
                    <a:pt x="329" y="7"/>
                  </a:lnTo>
                  <a:lnTo>
                    <a:pt x="335" y="8"/>
                  </a:lnTo>
                  <a:lnTo>
                    <a:pt x="342" y="11"/>
                  </a:lnTo>
                  <a:lnTo>
                    <a:pt x="348" y="10"/>
                  </a:lnTo>
                  <a:lnTo>
                    <a:pt x="355" y="9"/>
                  </a:lnTo>
                  <a:lnTo>
                    <a:pt x="361" y="9"/>
                  </a:lnTo>
                  <a:lnTo>
                    <a:pt x="367" y="12"/>
                  </a:lnTo>
                  <a:lnTo>
                    <a:pt x="374" y="14"/>
                  </a:lnTo>
                  <a:lnTo>
                    <a:pt x="380" y="12"/>
                  </a:lnTo>
                  <a:lnTo>
                    <a:pt x="387" y="13"/>
                  </a:lnTo>
                  <a:lnTo>
                    <a:pt x="393" y="9"/>
                  </a:lnTo>
                  <a:lnTo>
                    <a:pt x="400" y="9"/>
                  </a:lnTo>
                  <a:lnTo>
                    <a:pt x="406" y="9"/>
                  </a:lnTo>
                  <a:lnTo>
                    <a:pt x="413" y="10"/>
                  </a:lnTo>
                  <a:lnTo>
                    <a:pt x="419" y="12"/>
                  </a:lnTo>
                  <a:lnTo>
                    <a:pt x="425" y="10"/>
                  </a:lnTo>
                  <a:lnTo>
                    <a:pt x="432" y="12"/>
                  </a:lnTo>
                  <a:lnTo>
                    <a:pt x="438" y="12"/>
                  </a:lnTo>
                  <a:lnTo>
                    <a:pt x="445" y="12"/>
                  </a:lnTo>
                  <a:lnTo>
                    <a:pt x="451" y="14"/>
                  </a:lnTo>
                  <a:lnTo>
                    <a:pt x="458" y="11"/>
                  </a:lnTo>
                  <a:lnTo>
                    <a:pt x="464" y="11"/>
                  </a:lnTo>
                  <a:lnTo>
                    <a:pt x="471" y="11"/>
                  </a:lnTo>
                  <a:lnTo>
                    <a:pt x="477" y="11"/>
                  </a:lnTo>
                  <a:lnTo>
                    <a:pt x="484" y="13"/>
                  </a:lnTo>
                  <a:lnTo>
                    <a:pt x="490" y="11"/>
                  </a:lnTo>
                  <a:lnTo>
                    <a:pt x="496" y="9"/>
                  </a:lnTo>
                  <a:lnTo>
                    <a:pt x="503" y="11"/>
                  </a:lnTo>
                  <a:lnTo>
                    <a:pt x="509" y="13"/>
                  </a:lnTo>
                  <a:lnTo>
                    <a:pt x="516" y="12"/>
                  </a:lnTo>
                  <a:lnTo>
                    <a:pt x="522" y="15"/>
                  </a:lnTo>
                  <a:lnTo>
                    <a:pt x="529" y="16"/>
                  </a:lnTo>
                  <a:lnTo>
                    <a:pt x="535" y="14"/>
                  </a:lnTo>
                  <a:lnTo>
                    <a:pt x="542" y="11"/>
                  </a:lnTo>
                  <a:lnTo>
                    <a:pt x="548" y="14"/>
                  </a:lnTo>
                  <a:lnTo>
                    <a:pt x="555" y="11"/>
                  </a:lnTo>
                  <a:lnTo>
                    <a:pt x="561" y="14"/>
                  </a:lnTo>
                  <a:lnTo>
                    <a:pt x="567" y="12"/>
                  </a:lnTo>
                  <a:lnTo>
                    <a:pt x="574" y="12"/>
                  </a:lnTo>
                  <a:lnTo>
                    <a:pt x="580" y="15"/>
                  </a:lnTo>
                  <a:lnTo>
                    <a:pt x="587" y="13"/>
                  </a:lnTo>
                  <a:lnTo>
                    <a:pt x="593" y="18"/>
                  </a:lnTo>
                  <a:lnTo>
                    <a:pt x="600" y="16"/>
                  </a:lnTo>
                  <a:lnTo>
                    <a:pt x="606" y="13"/>
                  </a:lnTo>
                  <a:lnTo>
                    <a:pt x="613" y="11"/>
                  </a:lnTo>
                  <a:lnTo>
                    <a:pt x="619" y="12"/>
                  </a:lnTo>
                  <a:lnTo>
                    <a:pt x="626" y="11"/>
                  </a:lnTo>
                  <a:lnTo>
                    <a:pt x="632" y="12"/>
                  </a:lnTo>
                  <a:lnTo>
                    <a:pt x="638" y="11"/>
                  </a:lnTo>
                  <a:lnTo>
                    <a:pt x="645" y="17"/>
                  </a:lnTo>
                  <a:lnTo>
                    <a:pt x="651" y="17"/>
                  </a:lnTo>
                  <a:lnTo>
                    <a:pt x="658" y="16"/>
                  </a:lnTo>
                  <a:lnTo>
                    <a:pt x="664" y="17"/>
                  </a:lnTo>
                  <a:lnTo>
                    <a:pt x="671" y="17"/>
                  </a:lnTo>
                  <a:lnTo>
                    <a:pt x="677" y="15"/>
                  </a:lnTo>
                  <a:lnTo>
                    <a:pt x="684" y="12"/>
                  </a:lnTo>
                  <a:lnTo>
                    <a:pt x="690" y="15"/>
                  </a:lnTo>
                  <a:lnTo>
                    <a:pt x="697" y="16"/>
                  </a:lnTo>
                  <a:lnTo>
                    <a:pt x="703" y="15"/>
                  </a:lnTo>
                  <a:lnTo>
                    <a:pt x="709" y="15"/>
                  </a:lnTo>
                  <a:lnTo>
                    <a:pt x="716" y="13"/>
                  </a:lnTo>
                  <a:lnTo>
                    <a:pt x="722" y="18"/>
                  </a:lnTo>
                  <a:lnTo>
                    <a:pt x="729" y="16"/>
                  </a:lnTo>
                  <a:lnTo>
                    <a:pt x="735" y="18"/>
                  </a:lnTo>
                  <a:lnTo>
                    <a:pt x="742" y="16"/>
                  </a:lnTo>
                  <a:lnTo>
                    <a:pt x="748" y="16"/>
                  </a:lnTo>
                  <a:lnTo>
                    <a:pt x="755" y="13"/>
                  </a:lnTo>
                  <a:lnTo>
                    <a:pt x="761" y="15"/>
                  </a:lnTo>
                  <a:lnTo>
                    <a:pt x="768" y="14"/>
                  </a:lnTo>
                  <a:lnTo>
                    <a:pt x="774" y="14"/>
                  </a:lnTo>
                  <a:lnTo>
                    <a:pt x="780" y="19"/>
                  </a:lnTo>
                  <a:lnTo>
                    <a:pt x="787" y="20"/>
                  </a:lnTo>
                  <a:lnTo>
                    <a:pt x="793" y="20"/>
                  </a:lnTo>
                  <a:lnTo>
                    <a:pt x="800" y="16"/>
                  </a:lnTo>
                  <a:lnTo>
                    <a:pt x="806" y="14"/>
                  </a:lnTo>
                  <a:lnTo>
                    <a:pt x="813" y="13"/>
                  </a:lnTo>
                  <a:lnTo>
                    <a:pt x="819" y="13"/>
                  </a:lnTo>
                  <a:lnTo>
                    <a:pt x="826" y="11"/>
                  </a:lnTo>
                  <a:lnTo>
                    <a:pt x="832" y="15"/>
                  </a:lnTo>
                  <a:lnTo>
                    <a:pt x="839" y="13"/>
                  </a:lnTo>
                  <a:lnTo>
                    <a:pt x="845" y="17"/>
                  </a:lnTo>
                  <a:lnTo>
                    <a:pt x="851" y="16"/>
                  </a:lnTo>
                  <a:lnTo>
                    <a:pt x="858" y="19"/>
                  </a:lnTo>
                  <a:lnTo>
                    <a:pt x="864" y="16"/>
                  </a:lnTo>
                  <a:lnTo>
                    <a:pt x="871" y="15"/>
                  </a:lnTo>
                  <a:lnTo>
                    <a:pt x="877" y="13"/>
                  </a:lnTo>
                  <a:lnTo>
                    <a:pt x="884" y="13"/>
                  </a:lnTo>
                  <a:lnTo>
                    <a:pt x="890" y="14"/>
                  </a:lnTo>
                  <a:lnTo>
                    <a:pt x="897" y="17"/>
                  </a:lnTo>
                  <a:lnTo>
                    <a:pt x="903" y="13"/>
                  </a:lnTo>
                  <a:lnTo>
                    <a:pt x="910" y="15"/>
                  </a:lnTo>
                  <a:lnTo>
                    <a:pt x="916" y="19"/>
                  </a:lnTo>
                  <a:lnTo>
                    <a:pt x="922" y="19"/>
                  </a:lnTo>
                  <a:lnTo>
                    <a:pt x="929" y="18"/>
                  </a:lnTo>
                  <a:lnTo>
                    <a:pt x="935" y="14"/>
                  </a:lnTo>
                  <a:lnTo>
                    <a:pt x="942" y="15"/>
                  </a:lnTo>
                  <a:lnTo>
                    <a:pt x="948" y="16"/>
                  </a:lnTo>
                  <a:lnTo>
                    <a:pt x="955" y="15"/>
                  </a:lnTo>
                  <a:lnTo>
                    <a:pt x="961" y="14"/>
                  </a:lnTo>
                  <a:lnTo>
                    <a:pt x="968" y="18"/>
                  </a:lnTo>
                  <a:lnTo>
                    <a:pt x="974" y="18"/>
                  </a:lnTo>
                  <a:lnTo>
                    <a:pt x="981" y="18"/>
                  </a:lnTo>
                  <a:lnTo>
                    <a:pt x="987" y="17"/>
                  </a:lnTo>
                  <a:lnTo>
                    <a:pt x="993" y="15"/>
                  </a:lnTo>
                  <a:lnTo>
                    <a:pt x="1000" y="14"/>
                  </a:lnTo>
                  <a:lnTo>
                    <a:pt x="1006" y="16"/>
                  </a:lnTo>
                  <a:lnTo>
                    <a:pt x="1013" y="15"/>
                  </a:lnTo>
                  <a:lnTo>
                    <a:pt x="1019" y="14"/>
                  </a:lnTo>
                  <a:lnTo>
                    <a:pt x="1026" y="17"/>
                  </a:lnTo>
                  <a:lnTo>
                    <a:pt x="1032" y="21"/>
                  </a:lnTo>
                  <a:lnTo>
                    <a:pt x="1039" y="19"/>
                  </a:lnTo>
                  <a:lnTo>
                    <a:pt x="1045" y="16"/>
                  </a:lnTo>
                  <a:lnTo>
                    <a:pt x="1052" y="16"/>
                  </a:lnTo>
                  <a:lnTo>
                    <a:pt x="1058" y="12"/>
                  </a:lnTo>
                  <a:lnTo>
                    <a:pt x="1064" y="15"/>
                  </a:lnTo>
                  <a:lnTo>
                    <a:pt x="1071" y="15"/>
                  </a:lnTo>
                  <a:lnTo>
                    <a:pt x="1077" y="15"/>
                  </a:lnTo>
                  <a:lnTo>
                    <a:pt x="1084" y="17"/>
                  </a:lnTo>
                  <a:lnTo>
                    <a:pt x="1090" y="18"/>
                  </a:lnTo>
                  <a:lnTo>
                    <a:pt x="1097" y="18"/>
                  </a:lnTo>
                  <a:lnTo>
                    <a:pt x="1103" y="19"/>
                  </a:lnTo>
                  <a:lnTo>
                    <a:pt x="1110" y="15"/>
                  </a:lnTo>
                  <a:lnTo>
                    <a:pt x="1116" y="17"/>
                  </a:lnTo>
                  <a:lnTo>
                    <a:pt x="1123" y="16"/>
                  </a:lnTo>
                  <a:lnTo>
                    <a:pt x="1129" y="16"/>
                  </a:lnTo>
                  <a:lnTo>
                    <a:pt x="1135" y="20"/>
                  </a:lnTo>
                  <a:lnTo>
                    <a:pt x="1142" y="25"/>
                  </a:lnTo>
                  <a:lnTo>
                    <a:pt x="1148" y="23"/>
                  </a:lnTo>
                  <a:lnTo>
                    <a:pt x="1155" y="23"/>
                  </a:lnTo>
                  <a:lnTo>
                    <a:pt x="1161" y="23"/>
                  </a:lnTo>
                  <a:lnTo>
                    <a:pt x="1168" y="21"/>
                  </a:lnTo>
                  <a:lnTo>
                    <a:pt x="1174" y="19"/>
                  </a:lnTo>
                  <a:lnTo>
                    <a:pt x="1181" y="19"/>
                  </a:lnTo>
                  <a:lnTo>
                    <a:pt x="1187" y="19"/>
                  </a:lnTo>
                  <a:lnTo>
                    <a:pt x="1194" y="19"/>
                  </a:lnTo>
                  <a:lnTo>
                    <a:pt x="1200" y="19"/>
                  </a:lnTo>
                  <a:lnTo>
                    <a:pt x="1206" y="21"/>
                  </a:lnTo>
                  <a:lnTo>
                    <a:pt x="1213" y="21"/>
                  </a:lnTo>
                  <a:lnTo>
                    <a:pt x="1219" y="19"/>
                  </a:lnTo>
                  <a:lnTo>
                    <a:pt x="1226" y="18"/>
                  </a:lnTo>
                  <a:lnTo>
                    <a:pt x="1232" y="15"/>
                  </a:lnTo>
                  <a:lnTo>
                    <a:pt x="1239" y="13"/>
                  </a:lnTo>
                  <a:lnTo>
                    <a:pt x="1245" y="17"/>
                  </a:lnTo>
                  <a:lnTo>
                    <a:pt x="1252" y="15"/>
                  </a:lnTo>
                  <a:lnTo>
                    <a:pt x="1258" y="20"/>
                  </a:lnTo>
                  <a:lnTo>
                    <a:pt x="1265" y="22"/>
                  </a:lnTo>
                  <a:lnTo>
                    <a:pt x="1271" y="19"/>
                  </a:lnTo>
                  <a:lnTo>
                    <a:pt x="1277" y="18"/>
                  </a:lnTo>
                  <a:lnTo>
                    <a:pt x="1284" y="14"/>
                  </a:lnTo>
                  <a:lnTo>
                    <a:pt x="1290" y="15"/>
                  </a:lnTo>
                  <a:lnTo>
                    <a:pt x="1297" y="16"/>
                  </a:lnTo>
                  <a:lnTo>
                    <a:pt x="1303" y="17"/>
                  </a:lnTo>
                  <a:lnTo>
                    <a:pt x="1310" y="15"/>
                  </a:lnTo>
                  <a:lnTo>
                    <a:pt x="1316" y="18"/>
                  </a:lnTo>
                  <a:lnTo>
                    <a:pt x="1323" y="18"/>
                  </a:lnTo>
                  <a:lnTo>
                    <a:pt x="1329" y="20"/>
                  </a:lnTo>
                  <a:lnTo>
                    <a:pt x="1336" y="17"/>
                  </a:lnTo>
                  <a:lnTo>
                    <a:pt x="1342" y="17"/>
                  </a:lnTo>
                  <a:lnTo>
                    <a:pt x="1348" y="15"/>
                  </a:lnTo>
                  <a:lnTo>
                    <a:pt x="1355" y="14"/>
                  </a:lnTo>
                  <a:lnTo>
                    <a:pt x="1361" y="13"/>
                  </a:lnTo>
                  <a:lnTo>
                    <a:pt x="1368" y="17"/>
                  </a:lnTo>
                  <a:lnTo>
                    <a:pt x="1374" y="17"/>
                  </a:lnTo>
                  <a:lnTo>
                    <a:pt x="1381" y="20"/>
                  </a:lnTo>
                  <a:lnTo>
                    <a:pt x="1387" y="18"/>
                  </a:lnTo>
                  <a:lnTo>
                    <a:pt x="1394" y="16"/>
                  </a:lnTo>
                  <a:lnTo>
                    <a:pt x="1400" y="15"/>
                  </a:lnTo>
                  <a:lnTo>
                    <a:pt x="1407" y="15"/>
                  </a:lnTo>
                  <a:lnTo>
                    <a:pt x="1413" y="19"/>
                  </a:lnTo>
                  <a:lnTo>
                    <a:pt x="1419" y="17"/>
                  </a:lnTo>
                  <a:lnTo>
                    <a:pt x="1426" y="23"/>
                  </a:lnTo>
                  <a:lnTo>
                    <a:pt x="1432" y="21"/>
                  </a:lnTo>
                  <a:lnTo>
                    <a:pt x="1439" y="18"/>
                  </a:lnTo>
                  <a:lnTo>
                    <a:pt x="1445" y="14"/>
                  </a:lnTo>
                  <a:lnTo>
                    <a:pt x="1452" y="12"/>
                  </a:lnTo>
                  <a:lnTo>
                    <a:pt x="1458" y="12"/>
                  </a:lnTo>
                  <a:lnTo>
                    <a:pt x="1465" y="14"/>
                  </a:lnTo>
                  <a:lnTo>
                    <a:pt x="1471" y="19"/>
                  </a:lnTo>
                  <a:lnTo>
                    <a:pt x="1478" y="26"/>
                  </a:lnTo>
                  <a:lnTo>
                    <a:pt x="1484" y="32"/>
                  </a:lnTo>
                  <a:lnTo>
                    <a:pt x="1490" y="30"/>
                  </a:lnTo>
                  <a:lnTo>
                    <a:pt x="1497" y="27"/>
                  </a:lnTo>
                  <a:lnTo>
                    <a:pt x="1503" y="17"/>
                  </a:lnTo>
                  <a:lnTo>
                    <a:pt x="1510" y="13"/>
                  </a:lnTo>
                  <a:lnTo>
                    <a:pt x="1516" y="12"/>
                  </a:lnTo>
                  <a:lnTo>
                    <a:pt x="1523" y="12"/>
                  </a:lnTo>
                  <a:lnTo>
                    <a:pt x="1529" y="14"/>
                  </a:lnTo>
                  <a:lnTo>
                    <a:pt x="1536" y="14"/>
                  </a:lnTo>
                  <a:lnTo>
                    <a:pt x="1542" y="16"/>
                  </a:lnTo>
                  <a:lnTo>
                    <a:pt x="1549" y="16"/>
                  </a:lnTo>
                  <a:lnTo>
                    <a:pt x="1555" y="11"/>
                  </a:lnTo>
                  <a:lnTo>
                    <a:pt x="1561" y="11"/>
                  </a:lnTo>
                  <a:lnTo>
                    <a:pt x="1568" y="13"/>
                  </a:lnTo>
                  <a:lnTo>
                    <a:pt x="1574" y="10"/>
                  </a:lnTo>
                  <a:lnTo>
                    <a:pt x="1581" y="13"/>
                  </a:lnTo>
                  <a:lnTo>
                    <a:pt x="1587" y="15"/>
                  </a:lnTo>
                  <a:lnTo>
                    <a:pt x="1594" y="15"/>
                  </a:lnTo>
                  <a:lnTo>
                    <a:pt x="1600" y="14"/>
                  </a:lnTo>
                  <a:lnTo>
                    <a:pt x="1607" y="15"/>
                  </a:lnTo>
                  <a:lnTo>
                    <a:pt x="1613" y="13"/>
                  </a:lnTo>
                  <a:lnTo>
                    <a:pt x="1620" y="12"/>
                  </a:lnTo>
                  <a:lnTo>
                    <a:pt x="1626" y="12"/>
                  </a:lnTo>
                  <a:lnTo>
                    <a:pt x="1632" y="13"/>
                  </a:lnTo>
                  <a:lnTo>
                    <a:pt x="1639" y="13"/>
                  </a:lnTo>
                  <a:lnTo>
                    <a:pt x="1645" y="15"/>
                  </a:lnTo>
                  <a:lnTo>
                    <a:pt x="1652" y="11"/>
                  </a:lnTo>
                  <a:lnTo>
                    <a:pt x="1658" y="11"/>
                  </a:lnTo>
                  <a:lnTo>
                    <a:pt x="1665" y="9"/>
                  </a:lnTo>
                  <a:lnTo>
                    <a:pt x="1671" y="8"/>
                  </a:lnTo>
                  <a:lnTo>
                    <a:pt x="1678" y="7"/>
                  </a:lnTo>
                  <a:lnTo>
                    <a:pt x="1684" y="6"/>
                  </a:lnTo>
                  <a:lnTo>
                    <a:pt x="1691" y="9"/>
                  </a:lnTo>
                  <a:lnTo>
                    <a:pt x="1697" y="11"/>
                  </a:lnTo>
                  <a:lnTo>
                    <a:pt x="1703" y="10"/>
                  </a:lnTo>
                  <a:lnTo>
                    <a:pt x="1710" y="11"/>
                  </a:lnTo>
                  <a:lnTo>
                    <a:pt x="1716" y="10"/>
                  </a:lnTo>
                  <a:lnTo>
                    <a:pt x="1723" y="8"/>
                  </a:lnTo>
                  <a:lnTo>
                    <a:pt x="1729" y="9"/>
                  </a:lnTo>
                  <a:lnTo>
                    <a:pt x="1736" y="9"/>
                  </a:lnTo>
                  <a:lnTo>
                    <a:pt x="1742" y="8"/>
                  </a:lnTo>
                  <a:lnTo>
                    <a:pt x="1749" y="11"/>
                  </a:lnTo>
                  <a:lnTo>
                    <a:pt x="1755" y="11"/>
                  </a:lnTo>
                  <a:lnTo>
                    <a:pt x="1762" y="9"/>
                  </a:lnTo>
                  <a:lnTo>
                    <a:pt x="1768" y="10"/>
                  </a:lnTo>
                  <a:lnTo>
                    <a:pt x="1774" y="11"/>
                  </a:lnTo>
                  <a:lnTo>
                    <a:pt x="1781" y="10"/>
                  </a:lnTo>
                  <a:lnTo>
                    <a:pt x="1787" y="8"/>
                  </a:lnTo>
                  <a:lnTo>
                    <a:pt x="1794" y="7"/>
                  </a:lnTo>
                  <a:lnTo>
                    <a:pt x="1800" y="10"/>
                  </a:lnTo>
                  <a:lnTo>
                    <a:pt x="1807" y="10"/>
                  </a:lnTo>
                  <a:lnTo>
                    <a:pt x="1813" y="8"/>
                  </a:lnTo>
                  <a:lnTo>
                    <a:pt x="1820" y="7"/>
                  </a:lnTo>
                  <a:lnTo>
                    <a:pt x="1826" y="20"/>
                  </a:lnTo>
                  <a:lnTo>
                    <a:pt x="1833" y="44"/>
                  </a:lnTo>
                  <a:lnTo>
                    <a:pt x="1839" y="60"/>
                  </a:lnTo>
                  <a:lnTo>
                    <a:pt x="1845" y="56"/>
                  </a:lnTo>
                  <a:lnTo>
                    <a:pt x="1852" y="30"/>
                  </a:lnTo>
                  <a:lnTo>
                    <a:pt x="1858" y="12"/>
                  </a:lnTo>
                  <a:lnTo>
                    <a:pt x="1865" y="9"/>
                  </a:lnTo>
                  <a:lnTo>
                    <a:pt x="1871" y="18"/>
                  </a:lnTo>
                  <a:lnTo>
                    <a:pt x="1878" y="30"/>
                  </a:lnTo>
                  <a:lnTo>
                    <a:pt x="1884" y="23"/>
                  </a:lnTo>
                  <a:lnTo>
                    <a:pt x="1891" y="13"/>
                  </a:lnTo>
                  <a:lnTo>
                    <a:pt x="1897" y="8"/>
                  </a:lnTo>
                  <a:lnTo>
                    <a:pt x="1904" y="5"/>
                  </a:lnTo>
                  <a:lnTo>
                    <a:pt x="1910" y="5"/>
                  </a:lnTo>
                  <a:lnTo>
                    <a:pt x="1916" y="7"/>
                  </a:lnTo>
                  <a:lnTo>
                    <a:pt x="1923" y="10"/>
                  </a:lnTo>
                  <a:lnTo>
                    <a:pt x="1929" y="15"/>
                  </a:lnTo>
                  <a:lnTo>
                    <a:pt x="1936" y="25"/>
                  </a:lnTo>
                  <a:lnTo>
                    <a:pt x="1942" y="20"/>
                  </a:lnTo>
                  <a:lnTo>
                    <a:pt x="1949" y="8"/>
                  </a:lnTo>
                  <a:lnTo>
                    <a:pt x="1955" y="7"/>
                  </a:lnTo>
                  <a:lnTo>
                    <a:pt x="1962" y="16"/>
                  </a:lnTo>
                  <a:lnTo>
                    <a:pt x="1968" y="31"/>
                  </a:lnTo>
                  <a:lnTo>
                    <a:pt x="1975" y="35"/>
                  </a:lnTo>
                  <a:lnTo>
                    <a:pt x="1981" y="20"/>
                  </a:lnTo>
                  <a:lnTo>
                    <a:pt x="1987" y="14"/>
                  </a:lnTo>
                  <a:lnTo>
                    <a:pt x="1994" y="16"/>
                  </a:lnTo>
                  <a:lnTo>
                    <a:pt x="2000" y="16"/>
                  </a:lnTo>
                  <a:lnTo>
                    <a:pt x="2007" y="12"/>
                  </a:lnTo>
                  <a:lnTo>
                    <a:pt x="2013" y="12"/>
                  </a:lnTo>
                  <a:lnTo>
                    <a:pt x="2020" y="12"/>
                  </a:lnTo>
                  <a:lnTo>
                    <a:pt x="2026" y="10"/>
                  </a:lnTo>
                  <a:lnTo>
                    <a:pt x="2033" y="6"/>
                  </a:lnTo>
                  <a:lnTo>
                    <a:pt x="2039" y="3"/>
                  </a:lnTo>
                  <a:lnTo>
                    <a:pt x="2046" y="3"/>
                  </a:lnTo>
                  <a:lnTo>
                    <a:pt x="2052" y="6"/>
                  </a:lnTo>
                  <a:lnTo>
                    <a:pt x="2058" y="6"/>
                  </a:lnTo>
                  <a:lnTo>
                    <a:pt x="2065" y="31"/>
                  </a:lnTo>
                  <a:lnTo>
                    <a:pt x="2071" y="107"/>
                  </a:lnTo>
                  <a:lnTo>
                    <a:pt x="2078" y="151"/>
                  </a:lnTo>
                  <a:lnTo>
                    <a:pt x="2084" y="72"/>
                  </a:lnTo>
                  <a:lnTo>
                    <a:pt x="2091" y="20"/>
                  </a:lnTo>
                  <a:lnTo>
                    <a:pt x="2097" y="6"/>
                  </a:lnTo>
                  <a:lnTo>
                    <a:pt x="2104" y="4"/>
                  </a:lnTo>
                  <a:lnTo>
                    <a:pt x="2110" y="5"/>
                  </a:lnTo>
                  <a:lnTo>
                    <a:pt x="2117" y="4"/>
                  </a:lnTo>
                  <a:lnTo>
                    <a:pt x="2123" y="3"/>
                  </a:lnTo>
                  <a:lnTo>
                    <a:pt x="2129" y="2"/>
                  </a:lnTo>
                  <a:lnTo>
                    <a:pt x="2136" y="2"/>
                  </a:lnTo>
                  <a:lnTo>
                    <a:pt x="2142" y="4"/>
                  </a:lnTo>
                  <a:lnTo>
                    <a:pt x="2149" y="1"/>
                  </a:lnTo>
                  <a:lnTo>
                    <a:pt x="2155" y="0"/>
                  </a:lnTo>
                  <a:lnTo>
                    <a:pt x="2162" y="3"/>
                  </a:lnTo>
                  <a:lnTo>
                    <a:pt x="2168" y="12"/>
                  </a:lnTo>
                  <a:lnTo>
                    <a:pt x="2175" y="28"/>
                  </a:lnTo>
                  <a:lnTo>
                    <a:pt x="2181" y="20"/>
                  </a:lnTo>
                  <a:lnTo>
                    <a:pt x="2188" y="6"/>
                  </a:lnTo>
                  <a:lnTo>
                    <a:pt x="2194" y="10"/>
                  </a:lnTo>
                  <a:lnTo>
                    <a:pt x="2200" y="12"/>
                  </a:lnTo>
                  <a:lnTo>
                    <a:pt x="2207" y="7"/>
                  </a:lnTo>
                  <a:lnTo>
                    <a:pt x="2213" y="3"/>
                  </a:lnTo>
                  <a:lnTo>
                    <a:pt x="2220" y="3"/>
                  </a:lnTo>
                  <a:lnTo>
                    <a:pt x="2226" y="5"/>
                  </a:lnTo>
                  <a:lnTo>
                    <a:pt x="2233" y="3"/>
                  </a:lnTo>
                  <a:lnTo>
                    <a:pt x="2239" y="2"/>
                  </a:lnTo>
                  <a:lnTo>
                    <a:pt x="2246" y="2"/>
                  </a:lnTo>
                  <a:lnTo>
                    <a:pt x="2252" y="3"/>
                  </a:lnTo>
                  <a:lnTo>
                    <a:pt x="2259" y="2"/>
                  </a:lnTo>
                  <a:lnTo>
                    <a:pt x="2265" y="1"/>
                  </a:lnTo>
                  <a:lnTo>
                    <a:pt x="2271" y="2"/>
                  </a:lnTo>
                  <a:lnTo>
                    <a:pt x="2278" y="2"/>
                  </a:lnTo>
                  <a:lnTo>
                    <a:pt x="2284" y="4"/>
                  </a:lnTo>
                  <a:lnTo>
                    <a:pt x="2291" y="11"/>
                  </a:lnTo>
                  <a:lnTo>
                    <a:pt x="2297" y="24"/>
                  </a:lnTo>
                  <a:lnTo>
                    <a:pt x="2304" y="16"/>
                  </a:lnTo>
                  <a:lnTo>
                    <a:pt x="2310" y="5"/>
                  </a:lnTo>
                  <a:lnTo>
                    <a:pt x="2317" y="2"/>
                  </a:lnTo>
                  <a:lnTo>
                    <a:pt x="2323" y="6"/>
                  </a:lnTo>
                  <a:lnTo>
                    <a:pt x="2330" y="29"/>
                  </a:lnTo>
                  <a:lnTo>
                    <a:pt x="2336" y="47"/>
                  </a:lnTo>
                  <a:lnTo>
                    <a:pt x="2342" y="33"/>
                  </a:lnTo>
                  <a:lnTo>
                    <a:pt x="2349" y="13"/>
                  </a:lnTo>
                  <a:lnTo>
                    <a:pt x="2355" y="20"/>
                  </a:lnTo>
                  <a:lnTo>
                    <a:pt x="2362" y="13"/>
                  </a:lnTo>
                  <a:lnTo>
                    <a:pt x="2368" y="3"/>
                  </a:lnTo>
                  <a:lnTo>
                    <a:pt x="2375" y="1"/>
                  </a:lnTo>
                  <a:lnTo>
                    <a:pt x="2381" y="2"/>
                  </a:lnTo>
                  <a:lnTo>
                    <a:pt x="2388" y="4"/>
                  </a:lnTo>
                  <a:lnTo>
                    <a:pt x="2394" y="6"/>
                  </a:lnTo>
                  <a:lnTo>
                    <a:pt x="2401" y="6"/>
                  </a:lnTo>
                  <a:lnTo>
                    <a:pt x="2407" y="2"/>
                  </a:lnTo>
                  <a:lnTo>
                    <a:pt x="2413" y="0"/>
                  </a:lnTo>
                  <a:lnTo>
                    <a:pt x="2420" y="1"/>
                  </a:lnTo>
                  <a:lnTo>
                    <a:pt x="2426" y="2"/>
                  </a:lnTo>
                  <a:lnTo>
                    <a:pt x="2433" y="1"/>
                  </a:lnTo>
                  <a:lnTo>
                    <a:pt x="2439" y="3"/>
                  </a:lnTo>
                  <a:lnTo>
                    <a:pt x="2446" y="1"/>
                  </a:lnTo>
                  <a:lnTo>
                    <a:pt x="2452" y="4"/>
                  </a:lnTo>
                  <a:lnTo>
                    <a:pt x="2459" y="13"/>
                  </a:lnTo>
                  <a:lnTo>
                    <a:pt x="2465" y="35"/>
                  </a:lnTo>
                  <a:lnTo>
                    <a:pt x="2472" y="33"/>
                  </a:lnTo>
                  <a:lnTo>
                    <a:pt x="2478" y="12"/>
                  </a:lnTo>
                  <a:lnTo>
                    <a:pt x="2484" y="6"/>
                  </a:lnTo>
                  <a:lnTo>
                    <a:pt x="2491" y="92"/>
                  </a:lnTo>
                  <a:lnTo>
                    <a:pt x="2497" y="816"/>
                  </a:lnTo>
                  <a:lnTo>
                    <a:pt x="2504" y="1855"/>
                  </a:lnTo>
                  <a:lnTo>
                    <a:pt x="2510" y="1041"/>
                  </a:lnTo>
                  <a:lnTo>
                    <a:pt x="2517" y="165"/>
                  </a:lnTo>
                  <a:lnTo>
                    <a:pt x="2523" y="31"/>
                  </a:lnTo>
                  <a:lnTo>
                    <a:pt x="2530" y="41"/>
                  </a:lnTo>
                  <a:lnTo>
                    <a:pt x="2536" y="33"/>
                  </a:lnTo>
                  <a:lnTo>
                    <a:pt x="2543" y="14"/>
                  </a:lnTo>
                  <a:lnTo>
                    <a:pt x="2549" y="7"/>
                  </a:lnTo>
                  <a:lnTo>
                    <a:pt x="2555" y="9"/>
                  </a:lnTo>
                  <a:lnTo>
                    <a:pt x="2562" y="19"/>
                  </a:lnTo>
                  <a:lnTo>
                    <a:pt x="2568" y="25"/>
                  </a:lnTo>
                  <a:lnTo>
                    <a:pt x="2575" y="10"/>
                  </a:lnTo>
                  <a:lnTo>
                    <a:pt x="2581" y="5"/>
                  </a:lnTo>
                  <a:lnTo>
                    <a:pt x="2588" y="7"/>
                  </a:lnTo>
                  <a:lnTo>
                    <a:pt x="2594" y="8"/>
                  </a:lnTo>
                  <a:lnTo>
                    <a:pt x="2601" y="12"/>
                  </a:lnTo>
                  <a:lnTo>
                    <a:pt x="2607" y="12"/>
                  </a:lnTo>
                  <a:lnTo>
                    <a:pt x="2614" y="11"/>
                  </a:lnTo>
                  <a:lnTo>
                    <a:pt x="2620" y="9"/>
                  </a:lnTo>
                  <a:lnTo>
                    <a:pt x="2626" y="7"/>
                  </a:lnTo>
                  <a:lnTo>
                    <a:pt x="2633" y="10"/>
                  </a:lnTo>
                  <a:lnTo>
                    <a:pt x="2639" y="16"/>
                  </a:lnTo>
                  <a:lnTo>
                    <a:pt x="2646" y="19"/>
                  </a:lnTo>
                  <a:lnTo>
                    <a:pt x="2652" y="13"/>
                  </a:lnTo>
                  <a:lnTo>
                    <a:pt x="2659" y="17"/>
                  </a:lnTo>
                  <a:lnTo>
                    <a:pt x="2665" y="14"/>
                  </a:lnTo>
                  <a:lnTo>
                    <a:pt x="2672" y="12"/>
                  </a:lnTo>
                  <a:lnTo>
                    <a:pt x="2678" y="9"/>
                  </a:lnTo>
                  <a:lnTo>
                    <a:pt x="2685" y="12"/>
                  </a:lnTo>
                  <a:lnTo>
                    <a:pt x="2691" y="11"/>
                  </a:lnTo>
                  <a:lnTo>
                    <a:pt x="2697" y="12"/>
                  </a:lnTo>
                  <a:lnTo>
                    <a:pt x="2704" y="10"/>
                  </a:lnTo>
                  <a:lnTo>
                    <a:pt x="2710" y="10"/>
                  </a:lnTo>
                  <a:lnTo>
                    <a:pt x="2717" y="7"/>
                  </a:lnTo>
                  <a:lnTo>
                    <a:pt x="2723" y="17"/>
                  </a:lnTo>
                  <a:lnTo>
                    <a:pt x="2730" y="28"/>
                  </a:lnTo>
                  <a:lnTo>
                    <a:pt x="2736" y="28"/>
                  </a:lnTo>
                  <a:lnTo>
                    <a:pt x="2743" y="13"/>
                  </a:lnTo>
                  <a:lnTo>
                    <a:pt x="2749" y="12"/>
                  </a:lnTo>
                  <a:lnTo>
                    <a:pt x="2756" y="6"/>
                  </a:lnTo>
                  <a:lnTo>
                    <a:pt x="2762" y="7"/>
                  </a:lnTo>
                  <a:lnTo>
                    <a:pt x="2768" y="7"/>
                  </a:lnTo>
                  <a:lnTo>
                    <a:pt x="2775" y="10"/>
                  </a:lnTo>
                  <a:lnTo>
                    <a:pt x="2781" y="26"/>
                  </a:lnTo>
                  <a:lnTo>
                    <a:pt x="2788" y="53"/>
                  </a:lnTo>
                  <a:lnTo>
                    <a:pt x="2794" y="47"/>
                  </a:lnTo>
                  <a:lnTo>
                    <a:pt x="2801" y="23"/>
                  </a:lnTo>
                  <a:lnTo>
                    <a:pt x="2807" y="15"/>
                  </a:lnTo>
                  <a:lnTo>
                    <a:pt x="2814" y="16"/>
                  </a:lnTo>
                  <a:lnTo>
                    <a:pt x="2820" y="18"/>
                  </a:lnTo>
                  <a:lnTo>
                    <a:pt x="2827" y="21"/>
                  </a:lnTo>
                  <a:lnTo>
                    <a:pt x="2833" y="21"/>
                  </a:lnTo>
                  <a:lnTo>
                    <a:pt x="2839" y="19"/>
                  </a:lnTo>
                  <a:lnTo>
                    <a:pt x="2846" y="20"/>
                  </a:lnTo>
                  <a:lnTo>
                    <a:pt x="2852" y="18"/>
                  </a:lnTo>
                  <a:lnTo>
                    <a:pt x="2859" y="11"/>
                  </a:lnTo>
                  <a:lnTo>
                    <a:pt x="2865" y="12"/>
                  </a:lnTo>
                  <a:lnTo>
                    <a:pt x="2872" y="9"/>
                  </a:lnTo>
                  <a:lnTo>
                    <a:pt x="2878" y="13"/>
                  </a:lnTo>
                  <a:lnTo>
                    <a:pt x="2885" y="15"/>
                  </a:lnTo>
                  <a:lnTo>
                    <a:pt x="2891" y="22"/>
                  </a:lnTo>
                  <a:lnTo>
                    <a:pt x="2898" y="22"/>
                  </a:lnTo>
                  <a:lnTo>
                    <a:pt x="2904" y="20"/>
                  </a:lnTo>
                  <a:lnTo>
                    <a:pt x="2910" y="17"/>
                  </a:lnTo>
                  <a:lnTo>
                    <a:pt x="2917" y="17"/>
                  </a:lnTo>
                  <a:lnTo>
                    <a:pt x="2923" y="37"/>
                  </a:lnTo>
                  <a:lnTo>
                    <a:pt x="2930" y="44"/>
                  </a:lnTo>
                  <a:lnTo>
                    <a:pt x="2936" y="28"/>
                  </a:lnTo>
                  <a:lnTo>
                    <a:pt x="2943" y="26"/>
                  </a:lnTo>
                  <a:lnTo>
                    <a:pt x="2949" y="18"/>
                  </a:lnTo>
                  <a:lnTo>
                    <a:pt x="2956" y="11"/>
                  </a:lnTo>
                  <a:lnTo>
                    <a:pt x="2962" y="13"/>
                  </a:lnTo>
                  <a:lnTo>
                    <a:pt x="2969" y="13"/>
                  </a:lnTo>
                  <a:lnTo>
                    <a:pt x="2975" y="15"/>
                  </a:lnTo>
                  <a:lnTo>
                    <a:pt x="2981" y="14"/>
                  </a:lnTo>
                  <a:lnTo>
                    <a:pt x="2988" y="14"/>
                  </a:lnTo>
                  <a:lnTo>
                    <a:pt x="2994" y="15"/>
                  </a:lnTo>
                  <a:lnTo>
                    <a:pt x="3001" y="19"/>
                  </a:lnTo>
                  <a:lnTo>
                    <a:pt x="3007" y="21"/>
                  </a:lnTo>
                  <a:lnTo>
                    <a:pt x="3014" y="23"/>
                  </a:lnTo>
                  <a:lnTo>
                    <a:pt x="3020" y="19"/>
                  </a:lnTo>
                  <a:lnTo>
                    <a:pt x="3027" y="17"/>
                  </a:lnTo>
                  <a:lnTo>
                    <a:pt x="3033" y="19"/>
                  </a:lnTo>
                  <a:lnTo>
                    <a:pt x="3040" y="17"/>
                  </a:lnTo>
                  <a:lnTo>
                    <a:pt x="3046" y="15"/>
                  </a:lnTo>
                  <a:lnTo>
                    <a:pt x="3052" y="12"/>
                  </a:lnTo>
                  <a:lnTo>
                    <a:pt x="3059" y="10"/>
                  </a:lnTo>
                  <a:lnTo>
                    <a:pt x="3065" y="13"/>
                  </a:lnTo>
                  <a:lnTo>
                    <a:pt x="3072" y="11"/>
                  </a:lnTo>
                  <a:lnTo>
                    <a:pt x="3078" y="23"/>
                  </a:lnTo>
                  <a:lnTo>
                    <a:pt x="3085" y="42"/>
                  </a:lnTo>
                  <a:lnTo>
                    <a:pt x="3091" y="28"/>
                  </a:lnTo>
                  <a:lnTo>
                    <a:pt x="3098" y="17"/>
                  </a:lnTo>
                  <a:lnTo>
                    <a:pt x="3104" y="23"/>
                  </a:lnTo>
                  <a:lnTo>
                    <a:pt x="3111" y="32"/>
                  </a:lnTo>
                  <a:lnTo>
                    <a:pt x="3117" y="28"/>
                  </a:lnTo>
                  <a:lnTo>
                    <a:pt x="3123" y="16"/>
                  </a:lnTo>
                  <a:lnTo>
                    <a:pt x="3130" y="21"/>
                  </a:lnTo>
                  <a:lnTo>
                    <a:pt x="3136" y="23"/>
                  </a:lnTo>
                  <a:lnTo>
                    <a:pt x="3143" y="17"/>
                  </a:lnTo>
                  <a:lnTo>
                    <a:pt x="3149" y="17"/>
                  </a:lnTo>
                  <a:lnTo>
                    <a:pt x="3156" y="25"/>
                  </a:lnTo>
                  <a:lnTo>
                    <a:pt x="3162" y="80"/>
                  </a:lnTo>
                  <a:lnTo>
                    <a:pt x="3169" y="169"/>
                  </a:lnTo>
                  <a:lnTo>
                    <a:pt x="3175" y="117"/>
                  </a:lnTo>
                  <a:lnTo>
                    <a:pt x="3182" y="28"/>
                  </a:lnTo>
                  <a:lnTo>
                    <a:pt x="3188" y="19"/>
                  </a:lnTo>
                  <a:lnTo>
                    <a:pt x="3194" y="19"/>
                  </a:lnTo>
                  <a:lnTo>
                    <a:pt x="3201" y="21"/>
                  </a:lnTo>
                  <a:lnTo>
                    <a:pt x="3207" y="23"/>
                  </a:lnTo>
                  <a:lnTo>
                    <a:pt x="3214" y="23"/>
                  </a:lnTo>
                  <a:lnTo>
                    <a:pt x="3220" y="17"/>
                  </a:lnTo>
                  <a:lnTo>
                    <a:pt x="3227" y="19"/>
                  </a:lnTo>
                  <a:lnTo>
                    <a:pt x="3233" y="20"/>
                  </a:lnTo>
                  <a:lnTo>
                    <a:pt x="3240" y="21"/>
                  </a:lnTo>
                  <a:lnTo>
                    <a:pt x="3246" y="20"/>
                  </a:lnTo>
                  <a:lnTo>
                    <a:pt x="3253" y="23"/>
                  </a:lnTo>
                  <a:lnTo>
                    <a:pt x="3259" y="25"/>
                  </a:lnTo>
                  <a:lnTo>
                    <a:pt x="3265" y="22"/>
                  </a:lnTo>
                  <a:lnTo>
                    <a:pt x="3272" y="25"/>
                  </a:lnTo>
                  <a:lnTo>
                    <a:pt x="3278" y="25"/>
                  </a:lnTo>
                  <a:lnTo>
                    <a:pt x="3285" y="23"/>
                  </a:lnTo>
                  <a:lnTo>
                    <a:pt x="3291" y="24"/>
                  </a:lnTo>
                  <a:lnTo>
                    <a:pt x="3298" y="23"/>
                  </a:lnTo>
                  <a:lnTo>
                    <a:pt x="3304" y="26"/>
                  </a:lnTo>
                  <a:lnTo>
                    <a:pt x="3311" y="38"/>
                  </a:lnTo>
                  <a:lnTo>
                    <a:pt x="3317" y="51"/>
                  </a:lnTo>
                  <a:lnTo>
                    <a:pt x="3324" y="56"/>
                  </a:lnTo>
                  <a:lnTo>
                    <a:pt x="3330" y="72"/>
                  </a:lnTo>
                  <a:lnTo>
                    <a:pt x="3336" y="59"/>
                  </a:lnTo>
                  <a:lnTo>
                    <a:pt x="3343" y="37"/>
                  </a:lnTo>
                  <a:lnTo>
                    <a:pt x="3349" y="34"/>
                  </a:lnTo>
                  <a:lnTo>
                    <a:pt x="3356" y="46"/>
                  </a:lnTo>
                  <a:lnTo>
                    <a:pt x="3362" y="42"/>
                  </a:lnTo>
                  <a:lnTo>
                    <a:pt x="3369" y="36"/>
                  </a:lnTo>
                  <a:lnTo>
                    <a:pt x="3375" y="34"/>
                  </a:lnTo>
                  <a:lnTo>
                    <a:pt x="3382" y="37"/>
                  </a:lnTo>
                  <a:lnTo>
                    <a:pt x="3388" y="36"/>
                  </a:lnTo>
                  <a:lnTo>
                    <a:pt x="3394" y="35"/>
                  </a:lnTo>
                  <a:lnTo>
                    <a:pt x="3401" y="33"/>
                  </a:lnTo>
                  <a:lnTo>
                    <a:pt x="3407" y="33"/>
                  </a:lnTo>
                  <a:lnTo>
                    <a:pt x="3414" y="29"/>
                  </a:lnTo>
                  <a:lnTo>
                    <a:pt x="3420" y="31"/>
                  </a:lnTo>
                  <a:lnTo>
                    <a:pt x="3427" y="31"/>
                  </a:lnTo>
                  <a:lnTo>
                    <a:pt x="3433" y="35"/>
                  </a:lnTo>
                  <a:lnTo>
                    <a:pt x="3440" y="28"/>
                  </a:lnTo>
                  <a:lnTo>
                    <a:pt x="3446" y="31"/>
                  </a:lnTo>
                  <a:lnTo>
                    <a:pt x="3453" y="31"/>
                  </a:lnTo>
                  <a:lnTo>
                    <a:pt x="3459" y="30"/>
                  </a:lnTo>
                  <a:lnTo>
                    <a:pt x="3465" y="31"/>
                  </a:lnTo>
                  <a:lnTo>
                    <a:pt x="3472" y="34"/>
                  </a:lnTo>
                  <a:lnTo>
                    <a:pt x="3478" y="36"/>
                  </a:lnTo>
                  <a:lnTo>
                    <a:pt x="3485" y="40"/>
                  </a:lnTo>
                  <a:lnTo>
                    <a:pt x="3491" y="36"/>
                  </a:lnTo>
                  <a:lnTo>
                    <a:pt x="3498" y="38"/>
                  </a:lnTo>
                  <a:lnTo>
                    <a:pt x="3504" y="36"/>
                  </a:lnTo>
                  <a:lnTo>
                    <a:pt x="3511" y="37"/>
                  </a:lnTo>
                  <a:lnTo>
                    <a:pt x="3517" y="42"/>
                  </a:lnTo>
                  <a:lnTo>
                    <a:pt x="3524" y="43"/>
                  </a:lnTo>
                  <a:lnTo>
                    <a:pt x="3530" y="42"/>
                  </a:lnTo>
                  <a:lnTo>
                    <a:pt x="3536" y="36"/>
                  </a:lnTo>
                  <a:lnTo>
                    <a:pt x="3543" y="41"/>
                  </a:lnTo>
                  <a:lnTo>
                    <a:pt x="3549" y="38"/>
                  </a:lnTo>
                  <a:lnTo>
                    <a:pt x="3556" y="37"/>
                  </a:lnTo>
                  <a:lnTo>
                    <a:pt x="3562" y="33"/>
                  </a:lnTo>
                  <a:lnTo>
                    <a:pt x="3569" y="35"/>
                  </a:lnTo>
                  <a:lnTo>
                    <a:pt x="3575" y="37"/>
                  </a:lnTo>
                  <a:lnTo>
                    <a:pt x="3582" y="37"/>
                  </a:lnTo>
                  <a:lnTo>
                    <a:pt x="3588" y="37"/>
                  </a:lnTo>
                  <a:lnTo>
                    <a:pt x="3595" y="39"/>
                  </a:lnTo>
                  <a:lnTo>
                    <a:pt x="3601" y="38"/>
                  </a:lnTo>
                  <a:lnTo>
                    <a:pt x="3607" y="41"/>
                  </a:lnTo>
                  <a:lnTo>
                    <a:pt x="3614" y="40"/>
                  </a:lnTo>
                  <a:lnTo>
                    <a:pt x="3620" y="41"/>
                  </a:lnTo>
                  <a:lnTo>
                    <a:pt x="3627" y="57"/>
                  </a:lnTo>
                  <a:lnTo>
                    <a:pt x="3633" y="67"/>
                  </a:lnTo>
                  <a:lnTo>
                    <a:pt x="3640" y="51"/>
                  </a:lnTo>
                  <a:lnTo>
                    <a:pt x="3646" y="44"/>
                  </a:lnTo>
                  <a:lnTo>
                    <a:pt x="3653" y="45"/>
                  </a:lnTo>
                  <a:lnTo>
                    <a:pt x="3659" y="48"/>
                  </a:lnTo>
                  <a:lnTo>
                    <a:pt x="3666" y="48"/>
                  </a:lnTo>
                  <a:lnTo>
                    <a:pt x="3672" y="45"/>
                  </a:lnTo>
                  <a:lnTo>
                    <a:pt x="3678" y="41"/>
                  </a:lnTo>
                  <a:lnTo>
                    <a:pt x="3685" y="44"/>
                  </a:lnTo>
                  <a:lnTo>
                    <a:pt x="3691" y="46"/>
                  </a:lnTo>
                  <a:lnTo>
                    <a:pt x="3698" y="52"/>
                  </a:lnTo>
                  <a:lnTo>
                    <a:pt x="3704" y="40"/>
                  </a:lnTo>
                  <a:lnTo>
                    <a:pt x="3711" y="43"/>
                  </a:lnTo>
                  <a:lnTo>
                    <a:pt x="3717" y="44"/>
                  </a:lnTo>
                  <a:lnTo>
                    <a:pt x="3724" y="41"/>
                  </a:lnTo>
                  <a:lnTo>
                    <a:pt x="3730" y="43"/>
                  </a:lnTo>
                  <a:lnTo>
                    <a:pt x="3737" y="43"/>
                  </a:lnTo>
                  <a:lnTo>
                    <a:pt x="3743" y="45"/>
                  </a:lnTo>
                  <a:lnTo>
                    <a:pt x="3749" y="44"/>
                  </a:lnTo>
                  <a:lnTo>
                    <a:pt x="3756" y="46"/>
                  </a:lnTo>
                  <a:lnTo>
                    <a:pt x="3762" y="48"/>
                  </a:lnTo>
                  <a:lnTo>
                    <a:pt x="3769" y="47"/>
                  </a:lnTo>
                  <a:lnTo>
                    <a:pt x="3775" y="45"/>
                  </a:lnTo>
                  <a:lnTo>
                    <a:pt x="3782" y="44"/>
                  </a:lnTo>
                  <a:lnTo>
                    <a:pt x="3788" y="49"/>
                  </a:lnTo>
                  <a:lnTo>
                    <a:pt x="3795" y="47"/>
                  </a:lnTo>
                  <a:lnTo>
                    <a:pt x="3801" y="48"/>
                  </a:lnTo>
                  <a:lnTo>
                    <a:pt x="3808" y="52"/>
                  </a:lnTo>
                  <a:lnTo>
                    <a:pt x="3814" y="47"/>
                  </a:lnTo>
                  <a:lnTo>
                    <a:pt x="3820" y="50"/>
                  </a:lnTo>
                  <a:lnTo>
                    <a:pt x="3827" y="51"/>
                  </a:lnTo>
                  <a:lnTo>
                    <a:pt x="3833" y="51"/>
                  </a:lnTo>
                  <a:lnTo>
                    <a:pt x="3840" y="52"/>
                  </a:lnTo>
                  <a:lnTo>
                    <a:pt x="3846" y="50"/>
                  </a:lnTo>
                  <a:lnTo>
                    <a:pt x="3853" y="52"/>
                  </a:lnTo>
                  <a:lnTo>
                    <a:pt x="3859" y="59"/>
                  </a:lnTo>
                  <a:lnTo>
                    <a:pt x="3866" y="55"/>
                  </a:lnTo>
                  <a:lnTo>
                    <a:pt x="3872" y="53"/>
                  </a:lnTo>
                  <a:lnTo>
                    <a:pt x="3879" y="48"/>
                  </a:lnTo>
                  <a:lnTo>
                    <a:pt x="3885" y="52"/>
                  </a:lnTo>
                  <a:lnTo>
                    <a:pt x="3891" y="57"/>
                  </a:lnTo>
                  <a:lnTo>
                    <a:pt x="3898" y="51"/>
                  </a:lnTo>
                  <a:lnTo>
                    <a:pt x="3904" y="57"/>
                  </a:lnTo>
                  <a:lnTo>
                    <a:pt x="3911" y="48"/>
                  </a:lnTo>
                  <a:lnTo>
                    <a:pt x="3917" y="56"/>
                  </a:lnTo>
                  <a:lnTo>
                    <a:pt x="3924" y="57"/>
                  </a:lnTo>
                  <a:lnTo>
                    <a:pt x="3930" y="56"/>
                  </a:lnTo>
                  <a:lnTo>
                    <a:pt x="3937" y="53"/>
                  </a:lnTo>
                  <a:lnTo>
                    <a:pt x="3943" y="52"/>
                  </a:lnTo>
                  <a:lnTo>
                    <a:pt x="3950" y="50"/>
                  </a:lnTo>
                  <a:lnTo>
                    <a:pt x="3956" y="53"/>
                  </a:lnTo>
                  <a:lnTo>
                    <a:pt x="3962" y="55"/>
                  </a:lnTo>
                  <a:lnTo>
                    <a:pt x="3969" y="54"/>
                  </a:lnTo>
                  <a:lnTo>
                    <a:pt x="3975" y="51"/>
                  </a:lnTo>
                  <a:lnTo>
                    <a:pt x="3982" y="55"/>
                  </a:lnTo>
                  <a:lnTo>
                    <a:pt x="3988" y="56"/>
                  </a:lnTo>
                  <a:lnTo>
                    <a:pt x="3995" y="59"/>
                  </a:lnTo>
                  <a:lnTo>
                    <a:pt x="4001" y="55"/>
                  </a:lnTo>
                  <a:lnTo>
                    <a:pt x="4008" y="57"/>
                  </a:lnTo>
                  <a:lnTo>
                    <a:pt x="4014" y="57"/>
                  </a:lnTo>
                  <a:lnTo>
                    <a:pt x="4021" y="56"/>
                  </a:lnTo>
                  <a:lnTo>
                    <a:pt x="4027" y="61"/>
                  </a:lnTo>
                  <a:lnTo>
                    <a:pt x="4033" y="56"/>
                  </a:lnTo>
                  <a:lnTo>
                    <a:pt x="4040" y="57"/>
                  </a:lnTo>
                  <a:lnTo>
                    <a:pt x="4046" y="58"/>
                  </a:lnTo>
                  <a:lnTo>
                    <a:pt x="4053" y="56"/>
                  </a:lnTo>
                  <a:lnTo>
                    <a:pt x="4059" y="55"/>
                  </a:lnTo>
                  <a:lnTo>
                    <a:pt x="4066" y="59"/>
                  </a:lnTo>
                  <a:lnTo>
                    <a:pt x="4072" y="58"/>
                  </a:lnTo>
                  <a:lnTo>
                    <a:pt x="4079" y="59"/>
                  </a:lnTo>
                  <a:lnTo>
                    <a:pt x="4085" y="58"/>
                  </a:lnTo>
                  <a:lnTo>
                    <a:pt x="4092" y="59"/>
                  </a:lnTo>
                  <a:lnTo>
                    <a:pt x="4098" y="61"/>
                  </a:lnTo>
                  <a:lnTo>
                    <a:pt x="4104" y="61"/>
                  </a:lnTo>
                  <a:lnTo>
                    <a:pt x="4111" y="62"/>
                  </a:lnTo>
                  <a:lnTo>
                    <a:pt x="4117" y="59"/>
                  </a:lnTo>
                  <a:lnTo>
                    <a:pt x="4124" y="57"/>
                  </a:lnTo>
                  <a:lnTo>
                    <a:pt x="4130" y="58"/>
                  </a:lnTo>
                  <a:lnTo>
                    <a:pt x="4137" y="64"/>
                  </a:lnTo>
                  <a:lnTo>
                    <a:pt x="4143" y="64"/>
                  </a:lnTo>
                  <a:lnTo>
                    <a:pt x="4150" y="64"/>
                  </a:lnTo>
                  <a:lnTo>
                    <a:pt x="4156" y="60"/>
                  </a:lnTo>
                  <a:lnTo>
                    <a:pt x="4163" y="66"/>
                  </a:lnTo>
                  <a:lnTo>
                    <a:pt x="4169" y="64"/>
                  </a:lnTo>
                  <a:lnTo>
                    <a:pt x="4175" y="65"/>
                  </a:lnTo>
                  <a:lnTo>
                    <a:pt x="4182" y="62"/>
                  </a:lnTo>
                  <a:lnTo>
                    <a:pt x="4188" y="65"/>
                  </a:lnTo>
                  <a:lnTo>
                    <a:pt x="4195" y="70"/>
                  </a:lnTo>
                  <a:lnTo>
                    <a:pt x="4201" y="68"/>
                  </a:lnTo>
                  <a:lnTo>
                    <a:pt x="4208" y="74"/>
                  </a:lnTo>
                  <a:lnTo>
                    <a:pt x="4214" y="64"/>
                  </a:lnTo>
                  <a:lnTo>
                    <a:pt x="4221" y="73"/>
                  </a:lnTo>
                  <a:lnTo>
                    <a:pt x="4227" y="68"/>
                  </a:lnTo>
                  <a:lnTo>
                    <a:pt x="4234" y="69"/>
                  </a:lnTo>
                  <a:lnTo>
                    <a:pt x="4240" y="69"/>
                  </a:lnTo>
                  <a:lnTo>
                    <a:pt x="4246" y="69"/>
                  </a:lnTo>
                  <a:lnTo>
                    <a:pt x="4253" y="73"/>
                  </a:lnTo>
                  <a:lnTo>
                    <a:pt x="4259" y="70"/>
                  </a:lnTo>
                  <a:lnTo>
                    <a:pt x="4266" y="78"/>
                  </a:lnTo>
                  <a:lnTo>
                    <a:pt x="4272" y="72"/>
                  </a:lnTo>
                  <a:lnTo>
                    <a:pt x="4279" y="71"/>
                  </a:lnTo>
                  <a:lnTo>
                    <a:pt x="4285" y="69"/>
                  </a:lnTo>
                  <a:lnTo>
                    <a:pt x="4292" y="74"/>
                  </a:lnTo>
                  <a:lnTo>
                    <a:pt x="4298" y="78"/>
                  </a:lnTo>
                  <a:lnTo>
                    <a:pt x="4305" y="74"/>
                  </a:lnTo>
                  <a:lnTo>
                    <a:pt x="4311" y="79"/>
                  </a:lnTo>
                  <a:lnTo>
                    <a:pt x="4317" y="76"/>
                  </a:lnTo>
                  <a:lnTo>
                    <a:pt x="4324" y="71"/>
                  </a:lnTo>
                  <a:lnTo>
                    <a:pt x="4330" y="73"/>
                  </a:lnTo>
                  <a:lnTo>
                    <a:pt x="4337" y="76"/>
                  </a:lnTo>
                  <a:lnTo>
                    <a:pt x="4343" y="73"/>
                  </a:lnTo>
                  <a:lnTo>
                    <a:pt x="4350" y="72"/>
                  </a:lnTo>
                  <a:lnTo>
                    <a:pt x="4356" y="79"/>
                  </a:lnTo>
                  <a:lnTo>
                    <a:pt x="4363" y="78"/>
                  </a:lnTo>
                  <a:lnTo>
                    <a:pt x="4369" y="81"/>
                  </a:lnTo>
                  <a:lnTo>
                    <a:pt x="4376" y="75"/>
                  </a:lnTo>
                  <a:lnTo>
                    <a:pt x="4382" y="78"/>
                  </a:lnTo>
                  <a:lnTo>
                    <a:pt x="4388" y="81"/>
                  </a:lnTo>
                  <a:lnTo>
                    <a:pt x="4395" y="85"/>
                  </a:lnTo>
                  <a:lnTo>
                    <a:pt x="4401" y="81"/>
                  </a:lnTo>
                  <a:lnTo>
                    <a:pt x="4408" y="85"/>
                  </a:lnTo>
                  <a:lnTo>
                    <a:pt x="4414" y="87"/>
                  </a:lnTo>
                  <a:lnTo>
                    <a:pt x="4421" y="86"/>
                  </a:lnTo>
                  <a:lnTo>
                    <a:pt x="4427" y="86"/>
                  </a:lnTo>
                  <a:lnTo>
                    <a:pt x="4434" y="78"/>
                  </a:lnTo>
                  <a:lnTo>
                    <a:pt x="4440" y="88"/>
                  </a:lnTo>
                  <a:lnTo>
                    <a:pt x="4447" y="82"/>
                  </a:lnTo>
                  <a:lnTo>
                    <a:pt x="4453" y="89"/>
                  </a:lnTo>
                  <a:lnTo>
                    <a:pt x="4459" y="90"/>
                  </a:lnTo>
                  <a:lnTo>
                    <a:pt x="4466" y="85"/>
                  </a:lnTo>
                  <a:lnTo>
                    <a:pt x="4472" y="84"/>
                  </a:lnTo>
                  <a:lnTo>
                    <a:pt x="4479" y="81"/>
                  </a:lnTo>
                  <a:lnTo>
                    <a:pt x="4485" y="85"/>
                  </a:lnTo>
                  <a:lnTo>
                    <a:pt x="4492" y="83"/>
                  </a:lnTo>
                  <a:lnTo>
                    <a:pt x="4498" y="85"/>
                  </a:lnTo>
                  <a:lnTo>
                    <a:pt x="4505" y="86"/>
                  </a:lnTo>
                  <a:lnTo>
                    <a:pt x="4511" y="88"/>
                  </a:lnTo>
                  <a:lnTo>
                    <a:pt x="4518" y="84"/>
                  </a:lnTo>
                  <a:lnTo>
                    <a:pt x="4524" y="86"/>
                  </a:lnTo>
                  <a:lnTo>
                    <a:pt x="4530" y="84"/>
                  </a:lnTo>
                  <a:lnTo>
                    <a:pt x="4537" y="85"/>
                  </a:lnTo>
                  <a:lnTo>
                    <a:pt x="4543" y="86"/>
                  </a:lnTo>
                  <a:lnTo>
                    <a:pt x="4550" y="85"/>
                  </a:lnTo>
                  <a:lnTo>
                    <a:pt x="4556" y="88"/>
                  </a:lnTo>
                  <a:lnTo>
                    <a:pt x="4563" y="90"/>
                  </a:lnTo>
                  <a:lnTo>
                    <a:pt x="4569" y="91"/>
                  </a:lnTo>
                  <a:lnTo>
                    <a:pt x="4576" y="87"/>
                  </a:lnTo>
                  <a:lnTo>
                    <a:pt x="4582" y="89"/>
                  </a:lnTo>
                  <a:lnTo>
                    <a:pt x="4589" y="89"/>
                  </a:lnTo>
                  <a:lnTo>
                    <a:pt x="4595" y="82"/>
                  </a:lnTo>
                  <a:lnTo>
                    <a:pt x="4601" y="90"/>
                  </a:lnTo>
                  <a:lnTo>
                    <a:pt x="4608" y="89"/>
                  </a:lnTo>
                  <a:lnTo>
                    <a:pt x="4614" y="91"/>
                  </a:lnTo>
                  <a:lnTo>
                    <a:pt x="4621" y="88"/>
                  </a:lnTo>
                  <a:lnTo>
                    <a:pt x="4627" y="92"/>
                  </a:lnTo>
                  <a:lnTo>
                    <a:pt x="4634" y="92"/>
                  </a:lnTo>
                  <a:lnTo>
                    <a:pt x="4640" y="92"/>
                  </a:lnTo>
                  <a:lnTo>
                    <a:pt x="4647" y="86"/>
                  </a:lnTo>
                  <a:lnTo>
                    <a:pt x="4653" y="96"/>
                  </a:lnTo>
                  <a:lnTo>
                    <a:pt x="4660" y="94"/>
                  </a:lnTo>
                  <a:lnTo>
                    <a:pt x="4666" y="94"/>
                  </a:lnTo>
                  <a:lnTo>
                    <a:pt x="4672" y="95"/>
                  </a:lnTo>
                  <a:lnTo>
                    <a:pt x="4679" y="96"/>
                  </a:lnTo>
                  <a:lnTo>
                    <a:pt x="4685" y="91"/>
                  </a:lnTo>
                  <a:lnTo>
                    <a:pt x="4692" y="94"/>
                  </a:lnTo>
                  <a:lnTo>
                    <a:pt x="4698" y="97"/>
                  </a:lnTo>
                  <a:lnTo>
                    <a:pt x="4705" y="99"/>
                  </a:lnTo>
                  <a:lnTo>
                    <a:pt x="4711" y="96"/>
                  </a:lnTo>
                  <a:lnTo>
                    <a:pt x="4718" y="94"/>
                  </a:lnTo>
                  <a:lnTo>
                    <a:pt x="4724" y="103"/>
                  </a:lnTo>
                  <a:lnTo>
                    <a:pt x="4731" y="98"/>
                  </a:lnTo>
                  <a:lnTo>
                    <a:pt x="4737" y="100"/>
                  </a:lnTo>
                  <a:lnTo>
                    <a:pt x="4743" y="100"/>
                  </a:lnTo>
                  <a:lnTo>
                    <a:pt x="4750" y="96"/>
                  </a:lnTo>
                  <a:lnTo>
                    <a:pt x="4756" y="98"/>
                  </a:lnTo>
                  <a:lnTo>
                    <a:pt x="4763" y="100"/>
                  </a:lnTo>
                  <a:lnTo>
                    <a:pt x="4769" y="100"/>
                  </a:lnTo>
                  <a:lnTo>
                    <a:pt x="4776" y="101"/>
                  </a:lnTo>
                  <a:lnTo>
                    <a:pt x="4782" y="105"/>
                  </a:lnTo>
                  <a:lnTo>
                    <a:pt x="4789" y="102"/>
                  </a:lnTo>
                  <a:lnTo>
                    <a:pt x="4795" y="98"/>
                  </a:lnTo>
                  <a:lnTo>
                    <a:pt x="4802" y="98"/>
                  </a:lnTo>
                  <a:lnTo>
                    <a:pt x="4808" y="101"/>
                  </a:lnTo>
                  <a:lnTo>
                    <a:pt x="4814" y="102"/>
                  </a:lnTo>
                  <a:lnTo>
                    <a:pt x="4821" y="97"/>
                  </a:lnTo>
                  <a:lnTo>
                    <a:pt x="4827" y="98"/>
                  </a:lnTo>
                  <a:lnTo>
                    <a:pt x="4834" y="99"/>
                  </a:lnTo>
                  <a:lnTo>
                    <a:pt x="4840" y="102"/>
                  </a:lnTo>
                  <a:lnTo>
                    <a:pt x="4847" y="100"/>
                  </a:lnTo>
                  <a:lnTo>
                    <a:pt x="4853" y="100"/>
                  </a:lnTo>
                  <a:lnTo>
                    <a:pt x="4860" y="105"/>
                  </a:lnTo>
                  <a:lnTo>
                    <a:pt x="4866" y="103"/>
                  </a:lnTo>
                  <a:lnTo>
                    <a:pt x="4873" y="105"/>
                  </a:lnTo>
                  <a:lnTo>
                    <a:pt x="4879" y="102"/>
                  </a:lnTo>
                  <a:lnTo>
                    <a:pt x="4885" y="106"/>
                  </a:lnTo>
                  <a:lnTo>
                    <a:pt x="4892" y="106"/>
                  </a:lnTo>
                  <a:lnTo>
                    <a:pt x="4898" y="101"/>
                  </a:lnTo>
                  <a:lnTo>
                    <a:pt x="4905" y="85"/>
                  </a:lnTo>
                  <a:lnTo>
                    <a:pt x="4911" y="72"/>
                  </a:lnTo>
                  <a:lnTo>
                    <a:pt x="4918" y="65"/>
                  </a:lnTo>
                  <a:lnTo>
                    <a:pt x="4924" y="75"/>
                  </a:lnTo>
                  <a:lnTo>
                    <a:pt x="4931" y="103"/>
                  </a:lnTo>
                  <a:lnTo>
                    <a:pt x="4937" y="108"/>
                  </a:lnTo>
                  <a:lnTo>
                    <a:pt x="4944" y="113"/>
                  </a:lnTo>
                  <a:lnTo>
                    <a:pt x="4950" y="115"/>
                  </a:lnTo>
                  <a:lnTo>
                    <a:pt x="4956" y="111"/>
                  </a:lnTo>
                  <a:lnTo>
                    <a:pt x="4963" y="111"/>
                  </a:lnTo>
                  <a:lnTo>
                    <a:pt x="4969" y="105"/>
                  </a:lnTo>
                  <a:lnTo>
                    <a:pt x="4976" y="104"/>
                  </a:lnTo>
                  <a:lnTo>
                    <a:pt x="4982" y="104"/>
                  </a:lnTo>
                  <a:lnTo>
                    <a:pt x="4989" y="104"/>
                  </a:lnTo>
                  <a:lnTo>
                    <a:pt x="4995" y="109"/>
                  </a:lnTo>
                  <a:lnTo>
                    <a:pt x="5002" y="108"/>
                  </a:lnTo>
                  <a:lnTo>
                    <a:pt x="5008" y="108"/>
                  </a:lnTo>
                  <a:lnTo>
                    <a:pt x="5015" y="104"/>
                  </a:lnTo>
                  <a:lnTo>
                    <a:pt x="5021" y="108"/>
                  </a:lnTo>
                  <a:lnTo>
                    <a:pt x="5027" y="102"/>
                  </a:lnTo>
                  <a:lnTo>
                    <a:pt x="5034" y="107"/>
                  </a:lnTo>
                  <a:lnTo>
                    <a:pt x="5040" y="100"/>
                  </a:lnTo>
                  <a:lnTo>
                    <a:pt x="5047" y="102"/>
                  </a:lnTo>
                  <a:lnTo>
                    <a:pt x="5053" y="105"/>
                  </a:lnTo>
                  <a:lnTo>
                    <a:pt x="5060" y="103"/>
                  </a:lnTo>
                  <a:lnTo>
                    <a:pt x="5066" y="102"/>
                  </a:lnTo>
                  <a:lnTo>
                    <a:pt x="5073" y="105"/>
                  </a:lnTo>
                  <a:lnTo>
                    <a:pt x="5079" y="106"/>
                  </a:lnTo>
                  <a:lnTo>
                    <a:pt x="5086" y="107"/>
                  </a:lnTo>
                  <a:lnTo>
                    <a:pt x="5092" y="111"/>
                  </a:lnTo>
                  <a:lnTo>
                    <a:pt x="5098" y="105"/>
                  </a:lnTo>
                  <a:lnTo>
                    <a:pt x="5105" y="104"/>
                  </a:lnTo>
                  <a:lnTo>
                    <a:pt x="5111" y="108"/>
                  </a:lnTo>
                  <a:lnTo>
                    <a:pt x="5118" y="108"/>
                  </a:lnTo>
                  <a:lnTo>
                    <a:pt x="5124" y="100"/>
                  </a:lnTo>
                  <a:lnTo>
                    <a:pt x="5131" y="110"/>
                  </a:lnTo>
                  <a:lnTo>
                    <a:pt x="5137" y="118"/>
                  </a:lnTo>
                  <a:lnTo>
                    <a:pt x="5144" y="138"/>
                  </a:lnTo>
                  <a:lnTo>
                    <a:pt x="5150" y="156"/>
                  </a:lnTo>
                  <a:lnTo>
                    <a:pt x="5157" y="164"/>
                  </a:lnTo>
                  <a:lnTo>
                    <a:pt x="5163" y="138"/>
                  </a:lnTo>
                  <a:lnTo>
                    <a:pt x="5169" y="121"/>
                  </a:lnTo>
                  <a:lnTo>
                    <a:pt x="5176" y="109"/>
                  </a:lnTo>
                  <a:lnTo>
                    <a:pt x="5182" y="108"/>
                  </a:lnTo>
                  <a:lnTo>
                    <a:pt x="5189" y="105"/>
                  </a:lnTo>
                  <a:lnTo>
                    <a:pt x="5195" y="103"/>
                  </a:lnTo>
                  <a:lnTo>
                    <a:pt x="5202" y="108"/>
                  </a:lnTo>
                  <a:lnTo>
                    <a:pt x="5208" y="104"/>
                  </a:lnTo>
                  <a:lnTo>
                    <a:pt x="5215" y="111"/>
                  </a:lnTo>
                  <a:lnTo>
                    <a:pt x="5221" y="107"/>
                  </a:lnTo>
                  <a:lnTo>
                    <a:pt x="5228" y="109"/>
                  </a:lnTo>
                  <a:lnTo>
                    <a:pt x="5234" y="109"/>
                  </a:lnTo>
                  <a:lnTo>
                    <a:pt x="5240" y="118"/>
                  </a:lnTo>
                  <a:lnTo>
                    <a:pt x="5247" y="129"/>
                  </a:lnTo>
                  <a:lnTo>
                    <a:pt x="5253" y="131"/>
                  </a:lnTo>
                  <a:lnTo>
                    <a:pt x="5260" y="128"/>
                  </a:lnTo>
                  <a:lnTo>
                    <a:pt x="5266" y="113"/>
                  </a:lnTo>
                  <a:lnTo>
                    <a:pt x="5273" y="111"/>
                  </a:lnTo>
                  <a:lnTo>
                    <a:pt x="5279" y="112"/>
                  </a:lnTo>
                  <a:lnTo>
                    <a:pt x="5286" y="134"/>
                  </a:lnTo>
                  <a:lnTo>
                    <a:pt x="5292" y="189"/>
                  </a:lnTo>
                  <a:lnTo>
                    <a:pt x="5299" y="251"/>
                  </a:lnTo>
                  <a:lnTo>
                    <a:pt x="5305" y="276"/>
                  </a:lnTo>
                  <a:lnTo>
                    <a:pt x="5311" y="222"/>
                  </a:lnTo>
                  <a:lnTo>
                    <a:pt x="5318" y="171"/>
                  </a:lnTo>
                  <a:lnTo>
                    <a:pt x="5324" y="128"/>
                  </a:lnTo>
                  <a:lnTo>
                    <a:pt x="5331" y="125"/>
                  </a:lnTo>
                  <a:lnTo>
                    <a:pt x="5337" y="112"/>
                  </a:lnTo>
                  <a:lnTo>
                    <a:pt x="5344" y="112"/>
                  </a:lnTo>
                  <a:lnTo>
                    <a:pt x="5350" y="114"/>
                  </a:lnTo>
                  <a:lnTo>
                    <a:pt x="5357" y="109"/>
                  </a:lnTo>
                  <a:lnTo>
                    <a:pt x="5363" y="107"/>
                  </a:lnTo>
                  <a:lnTo>
                    <a:pt x="5370" y="109"/>
                  </a:lnTo>
                  <a:lnTo>
                    <a:pt x="5376" y="106"/>
                  </a:lnTo>
                  <a:lnTo>
                    <a:pt x="5382" y="107"/>
                  </a:lnTo>
                  <a:lnTo>
                    <a:pt x="5389" y="109"/>
                  </a:lnTo>
                  <a:lnTo>
                    <a:pt x="5395" y="104"/>
                  </a:lnTo>
                  <a:lnTo>
                    <a:pt x="5402" y="107"/>
                  </a:lnTo>
                  <a:lnTo>
                    <a:pt x="5408" y="110"/>
                  </a:lnTo>
                  <a:lnTo>
                    <a:pt x="5415" y="106"/>
                  </a:lnTo>
                  <a:lnTo>
                    <a:pt x="5421" y="116"/>
                  </a:lnTo>
                  <a:lnTo>
                    <a:pt x="5428" y="107"/>
                  </a:lnTo>
                  <a:lnTo>
                    <a:pt x="5434" y="110"/>
                  </a:lnTo>
                  <a:lnTo>
                    <a:pt x="5441" y="109"/>
                  </a:lnTo>
                  <a:lnTo>
                    <a:pt x="5447" y="103"/>
                  </a:lnTo>
                  <a:lnTo>
                    <a:pt x="5453" y="110"/>
                  </a:lnTo>
                  <a:lnTo>
                    <a:pt x="5460" y="106"/>
                  </a:lnTo>
                  <a:lnTo>
                    <a:pt x="5466" y="107"/>
                  </a:lnTo>
                  <a:lnTo>
                    <a:pt x="5473" y="105"/>
                  </a:lnTo>
                  <a:lnTo>
                    <a:pt x="5479" y="111"/>
                  </a:lnTo>
                  <a:lnTo>
                    <a:pt x="5486" y="109"/>
                  </a:lnTo>
                  <a:lnTo>
                    <a:pt x="5492" y="112"/>
                  </a:lnTo>
                  <a:lnTo>
                    <a:pt x="5499" y="121"/>
                  </a:lnTo>
                  <a:lnTo>
                    <a:pt x="5505" y="125"/>
                  </a:lnTo>
                  <a:lnTo>
                    <a:pt x="5512" y="137"/>
                  </a:lnTo>
                  <a:lnTo>
                    <a:pt x="5518" y="125"/>
                  </a:lnTo>
                  <a:lnTo>
                    <a:pt x="5524" y="118"/>
                  </a:lnTo>
                  <a:lnTo>
                    <a:pt x="5531" y="114"/>
                  </a:lnTo>
                  <a:lnTo>
                    <a:pt x="5537" y="115"/>
                  </a:lnTo>
                  <a:lnTo>
                    <a:pt x="5544" y="113"/>
                  </a:lnTo>
                  <a:lnTo>
                    <a:pt x="5550" y="116"/>
                  </a:lnTo>
                  <a:lnTo>
                    <a:pt x="5557" y="137"/>
                  </a:lnTo>
                  <a:lnTo>
                    <a:pt x="5563" y="196"/>
                  </a:lnTo>
                  <a:lnTo>
                    <a:pt x="5570" y="278"/>
                  </a:lnTo>
                  <a:lnTo>
                    <a:pt x="5576" y="301"/>
                  </a:lnTo>
                  <a:lnTo>
                    <a:pt x="5583" y="234"/>
                  </a:lnTo>
                  <a:lnTo>
                    <a:pt x="5589" y="168"/>
                  </a:lnTo>
                  <a:lnTo>
                    <a:pt x="5595" y="133"/>
                  </a:lnTo>
                  <a:lnTo>
                    <a:pt x="5602" y="122"/>
                  </a:lnTo>
                  <a:lnTo>
                    <a:pt x="5608" y="122"/>
                  </a:lnTo>
                  <a:lnTo>
                    <a:pt x="5615" y="120"/>
                  </a:lnTo>
                  <a:lnTo>
                    <a:pt x="5621" y="118"/>
                  </a:lnTo>
                  <a:lnTo>
                    <a:pt x="5628" y="118"/>
                  </a:lnTo>
                  <a:lnTo>
                    <a:pt x="5634" y="124"/>
                  </a:lnTo>
                  <a:lnTo>
                    <a:pt x="5641" y="118"/>
                  </a:lnTo>
                  <a:lnTo>
                    <a:pt x="5647" y="126"/>
                  </a:lnTo>
                  <a:lnTo>
                    <a:pt x="5654" y="122"/>
                  </a:lnTo>
                  <a:lnTo>
                    <a:pt x="5660" y="121"/>
                  </a:lnTo>
                  <a:lnTo>
                    <a:pt x="5666" y="119"/>
                  </a:lnTo>
                  <a:lnTo>
                    <a:pt x="5673" y="116"/>
                  </a:lnTo>
                  <a:lnTo>
                    <a:pt x="5679" y="116"/>
                  </a:lnTo>
                  <a:lnTo>
                    <a:pt x="5686" y="122"/>
                  </a:lnTo>
                  <a:lnTo>
                    <a:pt x="5692" y="120"/>
                  </a:lnTo>
                  <a:lnTo>
                    <a:pt x="5699" y="124"/>
                  </a:lnTo>
                  <a:lnTo>
                    <a:pt x="5705" y="130"/>
                  </a:lnTo>
                  <a:lnTo>
                    <a:pt x="5712" y="127"/>
                  </a:lnTo>
                  <a:lnTo>
                    <a:pt x="5718" y="131"/>
                  </a:lnTo>
                  <a:lnTo>
                    <a:pt x="5725" y="121"/>
                  </a:lnTo>
                  <a:lnTo>
                    <a:pt x="5731" y="115"/>
                  </a:lnTo>
                  <a:lnTo>
                    <a:pt x="5737" y="122"/>
                  </a:lnTo>
                  <a:lnTo>
                    <a:pt x="5744" y="117"/>
                  </a:lnTo>
                  <a:lnTo>
                    <a:pt x="5750" y="119"/>
                  </a:lnTo>
                  <a:lnTo>
                    <a:pt x="5757" y="116"/>
                  </a:lnTo>
                  <a:lnTo>
                    <a:pt x="5763" y="120"/>
                  </a:lnTo>
                  <a:lnTo>
                    <a:pt x="5770" y="123"/>
                  </a:lnTo>
                  <a:lnTo>
                    <a:pt x="5776" y="121"/>
                  </a:lnTo>
                  <a:lnTo>
                    <a:pt x="5783" y="115"/>
                  </a:lnTo>
                  <a:lnTo>
                    <a:pt x="5789" y="116"/>
                  </a:lnTo>
                  <a:lnTo>
                    <a:pt x="5796" y="120"/>
                  </a:lnTo>
                  <a:lnTo>
                    <a:pt x="5802" y="122"/>
                  </a:lnTo>
                  <a:lnTo>
                    <a:pt x="5808" y="116"/>
                  </a:lnTo>
                  <a:lnTo>
                    <a:pt x="5815" y="122"/>
                  </a:lnTo>
                  <a:lnTo>
                    <a:pt x="5821" y="122"/>
                  </a:lnTo>
                  <a:lnTo>
                    <a:pt x="5828" y="129"/>
                  </a:lnTo>
                  <a:lnTo>
                    <a:pt x="5834" y="124"/>
                  </a:lnTo>
                  <a:lnTo>
                    <a:pt x="5841" y="119"/>
                  </a:lnTo>
                  <a:lnTo>
                    <a:pt x="5847" y="120"/>
                  </a:lnTo>
                  <a:lnTo>
                    <a:pt x="5854" y="117"/>
                  </a:lnTo>
                  <a:lnTo>
                    <a:pt x="5860" y="116"/>
                  </a:lnTo>
                  <a:lnTo>
                    <a:pt x="5867" y="118"/>
                  </a:lnTo>
                  <a:lnTo>
                    <a:pt x="5873" y="119"/>
                  </a:lnTo>
                  <a:lnTo>
                    <a:pt x="5879" y="114"/>
                  </a:lnTo>
                  <a:lnTo>
                    <a:pt x="5886" y="114"/>
                  </a:lnTo>
                  <a:lnTo>
                    <a:pt x="5892" y="116"/>
                  </a:lnTo>
                  <a:lnTo>
                    <a:pt x="5899" y="118"/>
                  </a:lnTo>
                  <a:lnTo>
                    <a:pt x="5905" y="115"/>
                  </a:lnTo>
                  <a:lnTo>
                    <a:pt x="5912" y="112"/>
                  </a:lnTo>
                  <a:lnTo>
                    <a:pt x="5918" y="118"/>
                  </a:lnTo>
                  <a:lnTo>
                    <a:pt x="5925" y="127"/>
                  </a:lnTo>
                  <a:lnTo>
                    <a:pt x="5931" y="129"/>
                  </a:lnTo>
                  <a:lnTo>
                    <a:pt x="5938" y="120"/>
                  </a:lnTo>
                  <a:lnTo>
                    <a:pt x="5944" y="120"/>
                  </a:lnTo>
                  <a:lnTo>
                    <a:pt x="5950" y="120"/>
                  </a:lnTo>
                  <a:lnTo>
                    <a:pt x="5957" y="111"/>
                  </a:lnTo>
                  <a:lnTo>
                    <a:pt x="5963" y="114"/>
                  </a:lnTo>
                  <a:lnTo>
                    <a:pt x="5970" y="115"/>
                  </a:lnTo>
                  <a:lnTo>
                    <a:pt x="5976" y="120"/>
                  </a:lnTo>
                  <a:lnTo>
                    <a:pt x="5983" y="119"/>
                  </a:lnTo>
                  <a:lnTo>
                    <a:pt x="5989" y="116"/>
                  </a:lnTo>
                  <a:lnTo>
                    <a:pt x="5996" y="120"/>
                  </a:lnTo>
                  <a:lnTo>
                    <a:pt x="6002" y="122"/>
                  </a:lnTo>
                  <a:lnTo>
                    <a:pt x="6009" y="119"/>
                  </a:lnTo>
                  <a:lnTo>
                    <a:pt x="6015" y="119"/>
                  </a:lnTo>
                  <a:lnTo>
                    <a:pt x="6021" y="120"/>
                  </a:lnTo>
                  <a:lnTo>
                    <a:pt x="6028" y="120"/>
                  </a:lnTo>
                  <a:lnTo>
                    <a:pt x="6034" y="120"/>
                  </a:lnTo>
                  <a:lnTo>
                    <a:pt x="6041" y="122"/>
                  </a:lnTo>
                  <a:lnTo>
                    <a:pt x="6047" y="125"/>
                  </a:lnTo>
                  <a:lnTo>
                    <a:pt x="6054" y="123"/>
                  </a:lnTo>
                  <a:lnTo>
                    <a:pt x="6060" y="123"/>
                  </a:lnTo>
                  <a:lnTo>
                    <a:pt x="6067" y="116"/>
                  </a:lnTo>
                  <a:lnTo>
                    <a:pt x="6073" y="115"/>
                  </a:lnTo>
                  <a:lnTo>
                    <a:pt x="6080" y="118"/>
                  </a:lnTo>
                  <a:lnTo>
                    <a:pt x="6086" y="114"/>
                  </a:lnTo>
                  <a:lnTo>
                    <a:pt x="6092" y="111"/>
                  </a:lnTo>
                  <a:lnTo>
                    <a:pt x="6099" y="109"/>
                  </a:lnTo>
                  <a:lnTo>
                    <a:pt x="6105" y="114"/>
                  </a:lnTo>
                  <a:lnTo>
                    <a:pt x="6112" y="112"/>
                  </a:lnTo>
                  <a:lnTo>
                    <a:pt x="6118" y="113"/>
                  </a:lnTo>
                  <a:lnTo>
                    <a:pt x="6125" y="117"/>
                  </a:lnTo>
                  <a:lnTo>
                    <a:pt x="6131" y="118"/>
                  </a:lnTo>
                  <a:lnTo>
                    <a:pt x="6138" y="114"/>
                  </a:lnTo>
                  <a:lnTo>
                    <a:pt x="6144" y="117"/>
                  </a:lnTo>
                  <a:lnTo>
                    <a:pt x="6151" y="123"/>
                  </a:lnTo>
                  <a:lnTo>
                    <a:pt x="6157" y="113"/>
                  </a:lnTo>
                  <a:lnTo>
                    <a:pt x="6163" y="113"/>
                  </a:lnTo>
                  <a:lnTo>
                    <a:pt x="6170" y="111"/>
                  </a:lnTo>
                  <a:lnTo>
                    <a:pt x="6176" y="117"/>
                  </a:lnTo>
                  <a:lnTo>
                    <a:pt x="6183" y="114"/>
                  </a:lnTo>
                  <a:lnTo>
                    <a:pt x="6189" y="112"/>
                  </a:lnTo>
                  <a:lnTo>
                    <a:pt x="6196" y="117"/>
                  </a:lnTo>
                  <a:lnTo>
                    <a:pt x="6202" y="119"/>
                  </a:lnTo>
                  <a:lnTo>
                    <a:pt x="6209" y="116"/>
                  </a:lnTo>
                  <a:lnTo>
                    <a:pt x="6215" y="117"/>
                  </a:lnTo>
                  <a:lnTo>
                    <a:pt x="6222" y="113"/>
                  </a:lnTo>
                  <a:lnTo>
                    <a:pt x="6228" y="113"/>
                  </a:lnTo>
                  <a:lnTo>
                    <a:pt x="6234" y="119"/>
                  </a:lnTo>
                  <a:lnTo>
                    <a:pt x="6241" y="110"/>
                  </a:lnTo>
                  <a:lnTo>
                    <a:pt x="6247" y="120"/>
                  </a:lnTo>
                  <a:lnTo>
                    <a:pt x="6254" y="117"/>
                  </a:lnTo>
                  <a:lnTo>
                    <a:pt x="6260" y="113"/>
                  </a:lnTo>
                  <a:lnTo>
                    <a:pt x="6267" y="112"/>
                  </a:lnTo>
                  <a:lnTo>
                    <a:pt x="6273" y="110"/>
                  </a:lnTo>
                  <a:lnTo>
                    <a:pt x="6280" y="111"/>
                  </a:lnTo>
                  <a:lnTo>
                    <a:pt x="6286" y="109"/>
                  </a:lnTo>
                  <a:lnTo>
                    <a:pt x="6293" y="110"/>
                  </a:lnTo>
                  <a:lnTo>
                    <a:pt x="6299" y="117"/>
                  </a:lnTo>
                  <a:lnTo>
                    <a:pt x="6305" y="115"/>
                  </a:lnTo>
                  <a:lnTo>
                    <a:pt x="6312" y="109"/>
                  </a:lnTo>
                  <a:lnTo>
                    <a:pt x="6318" y="113"/>
                  </a:lnTo>
                  <a:lnTo>
                    <a:pt x="6325" y="113"/>
                  </a:lnTo>
                  <a:lnTo>
                    <a:pt x="6331" y="113"/>
                  </a:lnTo>
                  <a:lnTo>
                    <a:pt x="6338" y="114"/>
                  </a:lnTo>
                  <a:lnTo>
                    <a:pt x="6344" y="118"/>
                  </a:lnTo>
                  <a:lnTo>
                    <a:pt x="6351" y="122"/>
                  </a:lnTo>
                  <a:lnTo>
                    <a:pt x="6357" y="119"/>
                  </a:lnTo>
                  <a:lnTo>
                    <a:pt x="6363" y="113"/>
                  </a:lnTo>
                  <a:lnTo>
                    <a:pt x="6370" y="110"/>
                  </a:lnTo>
                  <a:lnTo>
                    <a:pt x="6376" y="110"/>
                  </a:lnTo>
                  <a:lnTo>
                    <a:pt x="6383" y="112"/>
                  </a:lnTo>
                  <a:lnTo>
                    <a:pt x="6389" y="105"/>
                  </a:lnTo>
                  <a:lnTo>
                    <a:pt x="6396" y="116"/>
                  </a:lnTo>
                  <a:lnTo>
                    <a:pt x="6402" y="120"/>
                  </a:lnTo>
                  <a:lnTo>
                    <a:pt x="6409" y="127"/>
                  </a:lnTo>
                  <a:lnTo>
                    <a:pt x="6415" y="155"/>
                  </a:lnTo>
                  <a:lnTo>
                    <a:pt x="6422" y="176"/>
                  </a:lnTo>
                  <a:lnTo>
                    <a:pt x="6428" y="183"/>
                  </a:lnTo>
                  <a:lnTo>
                    <a:pt x="6434" y="183"/>
                  </a:lnTo>
                  <a:lnTo>
                    <a:pt x="6441" y="159"/>
                  </a:lnTo>
                  <a:lnTo>
                    <a:pt x="6447" y="132"/>
                  </a:lnTo>
                  <a:lnTo>
                    <a:pt x="6454" y="121"/>
                  </a:lnTo>
                  <a:lnTo>
                    <a:pt x="6460" y="118"/>
                  </a:lnTo>
                  <a:lnTo>
                    <a:pt x="6467" y="117"/>
                  </a:lnTo>
                  <a:lnTo>
                    <a:pt x="6473" y="117"/>
                  </a:lnTo>
                  <a:lnTo>
                    <a:pt x="6480" y="119"/>
                  </a:lnTo>
                  <a:lnTo>
                    <a:pt x="6486" y="113"/>
                  </a:lnTo>
                  <a:lnTo>
                    <a:pt x="6493" y="114"/>
                  </a:lnTo>
                  <a:lnTo>
                    <a:pt x="6499" y="117"/>
                  </a:lnTo>
                  <a:lnTo>
                    <a:pt x="6505" y="111"/>
                  </a:lnTo>
                  <a:lnTo>
                    <a:pt x="6512" y="113"/>
                  </a:lnTo>
                  <a:lnTo>
                    <a:pt x="6518" y="110"/>
                  </a:lnTo>
                  <a:lnTo>
                    <a:pt x="6525" y="109"/>
                  </a:lnTo>
                  <a:lnTo>
                    <a:pt x="6531" y="114"/>
                  </a:lnTo>
                  <a:lnTo>
                    <a:pt x="6538" y="110"/>
                  </a:lnTo>
                  <a:lnTo>
                    <a:pt x="6544" y="110"/>
                  </a:lnTo>
                  <a:lnTo>
                    <a:pt x="6551" y="109"/>
                  </a:lnTo>
                  <a:lnTo>
                    <a:pt x="6557" y="113"/>
                  </a:lnTo>
                  <a:lnTo>
                    <a:pt x="6564" y="111"/>
                  </a:lnTo>
                  <a:lnTo>
                    <a:pt x="6570" y="112"/>
                  </a:lnTo>
                  <a:lnTo>
                    <a:pt x="6576" y="109"/>
                  </a:lnTo>
                  <a:lnTo>
                    <a:pt x="6583" y="112"/>
                  </a:lnTo>
                  <a:lnTo>
                    <a:pt x="6589" y="113"/>
                  </a:lnTo>
                  <a:lnTo>
                    <a:pt x="6596" y="111"/>
                  </a:lnTo>
                  <a:lnTo>
                    <a:pt x="6602" y="112"/>
                  </a:lnTo>
                  <a:lnTo>
                    <a:pt x="6609" y="122"/>
                  </a:lnTo>
                  <a:lnTo>
                    <a:pt x="6615" y="109"/>
                  </a:lnTo>
                  <a:lnTo>
                    <a:pt x="6622" y="118"/>
                  </a:lnTo>
                  <a:lnTo>
                    <a:pt x="6628" y="115"/>
                  </a:lnTo>
                  <a:lnTo>
                    <a:pt x="6635" y="107"/>
                  </a:lnTo>
                  <a:lnTo>
                    <a:pt x="6641" y="117"/>
                  </a:lnTo>
                  <a:lnTo>
                    <a:pt x="6647" y="113"/>
                  </a:lnTo>
                  <a:lnTo>
                    <a:pt x="6654" y="116"/>
                  </a:lnTo>
                  <a:lnTo>
                    <a:pt x="6660" y="109"/>
                  </a:lnTo>
                  <a:lnTo>
                    <a:pt x="6667" y="111"/>
                  </a:lnTo>
                  <a:lnTo>
                    <a:pt x="6673" y="109"/>
                  </a:lnTo>
                  <a:lnTo>
                    <a:pt x="6680" y="112"/>
                  </a:lnTo>
                  <a:lnTo>
                    <a:pt x="6686" y="110"/>
                  </a:lnTo>
                  <a:lnTo>
                    <a:pt x="6693" y="113"/>
                  </a:lnTo>
                  <a:lnTo>
                    <a:pt x="6699" y="115"/>
                  </a:lnTo>
                  <a:lnTo>
                    <a:pt x="6706" y="119"/>
                  </a:lnTo>
                  <a:lnTo>
                    <a:pt x="6712" y="109"/>
                  </a:lnTo>
                  <a:lnTo>
                    <a:pt x="6718" y="107"/>
                  </a:lnTo>
                  <a:lnTo>
                    <a:pt x="6725" y="114"/>
                  </a:lnTo>
                  <a:lnTo>
                    <a:pt x="6731" y="112"/>
                  </a:lnTo>
                  <a:lnTo>
                    <a:pt x="6738" y="117"/>
                  </a:lnTo>
                  <a:lnTo>
                    <a:pt x="6744" y="111"/>
                  </a:lnTo>
                  <a:lnTo>
                    <a:pt x="6751" y="115"/>
                  </a:lnTo>
                  <a:lnTo>
                    <a:pt x="6757" y="118"/>
                  </a:lnTo>
                  <a:lnTo>
                    <a:pt x="6764" y="110"/>
                  </a:lnTo>
                  <a:lnTo>
                    <a:pt x="6770" y="113"/>
                  </a:lnTo>
                  <a:lnTo>
                    <a:pt x="6777" y="110"/>
                  </a:lnTo>
                  <a:lnTo>
                    <a:pt x="6783" y="114"/>
                  </a:lnTo>
                  <a:lnTo>
                    <a:pt x="6789" y="114"/>
                  </a:lnTo>
                  <a:lnTo>
                    <a:pt x="6796" y="112"/>
                  </a:lnTo>
                  <a:lnTo>
                    <a:pt x="6802" y="115"/>
                  </a:lnTo>
                  <a:lnTo>
                    <a:pt x="6809" y="110"/>
                  </a:lnTo>
                  <a:lnTo>
                    <a:pt x="6815" y="113"/>
                  </a:lnTo>
                  <a:lnTo>
                    <a:pt x="6822" y="106"/>
                  </a:lnTo>
                  <a:lnTo>
                    <a:pt x="6828" y="113"/>
                  </a:lnTo>
                  <a:lnTo>
                    <a:pt x="6835" y="117"/>
                  </a:lnTo>
                  <a:lnTo>
                    <a:pt x="6841" y="108"/>
                  </a:lnTo>
                  <a:lnTo>
                    <a:pt x="6848" y="110"/>
                  </a:lnTo>
                  <a:lnTo>
                    <a:pt x="6854" y="114"/>
                  </a:lnTo>
                  <a:lnTo>
                    <a:pt x="6860" y="115"/>
                  </a:lnTo>
                  <a:lnTo>
                    <a:pt x="6867" y="144"/>
                  </a:lnTo>
                  <a:lnTo>
                    <a:pt x="6873" y="237"/>
                  </a:lnTo>
                  <a:lnTo>
                    <a:pt x="6880" y="568"/>
                  </a:lnTo>
                  <a:lnTo>
                    <a:pt x="6886" y="1393"/>
                  </a:lnTo>
                  <a:lnTo>
                    <a:pt x="6893" y="2840"/>
                  </a:lnTo>
                  <a:lnTo>
                    <a:pt x="6899" y="4792"/>
                  </a:lnTo>
                  <a:lnTo>
                    <a:pt x="6906" y="6484"/>
                  </a:lnTo>
                  <a:lnTo>
                    <a:pt x="6912" y="6842"/>
                  </a:lnTo>
                  <a:lnTo>
                    <a:pt x="6919" y="5672"/>
                  </a:lnTo>
                  <a:lnTo>
                    <a:pt x="6925" y="3453"/>
                  </a:lnTo>
                  <a:lnTo>
                    <a:pt x="6931" y="1776"/>
                  </a:lnTo>
                  <a:lnTo>
                    <a:pt x="6938" y="804"/>
                  </a:lnTo>
                  <a:lnTo>
                    <a:pt x="6944" y="421"/>
                  </a:lnTo>
                  <a:lnTo>
                    <a:pt x="6951" y="282"/>
                  </a:lnTo>
                  <a:lnTo>
                    <a:pt x="6957" y="232"/>
                  </a:lnTo>
                  <a:lnTo>
                    <a:pt x="6964" y="201"/>
                  </a:lnTo>
                  <a:lnTo>
                    <a:pt x="6970" y="178"/>
                  </a:lnTo>
                  <a:lnTo>
                    <a:pt x="6977" y="168"/>
                  </a:lnTo>
                  <a:lnTo>
                    <a:pt x="6983" y="162"/>
                  </a:lnTo>
                  <a:lnTo>
                    <a:pt x="6990" y="158"/>
                  </a:lnTo>
                  <a:lnTo>
                    <a:pt x="6996" y="156"/>
                  </a:lnTo>
                  <a:lnTo>
                    <a:pt x="7002" y="148"/>
                  </a:lnTo>
                  <a:lnTo>
                    <a:pt x="7009" y="141"/>
                  </a:lnTo>
                  <a:lnTo>
                    <a:pt x="7015" y="148"/>
                  </a:lnTo>
                  <a:lnTo>
                    <a:pt x="7022" y="140"/>
                  </a:lnTo>
                  <a:lnTo>
                    <a:pt x="7028" y="141"/>
                  </a:lnTo>
                  <a:lnTo>
                    <a:pt x="7035" y="141"/>
                  </a:lnTo>
                  <a:lnTo>
                    <a:pt x="7041" y="139"/>
                  </a:lnTo>
                  <a:lnTo>
                    <a:pt x="7048" y="137"/>
                  </a:lnTo>
                  <a:lnTo>
                    <a:pt x="7054" y="134"/>
                  </a:lnTo>
                  <a:lnTo>
                    <a:pt x="7061" y="132"/>
                  </a:lnTo>
                  <a:lnTo>
                    <a:pt x="7067" y="133"/>
                  </a:lnTo>
                  <a:lnTo>
                    <a:pt x="7073" y="131"/>
                  </a:lnTo>
                  <a:lnTo>
                    <a:pt x="7080" y="128"/>
                  </a:lnTo>
                  <a:lnTo>
                    <a:pt x="7086" y="130"/>
                  </a:lnTo>
                  <a:lnTo>
                    <a:pt x="7093" y="125"/>
                  </a:lnTo>
                  <a:lnTo>
                    <a:pt x="7099" y="125"/>
                  </a:lnTo>
                  <a:lnTo>
                    <a:pt x="7106" y="125"/>
                  </a:lnTo>
                  <a:lnTo>
                    <a:pt x="7112" y="130"/>
                  </a:lnTo>
                  <a:lnTo>
                    <a:pt x="7119" y="121"/>
                  </a:lnTo>
                  <a:lnTo>
                    <a:pt x="7125" y="127"/>
                  </a:lnTo>
                  <a:lnTo>
                    <a:pt x="7132" y="124"/>
                  </a:lnTo>
                  <a:lnTo>
                    <a:pt x="7138" y="123"/>
                  </a:lnTo>
                  <a:lnTo>
                    <a:pt x="7144" y="126"/>
                  </a:lnTo>
                  <a:lnTo>
                    <a:pt x="7151" y="125"/>
                  </a:lnTo>
                  <a:lnTo>
                    <a:pt x="7157" y="118"/>
                  </a:lnTo>
                  <a:lnTo>
                    <a:pt x="7164" y="125"/>
                  </a:lnTo>
                  <a:lnTo>
                    <a:pt x="7170" y="115"/>
                  </a:lnTo>
                  <a:lnTo>
                    <a:pt x="7177" y="128"/>
                  </a:lnTo>
                  <a:lnTo>
                    <a:pt x="7183" y="129"/>
                  </a:lnTo>
                  <a:lnTo>
                    <a:pt x="7190" y="129"/>
                  </a:lnTo>
                  <a:lnTo>
                    <a:pt x="7196" y="122"/>
                  </a:lnTo>
                  <a:lnTo>
                    <a:pt x="7203" y="130"/>
                  </a:lnTo>
                  <a:lnTo>
                    <a:pt x="7209" y="123"/>
                  </a:lnTo>
                  <a:lnTo>
                    <a:pt x="7215" y="129"/>
                  </a:lnTo>
                  <a:lnTo>
                    <a:pt x="7222" y="120"/>
                  </a:lnTo>
                  <a:lnTo>
                    <a:pt x="7228" y="124"/>
                  </a:lnTo>
                  <a:lnTo>
                    <a:pt x="7235" y="125"/>
                  </a:lnTo>
                  <a:lnTo>
                    <a:pt x="7241" y="120"/>
                  </a:lnTo>
                  <a:lnTo>
                    <a:pt x="7248" y="125"/>
                  </a:lnTo>
                  <a:lnTo>
                    <a:pt x="7254" y="125"/>
                  </a:lnTo>
                  <a:lnTo>
                    <a:pt x="7261" y="119"/>
                  </a:lnTo>
                  <a:lnTo>
                    <a:pt x="7267" y="122"/>
                  </a:lnTo>
                  <a:lnTo>
                    <a:pt x="7274" y="123"/>
                  </a:lnTo>
                  <a:lnTo>
                    <a:pt x="7280" y="113"/>
                  </a:lnTo>
                  <a:lnTo>
                    <a:pt x="7286" y="118"/>
                  </a:lnTo>
                  <a:lnTo>
                    <a:pt x="7293" y="120"/>
                  </a:lnTo>
                  <a:lnTo>
                    <a:pt x="7299" y="120"/>
                  </a:lnTo>
                  <a:lnTo>
                    <a:pt x="7306" y="122"/>
                  </a:lnTo>
                  <a:lnTo>
                    <a:pt x="7312" y="117"/>
                  </a:lnTo>
                  <a:lnTo>
                    <a:pt x="7319" y="114"/>
                  </a:lnTo>
                  <a:lnTo>
                    <a:pt x="7325" y="122"/>
                  </a:lnTo>
                  <a:lnTo>
                    <a:pt x="7332" y="120"/>
                  </a:lnTo>
                  <a:lnTo>
                    <a:pt x="7338" y="115"/>
                  </a:lnTo>
                  <a:lnTo>
                    <a:pt x="7345" y="117"/>
                  </a:lnTo>
                  <a:lnTo>
                    <a:pt x="7351" y="122"/>
                  </a:lnTo>
                  <a:lnTo>
                    <a:pt x="7357" y="113"/>
                  </a:lnTo>
                  <a:lnTo>
                    <a:pt x="7364" y="117"/>
                  </a:lnTo>
                  <a:lnTo>
                    <a:pt x="7370" y="118"/>
                  </a:lnTo>
                  <a:lnTo>
                    <a:pt x="7377" y="111"/>
                  </a:lnTo>
                  <a:lnTo>
                    <a:pt x="7383" y="115"/>
                  </a:lnTo>
                  <a:lnTo>
                    <a:pt x="7390" y="121"/>
                  </a:lnTo>
                  <a:lnTo>
                    <a:pt x="7396" y="115"/>
                  </a:lnTo>
                  <a:lnTo>
                    <a:pt x="7403" y="119"/>
                  </a:lnTo>
                  <a:lnTo>
                    <a:pt x="7409" y="118"/>
                  </a:lnTo>
                  <a:lnTo>
                    <a:pt x="7416" y="114"/>
                  </a:lnTo>
                  <a:lnTo>
                    <a:pt x="7422" y="118"/>
                  </a:lnTo>
                  <a:lnTo>
                    <a:pt x="7428" y="120"/>
                  </a:lnTo>
                  <a:lnTo>
                    <a:pt x="7435" y="114"/>
                  </a:lnTo>
                  <a:lnTo>
                    <a:pt x="7441" y="114"/>
                  </a:lnTo>
                  <a:lnTo>
                    <a:pt x="7448" y="112"/>
                  </a:lnTo>
                  <a:lnTo>
                    <a:pt x="7454" y="120"/>
                  </a:lnTo>
                  <a:lnTo>
                    <a:pt x="7461" y="116"/>
                  </a:lnTo>
                  <a:lnTo>
                    <a:pt x="7467" y="120"/>
                  </a:lnTo>
                  <a:lnTo>
                    <a:pt x="7474" y="114"/>
                  </a:lnTo>
                  <a:lnTo>
                    <a:pt x="7480" y="112"/>
                  </a:lnTo>
                  <a:lnTo>
                    <a:pt x="7487" y="113"/>
                  </a:lnTo>
                  <a:lnTo>
                    <a:pt x="7493" y="116"/>
                  </a:lnTo>
                  <a:lnTo>
                    <a:pt x="7499" y="115"/>
                  </a:lnTo>
                  <a:lnTo>
                    <a:pt x="7506" y="117"/>
                  </a:lnTo>
                  <a:lnTo>
                    <a:pt x="7512" y="113"/>
                  </a:lnTo>
                  <a:lnTo>
                    <a:pt x="7519" y="109"/>
                  </a:lnTo>
                  <a:lnTo>
                    <a:pt x="7525" y="115"/>
                  </a:lnTo>
                  <a:lnTo>
                    <a:pt x="7532" y="117"/>
                  </a:lnTo>
                  <a:lnTo>
                    <a:pt x="7538" y="112"/>
                  </a:lnTo>
                  <a:lnTo>
                    <a:pt x="7545" y="115"/>
                  </a:lnTo>
                  <a:lnTo>
                    <a:pt x="7551" y="113"/>
                  </a:lnTo>
                  <a:lnTo>
                    <a:pt x="7558" y="111"/>
                  </a:lnTo>
                  <a:lnTo>
                    <a:pt x="7564" y="116"/>
                  </a:lnTo>
                  <a:lnTo>
                    <a:pt x="7570" y="117"/>
                  </a:lnTo>
                  <a:lnTo>
                    <a:pt x="7577" y="112"/>
                  </a:lnTo>
                  <a:lnTo>
                    <a:pt x="7583" y="114"/>
                  </a:lnTo>
                  <a:lnTo>
                    <a:pt x="7590" y="111"/>
                  </a:lnTo>
                  <a:lnTo>
                    <a:pt x="7596" y="113"/>
                  </a:lnTo>
                  <a:lnTo>
                    <a:pt x="7603" y="116"/>
                  </a:lnTo>
                  <a:lnTo>
                    <a:pt x="7609" y="119"/>
                  </a:lnTo>
                  <a:lnTo>
                    <a:pt x="7616" y="115"/>
                  </a:lnTo>
                  <a:lnTo>
                    <a:pt x="7622" y="124"/>
                  </a:lnTo>
                  <a:lnTo>
                    <a:pt x="7629" y="116"/>
                  </a:lnTo>
                  <a:lnTo>
                    <a:pt x="7635" y="109"/>
                  </a:lnTo>
                  <a:lnTo>
                    <a:pt x="7641" y="117"/>
                  </a:lnTo>
                  <a:lnTo>
                    <a:pt x="7648" y="117"/>
                  </a:lnTo>
                  <a:lnTo>
                    <a:pt x="7654" y="114"/>
                  </a:lnTo>
                  <a:lnTo>
                    <a:pt x="7661" y="115"/>
                  </a:lnTo>
                  <a:lnTo>
                    <a:pt x="7667" y="117"/>
                  </a:lnTo>
                  <a:lnTo>
                    <a:pt x="7674" y="115"/>
                  </a:lnTo>
                  <a:lnTo>
                    <a:pt x="7680" y="113"/>
                  </a:lnTo>
                  <a:lnTo>
                    <a:pt x="7687" y="113"/>
                  </a:lnTo>
                  <a:lnTo>
                    <a:pt x="7693" y="110"/>
                  </a:lnTo>
                  <a:lnTo>
                    <a:pt x="7700" y="112"/>
                  </a:lnTo>
                  <a:lnTo>
                    <a:pt x="7706" y="114"/>
                  </a:lnTo>
                  <a:lnTo>
                    <a:pt x="7712" y="113"/>
                  </a:lnTo>
                  <a:lnTo>
                    <a:pt x="7719" y="116"/>
                  </a:lnTo>
                  <a:lnTo>
                    <a:pt x="7725" y="110"/>
                  </a:lnTo>
                  <a:lnTo>
                    <a:pt x="7732" y="109"/>
                  </a:lnTo>
                  <a:lnTo>
                    <a:pt x="7738" y="118"/>
                  </a:lnTo>
                  <a:lnTo>
                    <a:pt x="7745" y="117"/>
                  </a:lnTo>
                  <a:lnTo>
                    <a:pt x="7751" y="116"/>
                  </a:lnTo>
                  <a:lnTo>
                    <a:pt x="7758" y="113"/>
                  </a:lnTo>
                  <a:lnTo>
                    <a:pt x="7764" y="119"/>
                  </a:lnTo>
                  <a:lnTo>
                    <a:pt x="7771" y="119"/>
                  </a:lnTo>
                  <a:lnTo>
                    <a:pt x="7777" y="109"/>
                  </a:lnTo>
                  <a:lnTo>
                    <a:pt x="7783" y="118"/>
                  </a:lnTo>
                  <a:lnTo>
                    <a:pt x="7790" y="117"/>
                  </a:lnTo>
                  <a:lnTo>
                    <a:pt x="7796" y="115"/>
                  </a:lnTo>
                  <a:lnTo>
                    <a:pt x="7803" y="117"/>
                  </a:lnTo>
                  <a:lnTo>
                    <a:pt x="7809" y="111"/>
                  </a:lnTo>
                  <a:lnTo>
                    <a:pt x="7816" y="106"/>
                  </a:lnTo>
                  <a:lnTo>
                    <a:pt x="7822" y="112"/>
                  </a:lnTo>
                  <a:lnTo>
                    <a:pt x="7829" y="115"/>
                  </a:lnTo>
                  <a:lnTo>
                    <a:pt x="7835" y="115"/>
                  </a:lnTo>
                  <a:lnTo>
                    <a:pt x="7842" y="108"/>
                  </a:lnTo>
                  <a:lnTo>
                    <a:pt x="7848" y="120"/>
                  </a:lnTo>
                  <a:lnTo>
                    <a:pt x="7854" y="116"/>
                  </a:lnTo>
                  <a:lnTo>
                    <a:pt x="7861" y="109"/>
                  </a:lnTo>
                  <a:lnTo>
                    <a:pt x="7867" y="109"/>
                  </a:lnTo>
                  <a:lnTo>
                    <a:pt x="7874" y="116"/>
                  </a:lnTo>
                  <a:lnTo>
                    <a:pt x="7880" y="120"/>
                  </a:lnTo>
                  <a:lnTo>
                    <a:pt x="7887" y="110"/>
                  </a:lnTo>
                  <a:lnTo>
                    <a:pt x="7893" y="113"/>
                  </a:lnTo>
                  <a:lnTo>
                    <a:pt x="7900" y="112"/>
                  </a:lnTo>
                  <a:lnTo>
                    <a:pt x="7906" y="114"/>
                  </a:lnTo>
                  <a:lnTo>
                    <a:pt x="7913" y="113"/>
                  </a:lnTo>
                  <a:lnTo>
                    <a:pt x="7919" y="117"/>
                  </a:lnTo>
                  <a:lnTo>
                    <a:pt x="7925" y="113"/>
                  </a:lnTo>
                  <a:lnTo>
                    <a:pt x="7932" y="117"/>
                  </a:lnTo>
                  <a:lnTo>
                    <a:pt x="7938" y="113"/>
                  </a:lnTo>
                  <a:lnTo>
                    <a:pt x="7945" y="113"/>
                  </a:lnTo>
                  <a:lnTo>
                    <a:pt x="7951" y="116"/>
                  </a:lnTo>
                  <a:lnTo>
                    <a:pt x="7958" y="114"/>
                  </a:lnTo>
                  <a:lnTo>
                    <a:pt x="7964" y="112"/>
                  </a:lnTo>
                  <a:lnTo>
                    <a:pt x="7971" y="113"/>
                  </a:lnTo>
                  <a:lnTo>
                    <a:pt x="7977" y="111"/>
                  </a:lnTo>
                  <a:lnTo>
                    <a:pt x="7984" y="118"/>
                  </a:lnTo>
                  <a:lnTo>
                    <a:pt x="7990" y="116"/>
                  </a:lnTo>
                  <a:lnTo>
                    <a:pt x="7996" y="114"/>
                  </a:lnTo>
                  <a:lnTo>
                    <a:pt x="8003" y="123"/>
                  </a:lnTo>
                  <a:lnTo>
                    <a:pt x="8009" y="117"/>
                  </a:lnTo>
                  <a:lnTo>
                    <a:pt x="8016" y="126"/>
                  </a:lnTo>
                  <a:lnTo>
                    <a:pt x="8022" y="118"/>
                  </a:lnTo>
                  <a:lnTo>
                    <a:pt x="8029" y="114"/>
                  </a:lnTo>
                  <a:lnTo>
                    <a:pt x="8035" y="117"/>
                  </a:lnTo>
                  <a:lnTo>
                    <a:pt x="8042" y="111"/>
                  </a:lnTo>
                  <a:lnTo>
                    <a:pt x="8048" y="110"/>
                  </a:lnTo>
                  <a:lnTo>
                    <a:pt x="8055" y="114"/>
                  </a:lnTo>
                  <a:lnTo>
                    <a:pt x="8061" y="114"/>
                  </a:lnTo>
                  <a:lnTo>
                    <a:pt x="8067" y="112"/>
                  </a:lnTo>
                  <a:lnTo>
                    <a:pt x="8074" y="113"/>
                  </a:lnTo>
                  <a:lnTo>
                    <a:pt x="8080" y="120"/>
                  </a:lnTo>
                  <a:lnTo>
                    <a:pt x="8087" y="116"/>
                  </a:lnTo>
                  <a:lnTo>
                    <a:pt x="8093" y="112"/>
                  </a:lnTo>
                  <a:lnTo>
                    <a:pt x="8100" y="112"/>
                  </a:lnTo>
                  <a:lnTo>
                    <a:pt x="8106" y="115"/>
                  </a:lnTo>
                  <a:lnTo>
                    <a:pt x="8113" y="113"/>
                  </a:lnTo>
                  <a:lnTo>
                    <a:pt x="8119" y="118"/>
                  </a:lnTo>
                  <a:lnTo>
                    <a:pt x="8126" y="112"/>
                  </a:lnTo>
                  <a:lnTo>
                    <a:pt x="8132" y="116"/>
                  </a:lnTo>
                  <a:lnTo>
                    <a:pt x="8138" y="121"/>
                  </a:lnTo>
                  <a:lnTo>
                    <a:pt x="8145" y="118"/>
                  </a:lnTo>
                  <a:lnTo>
                    <a:pt x="8151" y="115"/>
                  </a:lnTo>
                  <a:lnTo>
                    <a:pt x="8158" y="114"/>
                  </a:lnTo>
                  <a:lnTo>
                    <a:pt x="8164" y="117"/>
                  </a:lnTo>
                  <a:lnTo>
                    <a:pt x="8171" y="108"/>
                  </a:lnTo>
                  <a:lnTo>
                    <a:pt x="8177" y="111"/>
                  </a:lnTo>
                  <a:lnTo>
                    <a:pt x="8184" y="111"/>
                  </a:lnTo>
                  <a:lnTo>
                    <a:pt x="8190" y="113"/>
                  </a:lnTo>
                  <a:lnTo>
                    <a:pt x="8197" y="117"/>
                  </a:lnTo>
                  <a:lnTo>
                    <a:pt x="8203" y="114"/>
                  </a:lnTo>
                  <a:lnTo>
                    <a:pt x="8209" y="117"/>
                  </a:lnTo>
                  <a:lnTo>
                    <a:pt x="8216" y="115"/>
                  </a:lnTo>
                  <a:lnTo>
                    <a:pt x="8222" y="118"/>
                  </a:lnTo>
                  <a:lnTo>
                    <a:pt x="8229" y="116"/>
                  </a:lnTo>
                  <a:lnTo>
                    <a:pt x="8235" y="111"/>
                  </a:lnTo>
                  <a:lnTo>
                    <a:pt x="8242" y="116"/>
                  </a:lnTo>
                  <a:lnTo>
                    <a:pt x="8248" y="112"/>
                  </a:lnTo>
                  <a:lnTo>
                    <a:pt x="8255" y="111"/>
                  </a:lnTo>
                  <a:lnTo>
                    <a:pt x="8261" y="118"/>
                  </a:lnTo>
                  <a:lnTo>
                    <a:pt x="8268" y="120"/>
                  </a:lnTo>
                  <a:lnTo>
                    <a:pt x="8274" y="130"/>
                  </a:lnTo>
                  <a:lnTo>
                    <a:pt x="8280" y="139"/>
                  </a:lnTo>
                  <a:lnTo>
                    <a:pt x="8287" y="159"/>
                  </a:lnTo>
                  <a:lnTo>
                    <a:pt x="8293" y="201"/>
                  </a:lnTo>
                  <a:lnTo>
                    <a:pt x="8300" y="259"/>
                  </a:lnTo>
                  <a:lnTo>
                    <a:pt x="8306" y="314"/>
                  </a:lnTo>
                  <a:lnTo>
                    <a:pt x="8313" y="355"/>
                  </a:lnTo>
                  <a:lnTo>
                    <a:pt x="8319" y="362"/>
                  </a:lnTo>
                  <a:lnTo>
                    <a:pt x="8326" y="364"/>
                  </a:lnTo>
                  <a:lnTo>
                    <a:pt x="8332" y="324"/>
                  </a:lnTo>
                  <a:lnTo>
                    <a:pt x="8339" y="279"/>
                  </a:lnTo>
                  <a:lnTo>
                    <a:pt x="8345" y="241"/>
                  </a:lnTo>
                  <a:lnTo>
                    <a:pt x="8351" y="191"/>
                  </a:lnTo>
                  <a:lnTo>
                    <a:pt x="8358" y="169"/>
                  </a:lnTo>
                  <a:lnTo>
                    <a:pt x="8364" y="150"/>
                  </a:lnTo>
                  <a:lnTo>
                    <a:pt x="8371" y="135"/>
                  </a:lnTo>
                  <a:lnTo>
                    <a:pt x="8377" y="135"/>
                  </a:lnTo>
                  <a:lnTo>
                    <a:pt x="8384" y="129"/>
                  </a:lnTo>
                  <a:lnTo>
                    <a:pt x="8390" y="126"/>
                  </a:lnTo>
                  <a:lnTo>
                    <a:pt x="8397" y="122"/>
                  </a:lnTo>
                  <a:lnTo>
                    <a:pt x="8403" y="120"/>
                  </a:lnTo>
                  <a:lnTo>
                    <a:pt x="8410" y="120"/>
                  </a:lnTo>
                  <a:lnTo>
                    <a:pt x="8416" y="126"/>
                  </a:lnTo>
                  <a:lnTo>
                    <a:pt x="8422" y="125"/>
                  </a:lnTo>
                  <a:lnTo>
                    <a:pt x="8429" y="120"/>
                  </a:lnTo>
                  <a:lnTo>
                    <a:pt x="8435" y="123"/>
                  </a:lnTo>
                  <a:lnTo>
                    <a:pt x="8442" y="124"/>
                  </a:lnTo>
                  <a:lnTo>
                    <a:pt x="8448" y="121"/>
                  </a:lnTo>
                  <a:lnTo>
                    <a:pt x="8455" y="116"/>
                  </a:lnTo>
                  <a:lnTo>
                    <a:pt x="8461" y="114"/>
                  </a:lnTo>
                  <a:lnTo>
                    <a:pt x="8468" y="111"/>
                  </a:lnTo>
                  <a:lnTo>
                    <a:pt x="8474" y="114"/>
                  </a:lnTo>
                  <a:lnTo>
                    <a:pt x="8481" y="115"/>
                  </a:lnTo>
                  <a:lnTo>
                    <a:pt x="8487" y="121"/>
                  </a:lnTo>
                  <a:lnTo>
                    <a:pt x="8493" y="113"/>
                  </a:lnTo>
                  <a:lnTo>
                    <a:pt x="8500" y="116"/>
                  </a:lnTo>
                  <a:lnTo>
                    <a:pt x="8506" y="115"/>
                  </a:lnTo>
                  <a:lnTo>
                    <a:pt x="8513" y="116"/>
                  </a:lnTo>
                  <a:lnTo>
                    <a:pt x="8519" y="116"/>
                  </a:lnTo>
                  <a:lnTo>
                    <a:pt x="8526" y="112"/>
                  </a:lnTo>
                  <a:lnTo>
                    <a:pt x="8532" y="118"/>
                  </a:lnTo>
                  <a:lnTo>
                    <a:pt x="8539" y="119"/>
                  </a:lnTo>
                  <a:lnTo>
                    <a:pt x="8545" y="112"/>
                  </a:lnTo>
                  <a:lnTo>
                    <a:pt x="8552" y="115"/>
                  </a:lnTo>
                  <a:lnTo>
                    <a:pt x="8558" y="114"/>
                  </a:lnTo>
                  <a:lnTo>
                    <a:pt x="8564" y="114"/>
                  </a:lnTo>
                  <a:lnTo>
                    <a:pt x="8571" y="111"/>
                  </a:lnTo>
                  <a:lnTo>
                    <a:pt x="8577" y="112"/>
                  </a:lnTo>
                  <a:lnTo>
                    <a:pt x="8584" y="115"/>
                  </a:lnTo>
                  <a:lnTo>
                    <a:pt x="8590" y="117"/>
                  </a:lnTo>
                  <a:lnTo>
                    <a:pt x="8597" y="115"/>
                  </a:lnTo>
                  <a:lnTo>
                    <a:pt x="8603" y="114"/>
                  </a:lnTo>
                  <a:lnTo>
                    <a:pt x="8610" y="118"/>
                  </a:lnTo>
                  <a:lnTo>
                    <a:pt x="8616" y="117"/>
                  </a:lnTo>
                  <a:lnTo>
                    <a:pt x="8623" y="113"/>
                  </a:lnTo>
                  <a:lnTo>
                    <a:pt x="8629" y="112"/>
                  </a:lnTo>
                  <a:lnTo>
                    <a:pt x="8635" y="113"/>
                  </a:lnTo>
                  <a:lnTo>
                    <a:pt x="8642" y="113"/>
                  </a:lnTo>
                  <a:lnTo>
                    <a:pt x="8648" y="113"/>
                  </a:lnTo>
                  <a:lnTo>
                    <a:pt x="8655" y="114"/>
                  </a:lnTo>
                  <a:lnTo>
                    <a:pt x="8661" y="116"/>
                  </a:lnTo>
                  <a:lnTo>
                    <a:pt x="8668" y="109"/>
                  </a:lnTo>
                  <a:lnTo>
                    <a:pt x="8674" y="117"/>
                  </a:lnTo>
                  <a:lnTo>
                    <a:pt x="8681" y="107"/>
                  </a:lnTo>
                  <a:lnTo>
                    <a:pt x="8687" y="120"/>
                  </a:lnTo>
                  <a:lnTo>
                    <a:pt x="8694" y="117"/>
                  </a:lnTo>
                  <a:lnTo>
                    <a:pt x="8700" y="116"/>
                  </a:lnTo>
                  <a:lnTo>
                    <a:pt x="8706" y="110"/>
                  </a:lnTo>
                  <a:lnTo>
                    <a:pt x="8713" y="113"/>
                  </a:lnTo>
                  <a:lnTo>
                    <a:pt x="8719" y="109"/>
                  </a:lnTo>
                  <a:lnTo>
                    <a:pt x="8726" y="118"/>
                  </a:lnTo>
                  <a:lnTo>
                    <a:pt x="8732" y="118"/>
                  </a:lnTo>
                  <a:lnTo>
                    <a:pt x="8739" y="116"/>
                  </a:lnTo>
                  <a:lnTo>
                    <a:pt x="8745" y="113"/>
                  </a:lnTo>
                  <a:lnTo>
                    <a:pt x="8752" y="110"/>
                  </a:lnTo>
                  <a:lnTo>
                    <a:pt x="8758" y="110"/>
                  </a:lnTo>
                  <a:lnTo>
                    <a:pt x="8765" y="118"/>
                  </a:lnTo>
                  <a:lnTo>
                    <a:pt x="8771" y="110"/>
                  </a:lnTo>
                  <a:lnTo>
                    <a:pt x="8777" y="115"/>
                  </a:lnTo>
                  <a:lnTo>
                    <a:pt x="8784" y="113"/>
                  </a:lnTo>
                  <a:lnTo>
                    <a:pt x="8790" y="116"/>
                  </a:lnTo>
                  <a:lnTo>
                    <a:pt x="8797" y="111"/>
                  </a:lnTo>
                  <a:lnTo>
                    <a:pt x="8803" y="120"/>
                  </a:lnTo>
                  <a:lnTo>
                    <a:pt x="8810" y="112"/>
                  </a:lnTo>
                  <a:lnTo>
                    <a:pt x="8816" y="117"/>
                  </a:lnTo>
                  <a:lnTo>
                    <a:pt x="8823" y="116"/>
                  </a:lnTo>
                  <a:lnTo>
                    <a:pt x="8829" y="111"/>
                  </a:lnTo>
                  <a:lnTo>
                    <a:pt x="8836" y="117"/>
                  </a:lnTo>
                  <a:lnTo>
                    <a:pt x="8842" y="116"/>
                  </a:lnTo>
                  <a:lnTo>
                    <a:pt x="8848" y="117"/>
                  </a:lnTo>
                  <a:lnTo>
                    <a:pt x="8855" y="118"/>
                  </a:lnTo>
                  <a:lnTo>
                    <a:pt x="8861" y="114"/>
                  </a:lnTo>
                  <a:lnTo>
                    <a:pt x="8868" y="113"/>
                  </a:lnTo>
                  <a:lnTo>
                    <a:pt x="8874" y="115"/>
                  </a:lnTo>
                  <a:lnTo>
                    <a:pt x="8881" y="114"/>
                  </a:lnTo>
                  <a:lnTo>
                    <a:pt x="8887" y="118"/>
                  </a:lnTo>
                  <a:lnTo>
                    <a:pt x="8894" y="120"/>
                  </a:lnTo>
                  <a:lnTo>
                    <a:pt x="8900" y="118"/>
                  </a:lnTo>
                  <a:lnTo>
                    <a:pt x="8907" y="109"/>
                  </a:lnTo>
                  <a:lnTo>
                    <a:pt x="8913" y="113"/>
                  </a:lnTo>
                  <a:lnTo>
                    <a:pt x="8919" y="111"/>
                  </a:lnTo>
                  <a:lnTo>
                    <a:pt x="8926" y="111"/>
                  </a:lnTo>
                  <a:lnTo>
                    <a:pt x="8932" y="114"/>
                  </a:lnTo>
                  <a:lnTo>
                    <a:pt x="8939" y="114"/>
                  </a:lnTo>
                  <a:lnTo>
                    <a:pt x="8945" y="114"/>
                  </a:lnTo>
                  <a:lnTo>
                    <a:pt x="8952" y="114"/>
                  </a:lnTo>
                  <a:lnTo>
                    <a:pt x="8958" y="111"/>
                  </a:lnTo>
                  <a:lnTo>
                    <a:pt x="8965" y="115"/>
                  </a:lnTo>
                  <a:lnTo>
                    <a:pt x="8971" y="114"/>
                  </a:lnTo>
                  <a:lnTo>
                    <a:pt x="8978" y="111"/>
                  </a:lnTo>
                  <a:lnTo>
                    <a:pt x="8984" y="114"/>
                  </a:lnTo>
                  <a:lnTo>
                    <a:pt x="8990" y="116"/>
                  </a:lnTo>
                  <a:lnTo>
                    <a:pt x="8997" y="112"/>
                  </a:lnTo>
                  <a:lnTo>
                    <a:pt x="9003" y="116"/>
                  </a:lnTo>
                  <a:lnTo>
                    <a:pt x="9010" y="113"/>
                  </a:lnTo>
                  <a:lnTo>
                    <a:pt x="9016" y="116"/>
                  </a:lnTo>
                  <a:lnTo>
                    <a:pt x="9023" y="120"/>
                  </a:lnTo>
                  <a:lnTo>
                    <a:pt x="9029" y="113"/>
                  </a:lnTo>
                  <a:lnTo>
                    <a:pt x="9036" y="113"/>
                  </a:lnTo>
                  <a:lnTo>
                    <a:pt x="9042" y="113"/>
                  </a:lnTo>
                  <a:lnTo>
                    <a:pt x="9049" y="114"/>
                  </a:lnTo>
                  <a:lnTo>
                    <a:pt x="9055" y="112"/>
                  </a:lnTo>
                  <a:lnTo>
                    <a:pt x="9061" y="117"/>
                  </a:lnTo>
                  <a:lnTo>
                    <a:pt x="9068" y="114"/>
                  </a:lnTo>
                  <a:lnTo>
                    <a:pt x="9074" y="116"/>
                  </a:lnTo>
                  <a:lnTo>
                    <a:pt x="9081" y="113"/>
                  </a:lnTo>
                  <a:lnTo>
                    <a:pt x="9087" y="111"/>
                  </a:lnTo>
                  <a:lnTo>
                    <a:pt x="9094" y="114"/>
                  </a:lnTo>
                  <a:lnTo>
                    <a:pt x="9100" y="113"/>
                  </a:lnTo>
                  <a:lnTo>
                    <a:pt x="9107" y="115"/>
                  </a:lnTo>
                  <a:lnTo>
                    <a:pt x="9113" y="110"/>
                  </a:lnTo>
                  <a:lnTo>
                    <a:pt x="9120" y="113"/>
                  </a:lnTo>
                  <a:lnTo>
                    <a:pt x="9126" y="113"/>
                  </a:lnTo>
                  <a:lnTo>
                    <a:pt x="9132" y="117"/>
                  </a:lnTo>
                  <a:lnTo>
                    <a:pt x="9139" y="110"/>
                  </a:lnTo>
                  <a:lnTo>
                    <a:pt x="9145" y="111"/>
                  </a:lnTo>
                  <a:lnTo>
                    <a:pt x="9152" y="118"/>
                  </a:lnTo>
                  <a:lnTo>
                    <a:pt x="9158" y="114"/>
                  </a:lnTo>
                  <a:lnTo>
                    <a:pt x="9165" y="112"/>
                  </a:lnTo>
                  <a:lnTo>
                    <a:pt x="9171" y="116"/>
                  </a:lnTo>
                  <a:lnTo>
                    <a:pt x="9178" y="116"/>
                  </a:lnTo>
                  <a:lnTo>
                    <a:pt x="9184" y="113"/>
                  </a:lnTo>
                  <a:lnTo>
                    <a:pt x="9191" y="113"/>
                  </a:lnTo>
                  <a:lnTo>
                    <a:pt x="9197" y="114"/>
                  </a:lnTo>
                  <a:lnTo>
                    <a:pt x="9203" y="114"/>
                  </a:lnTo>
                  <a:lnTo>
                    <a:pt x="9210" y="112"/>
                  </a:lnTo>
                  <a:lnTo>
                    <a:pt x="9216" y="114"/>
                  </a:lnTo>
                  <a:lnTo>
                    <a:pt x="9223" y="116"/>
                  </a:lnTo>
                  <a:lnTo>
                    <a:pt x="9229" y="123"/>
                  </a:lnTo>
                  <a:lnTo>
                    <a:pt x="9236" y="115"/>
                  </a:lnTo>
                  <a:lnTo>
                    <a:pt x="9242" y="109"/>
                  </a:lnTo>
                  <a:lnTo>
                    <a:pt x="9249" y="112"/>
                  </a:lnTo>
                  <a:lnTo>
                    <a:pt x="9255" y="115"/>
                  </a:lnTo>
                  <a:lnTo>
                    <a:pt x="9262" y="113"/>
                  </a:lnTo>
                  <a:lnTo>
                    <a:pt x="9268" y="115"/>
                  </a:lnTo>
                  <a:lnTo>
                    <a:pt x="9274" y="117"/>
                  </a:lnTo>
                  <a:lnTo>
                    <a:pt x="9281" y="109"/>
                  </a:lnTo>
                  <a:lnTo>
                    <a:pt x="9287" y="117"/>
                  </a:lnTo>
                  <a:lnTo>
                    <a:pt x="9294" y="112"/>
                  </a:lnTo>
                  <a:lnTo>
                    <a:pt x="9300" y="110"/>
                  </a:lnTo>
                  <a:lnTo>
                    <a:pt x="9307" y="112"/>
                  </a:lnTo>
                  <a:lnTo>
                    <a:pt x="9313" y="113"/>
                  </a:lnTo>
                  <a:lnTo>
                    <a:pt x="9320" y="114"/>
                  </a:lnTo>
                  <a:lnTo>
                    <a:pt x="9326" y="112"/>
                  </a:lnTo>
                  <a:lnTo>
                    <a:pt x="9333" y="113"/>
                  </a:lnTo>
                  <a:lnTo>
                    <a:pt x="9339" y="117"/>
                  </a:lnTo>
                  <a:lnTo>
                    <a:pt x="9345" y="112"/>
                  </a:lnTo>
                  <a:lnTo>
                    <a:pt x="9352" y="113"/>
                  </a:lnTo>
                  <a:lnTo>
                    <a:pt x="9358" y="119"/>
                  </a:lnTo>
                  <a:lnTo>
                    <a:pt x="9365" y="114"/>
                  </a:lnTo>
                  <a:lnTo>
                    <a:pt x="9371" y="112"/>
                  </a:lnTo>
                  <a:lnTo>
                    <a:pt x="9378" y="112"/>
                  </a:lnTo>
                  <a:lnTo>
                    <a:pt x="9384" y="113"/>
                  </a:lnTo>
                  <a:lnTo>
                    <a:pt x="9391" y="114"/>
                  </a:lnTo>
                  <a:lnTo>
                    <a:pt x="9397" y="109"/>
                  </a:lnTo>
                  <a:lnTo>
                    <a:pt x="9403" y="120"/>
                  </a:lnTo>
                  <a:lnTo>
                    <a:pt x="9410" y="111"/>
                  </a:lnTo>
                  <a:lnTo>
                    <a:pt x="9416" y="110"/>
                  </a:lnTo>
                  <a:lnTo>
                    <a:pt x="9423" y="113"/>
                  </a:lnTo>
                  <a:lnTo>
                    <a:pt x="9429" y="119"/>
                  </a:lnTo>
                  <a:lnTo>
                    <a:pt x="9436" y="115"/>
                  </a:lnTo>
                  <a:lnTo>
                    <a:pt x="9442" y="109"/>
                  </a:lnTo>
                  <a:lnTo>
                    <a:pt x="9449" y="107"/>
                  </a:lnTo>
                  <a:lnTo>
                    <a:pt x="9455" y="115"/>
                  </a:lnTo>
                  <a:lnTo>
                    <a:pt x="9462" y="112"/>
                  </a:lnTo>
                  <a:lnTo>
                    <a:pt x="9468" y="119"/>
                  </a:lnTo>
                  <a:lnTo>
                    <a:pt x="9474" y="111"/>
                  </a:lnTo>
                  <a:lnTo>
                    <a:pt x="9481" y="114"/>
                  </a:lnTo>
                  <a:lnTo>
                    <a:pt x="9487" y="112"/>
                  </a:lnTo>
                  <a:lnTo>
                    <a:pt x="9494" y="110"/>
                  </a:lnTo>
                  <a:lnTo>
                    <a:pt x="9500" y="105"/>
                  </a:lnTo>
                  <a:lnTo>
                    <a:pt x="9507" y="115"/>
                  </a:lnTo>
                  <a:lnTo>
                    <a:pt x="9513" y="120"/>
                  </a:lnTo>
                  <a:lnTo>
                    <a:pt x="9520" y="118"/>
                  </a:lnTo>
                  <a:lnTo>
                    <a:pt x="9526" y="115"/>
                  </a:lnTo>
                  <a:lnTo>
                    <a:pt x="9533" y="111"/>
                  </a:lnTo>
                  <a:lnTo>
                    <a:pt x="9539" y="109"/>
                  </a:lnTo>
                  <a:lnTo>
                    <a:pt x="9545" y="109"/>
                  </a:lnTo>
                  <a:lnTo>
                    <a:pt x="9552" y="116"/>
                  </a:lnTo>
                  <a:lnTo>
                    <a:pt x="9558" y="109"/>
                  </a:lnTo>
                  <a:lnTo>
                    <a:pt x="9565" y="114"/>
                  </a:lnTo>
                  <a:lnTo>
                    <a:pt x="9571" y="118"/>
                  </a:lnTo>
                  <a:lnTo>
                    <a:pt x="9578" y="111"/>
                  </a:lnTo>
                  <a:lnTo>
                    <a:pt x="9584" y="116"/>
                  </a:lnTo>
                  <a:lnTo>
                    <a:pt x="9591" y="110"/>
                  </a:lnTo>
                  <a:lnTo>
                    <a:pt x="9597" y="105"/>
                  </a:lnTo>
                  <a:lnTo>
                    <a:pt x="9604" y="119"/>
                  </a:lnTo>
                  <a:lnTo>
                    <a:pt x="9610" y="113"/>
                  </a:lnTo>
                  <a:lnTo>
                    <a:pt x="9616" y="111"/>
                  </a:lnTo>
                  <a:lnTo>
                    <a:pt x="9623" y="115"/>
                  </a:lnTo>
                  <a:lnTo>
                    <a:pt x="9629" y="114"/>
                  </a:lnTo>
                  <a:lnTo>
                    <a:pt x="9636" y="112"/>
                  </a:lnTo>
                  <a:lnTo>
                    <a:pt x="9642" y="114"/>
                  </a:lnTo>
                  <a:lnTo>
                    <a:pt x="9649" y="112"/>
                  </a:lnTo>
                  <a:lnTo>
                    <a:pt x="9655" y="119"/>
                  </a:lnTo>
                  <a:lnTo>
                    <a:pt x="9662" y="114"/>
                  </a:lnTo>
                  <a:lnTo>
                    <a:pt x="9668" y="116"/>
                  </a:lnTo>
                  <a:lnTo>
                    <a:pt x="9675" y="119"/>
                  </a:lnTo>
                  <a:lnTo>
                    <a:pt x="9681" y="113"/>
                  </a:lnTo>
                  <a:lnTo>
                    <a:pt x="9687" y="113"/>
                  </a:lnTo>
                  <a:lnTo>
                    <a:pt x="9694" y="115"/>
                  </a:lnTo>
                  <a:lnTo>
                    <a:pt x="9700" y="109"/>
                  </a:lnTo>
                  <a:lnTo>
                    <a:pt x="9707" y="109"/>
                  </a:lnTo>
                  <a:lnTo>
                    <a:pt x="9713" y="112"/>
                  </a:lnTo>
                  <a:lnTo>
                    <a:pt x="9720" y="115"/>
                  </a:lnTo>
                  <a:lnTo>
                    <a:pt x="9726" y="117"/>
                  </a:lnTo>
                  <a:lnTo>
                    <a:pt x="9733" y="116"/>
                  </a:lnTo>
                  <a:lnTo>
                    <a:pt x="9739" y="115"/>
                  </a:lnTo>
                  <a:lnTo>
                    <a:pt x="9746" y="118"/>
                  </a:lnTo>
                  <a:lnTo>
                    <a:pt x="9752" y="110"/>
                  </a:lnTo>
                  <a:lnTo>
                    <a:pt x="9758" y="112"/>
                  </a:lnTo>
                  <a:lnTo>
                    <a:pt x="9765" y="114"/>
                  </a:lnTo>
                  <a:lnTo>
                    <a:pt x="9771" y="113"/>
                  </a:lnTo>
                  <a:lnTo>
                    <a:pt x="9778" y="110"/>
                  </a:lnTo>
                  <a:lnTo>
                    <a:pt x="9784" y="118"/>
                  </a:lnTo>
                  <a:lnTo>
                    <a:pt x="9791" y="114"/>
                  </a:lnTo>
                  <a:lnTo>
                    <a:pt x="9797" y="113"/>
                  </a:lnTo>
                  <a:lnTo>
                    <a:pt x="9804" y="115"/>
                  </a:lnTo>
                  <a:lnTo>
                    <a:pt x="9810" y="116"/>
                  </a:lnTo>
                  <a:lnTo>
                    <a:pt x="9817" y="115"/>
                  </a:lnTo>
                  <a:lnTo>
                    <a:pt x="9823" y="116"/>
                  </a:lnTo>
                  <a:lnTo>
                    <a:pt x="9829" y="116"/>
                  </a:lnTo>
                  <a:lnTo>
                    <a:pt x="9836" y="118"/>
                  </a:lnTo>
                  <a:lnTo>
                    <a:pt x="9842" y="116"/>
                  </a:lnTo>
                  <a:lnTo>
                    <a:pt x="9849" y="110"/>
                  </a:lnTo>
                  <a:lnTo>
                    <a:pt x="9855" y="117"/>
                  </a:lnTo>
                  <a:lnTo>
                    <a:pt x="9862" y="111"/>
                  </a:lnTo>
                  <a:lnTo>
                    <a:pt x="9868" y="117"/>
                  </a:lnTo>
                  <a:lnTo>
                    <a:pt x="9875" y="115"/>
                  </a:lnTo>
                  <a:lnTo>
                    <a:pt x="9881" y="109"/>
                  </a:lnTo>
                  <a:lnTo>
                    <a:pt x="9888" y="115"/>
                  </a:lnTo>
                  <a:lnTo>
                    <a:pt x="9894" y="114"/>
                  </a:lnTo>
                  <a:lnTo>
                    <a:pt x="9900" y="115"/>
                  </a:lnTo>
                  <a:lnTo>
                    <a:pt x="9907" y="115"/>
                  </a:lnTo>
                  <a:lnTo>
                    <a:pt x="9913" y="113"/>
                  </a:lnTo>
                  <a:lnTo>
                    <a:pt x="9920" y="116"/>
                  </a:lnTo>
                  <a:lnTo>
                    <a:pt x="9926" y="115"/>
                  </a:lnTo>
                  <a:lnTo>
                    <a:pt x="9933" y="121"/>
                  </a:lnTo>
                  <a:lnTo>
                    <a:pt x="9939" y="109"/>
                  </a:lnTo>
                  <a:lnTo>
                    <a:pt x="9946" y="115"/>
                  </a:lnTo>
                  <a:lnTo>
                    <a:pt x="9952" y="113"/>
                  </a:lnTo>
                  <a:lnTo>
                    <a:pt x="9959" y="115"/>
                  </a:lnTo>
                  <a:lnTo>
                    <a:pt x="9965" y="121"/>
                  </a:lnTo>
                  <a:lnTo>
                    <a:pt x="9971" y="114"/>
                  </a:lnTo>
                  <a:lnTo>
                    <a:pt x="9978" y="121"/>
                  </a:lnTo>
                  <a:lnTo>
                    <a:pt x="9984" y="110"/>
                  </a:lnTo>
                  <a:lnTo>
                    <a:pt x="9991" y="118"/>
                  </a:lnTo>
                  <a:lnTo>
                    <a:pt x="9997" y="110"/>
                  </a:lnTo>
                  <a:lnTo>
                    <a:pt x="10004" y="114"/>
                  </a:lnTo>
                  <a:lnTo>
                    <a:pt x="10010" y="107"/>
                  </a:lnTo>
                  <a:lnTo>
                    <a:pt x="10017" y="116"/>
                  </a:lnTo>
                  <a:lnTo>
                    <a:pt x="10023" y="120"/>
                  </a:lnTo>
                  <a:lnTo>
                    <a:pt x="10030" y="111"/>
                  </a:lnTo>
                  <a:lnTo>
                    <a:pt x="10036" y="113"/>
                  </a:lnTo>
                  <a:lnTo>
                    <a:pt x="10042" y="115"/>
                  </a:lnTo>
                  <a:lnTo>
                    <a:pt x="10049" y="118"/>
                  </a:lnTo>
                  <a:lnTo>
                    <a:pt x="10055" y="114"/>
                  </a:lnTo>
                  <a:lnTo>
                    <a:pt x="10062" y="117"/>
                  </a:lnTo>
                  <a:lnTo>
                    <a:pt x="10068" y="111"/>
                  </a:lnTo>
                  <a:lnTo>
                    <a:pt x="10075" y="110"/>
                  </a:lnTo>
                  <a:lnTo>
                    <a:pt x="10081" y="113"/>
                  </a:lnTo>
                  <a:lnTo>
                    <a:pt x="10088" y="113"/>
                  </a:lnTo>
                  <a:lnTo>
                    <a:pt x="10094" y="116"/>
                  </a:lnTo>
                  <a:lnTo>
                    <a:pt x="10101" y="114"/>
                  </a:lnTo>
                  <a:lnTo>
                    <a:pt x="10107" y="113"/>
                  </a:lnTo>
                  <a:lnTo>
                    <a:pt x="10113" y="115"/>
                  </a:lnTo>
                  <a:lnTo>
                    <a:pt x="10120" y="116"/>
                  </a:lnTo>
                  <a:lnTo>
                    <a:pt x="10126" y="113"/>
                  </a:lnTo>
                  <a:lnTo>
                    <a:pt x="10133" y="121"/>
                  </a:lnTo>
                  <a:lnTo>
                    <a:pt x="10139" y="115"/>
                  </a:lnTo>
                  <a:lnTo>
                    <a:pt x="10146" y="111"/>
                  </a:lnTo>
                  <a:lnTo>
                    <a:pt x="10152" y="110"/>
                  </a:lnTo>
                  <a:lnTo>
                    <a:pt x="10159" y="116"/>
                  </a:lnTo>
                  <a:lnTo>
                    <a:pt x="10165" y="112"/>
                  </a:lnTo>
                  <a:lnTo>
                    <a:pt x="10172" y="112"/>
                  </a:lnTo>
                  <a:lnTo>
                    <a:pt x="10178" y="117"/>
                  </a:lnTo>
                  <a:lnTo>
                    <a:pt x="10184" y="117"/>
                  </a:lnTo>
                  <a:lnTo>
                    <a:pt x="10191" y="116"/>
                  </a:lnTo>
                  <a:lnTo>
                    <a:pt x="10197" y="114"/>
                  </a:lnTo>
                  <a:lnTo>
                    <a:pt x="10204" y="114"/>
                  </a:lnTo>
                  <a:lnTo>
                    <a:pt x="10210" y="109"/>
                  </a:lnTo>
                  <a:lnTo>
                    <a:pt x="10217" y="112"/>
                  </a:lnTo>
                  <a:lnTo>
                    <a:pt x="10223" y="114"/>
                  </a:lnTo>
                  <a:lnTo>
                    <a:pt x="10230" y="116"/>
                  </a:lnTo>
                  <a:lnTo>
                    <a:pt x="10236" y="114"/>
                  </a:lnTo>
                  <a:lnTo>
                    <a:pt x="10243" y="118"/>
                  </a:lnTo>
                  <a:lnTo>
                    <a:pt x="10249" y="114"/>
                  </a:lnTo>
                  <a:lnTo>
                    <a:pt x="10255" y="118"/>
                  </a:lnTo>
                  <a:lnTo>
                    <a:pt x="10262" y="114"/>
                  </a:lnTo>
                  <a:lnTo>
                    <a:pt x="10268" y="117"/>
                  </a:lnTo>
                  <a:lnTo>
                    <a:pt x="10275" y="118"/>
                  </a:lnTo>
                  <a:lnTo>
                    <a:pt x="10281" y="120"/>
                  </a:lnTo>
                  <a:lnTo>
                    <a:pt x="10288" y="114"/>
                  </a:lnTo>
                  <a:lnTo>
                    <a:pt x="10294" y="117"/>
                  </a:lnTo>
                  <a:lnTo>
                    <a:pt x="10301" y="114"/>
                  </a:lnTo>
                  <a:lnTo>
                    <a:pt x="10307" y="121"/>
                  </a:lnTo>
                  <a:lnTo>
                    <a:pt x="10314" y="110"/>
                  </a:lnTo>
                  <a:lnTo>
                    <a:pt x="10320" y="111"/>
                  </a:lnTo>
                  <a:lnTo>
                    <a:pt x="10326" y="117"/>
                  </a:lnTo>
                  <a:lnTo>
                    <a:pt x="10333" y="114"/>
                  </a:lnTo>
                  <a:lnTo>
                    <a:pt x="10339" y="116"/>
                  </a:lnTo>
                  <a:lnTo>
                    <a:pt x="10346" y="112"/>
                  </a:lnTo>
                  <a:lnTo>
                    <a:pt x="10352" y="117"/>
                  </a:lnTo>
                  <a:lnTo>
                    <a:pt x="10359" y="120"/>
                  </a:lnTo>
                  <a:lnTo>
                    <a:pt x="10365" y="116"/>
                  </a:lnTo>
                  <a:lnTo>
                    <a:pt x="10372" y="113"/>
                  </a:lnTo>
                  <a:lnTo>
                    <a:pt x="10378" y="119"/>
                  </a:lnTo>
                  <a:lnTo>
                    <a:pt x="10385" y="115"/>
                  </a:lnTo>
                  <a:lnTo>
                    <a:pt x="10391" y="116"/>
                  </a:lnTo>
                  <a:lnTo>
                    <a:pt x="10397" y="114"/>
                  </a:lnTo>
                  <a:lnTo>
                    <a:pt x="10404" y="114"/>
                  </a:lnTo>
                  <a:lnTo>
                    <a:pt x="10410" y="116"/>
                  </a:lnTo>
                  <a:lnTo>
                    <a:pt x="10417" y="114"/>
                  </a:lnTo>
                  <a:lnTo>
                    <a:pt x="10423" y="118"/>
                  </a:lnTo>
                  <a:lnTo>
                    <a:pt x="10430" y="113"/>
                  </a:lnTo>
                  <a:lnTo>
                    <a:pt x="10436" y="111"/>
                  </a:lnTo>
                  <a:lnTo>
                    <a:pt x="10443" y="116"/>
                  </a:lnTo>
                  <a:lnTo>
                    <a:pt x="10449" y="117"/>
                  </a:lnTo>
                  <a:lnTo>
                    <a:pt x="10456" y="114"/>
                  </a:lnTo>
                  <a:lnTo>
                    <a:pt x="10462" y="111"/>
                  </a:lnTo>
                  <a:lnTo>
                    <a:pt x="10468" y="112"/>
                  </a:lnTo>
                  <a:lnTo>
                    <a:pt x="10475" y="112"/>
                  </a:lnTo>
                  <a:lnTo>
                    <a:pt x="10481" y="110"/>
                  </a:lnTo>
                  <a:lnTo>
                    <a:pt x="10488" y="113"/>
                  </a:lnTo>
                  <a:lnTo>
                    <a:pt x="10494" y="113"/>
                  </a:lnTo>
                  <a:lnTo>
                    <a:pt x="10501" y="112"/>
                  </a:lnTo>
                  <a:lnTo>
                    <a:pt x="10507" y="113"/>
                  </a:lnTo>
                  <a:lnTo>
                    <a:pt x="10514" y="112"/>
                  </a:lnTo>
                  <a:lnTo>
                    <a:pt x="10520" y="118"/>
                  </a:lnTo>
                  <a:lnTo>
                    <a:pt x="10527" y="115"/>
                  </a:lnTo>
                  <a:lnTo>
                    <a:pt x="10533" y="112"/>
                  </a:lnTo>
                  <a:lnTo>
                    <a:pt x="10539" y="114"/>
                  </a:lnTo>
                  <a:lnTo>
                    <a:pt x="10546" y="111"/>
                  </a:lnTo>
                  <a:lnTo>
                    <a:pt x="10552" y="116"/>
                  </a:lnTo>
                  <a:lnTo>
                    <a:pt x="10559" y="111"/>
                  </a:lnTo>
                  <a:lnTo>
                    <a:pt x="10565" y="122"/>
                  </a:lnTo>
                  <a:lnTo>
                    <a:pt x="10572" y="113"/>
                  </a:lnTo>
                  <a:lnTo>
                    <a:pt x="10578" y="110"/>
                  </a:lnTo>
                  <a:lnTo>
                    <a:pt x="10585" y="114"/>
                  </a:lnTo>
                  <a:lnTo>
                    <a:pt x="10591" y="117"/>
                  </a:lnTo>
                  <a:lnTo>
                    <a:pt x="10598" y="115"/>
                  </a:lnTo>
                  <a:lnTo>
                    <a:pt x="10604" y="109"/>
                  </a:lnTo>
                  <a:lnTo>
                    <a:pt x="10610" y="109"/>
                  </a:lnTo>
                  <a:lnTo>
                    <a:pt x="10617" y="117"/>
                  </a:lnTo>
                  <a:lnTo>
                    <a:pt x="10623" y="114"/>
                  </a:lnTo>
                  <a:lnTo>
                    <a:pt x="10630" y="110"/>
                  </a:lnTo>
                  <a:lnTo>
                    <a:pt x="10636" y="121"/>
                  </a:lnTo>
                  <a:lnTo>
                    <a:pt x="10643" y="112"/>
                  </a:lnTo>
                  <a:lnTo>
                    <a:pt x="10649" y="117"/>
                  </a:lnTo>
                  <a:lnTo>
                    <a:pt x="10656" y="109"/>
                  </a:lnTo>
                  <a:lnTo>
                    <a:pt x="10662" y="112"/>
                  </a:lnTo>
                  <a:lnTo>
                    <a:pt x="10669" y="110"/>
                  </a:lnTo>
                  <a:lnTo>
                    <a:pt x="10675" y="121"/>
                  </a:lnTo>
                  <a:lnTo>
                    <a:pt x="10681" y="116"/>
                  </a:lnTo>
                  <a:lnTo>
                    <a:pt x="10688" y="120"/>
                  </a:lnTo>
                  <a:lnTo>
                    <a:pt x="10694" y="115"/>
                  </a:lnTo>
                  <a:lnTo>
                    <a:pt x="10701" y="111"/>
                  </a:lnTo>
                  <a:lnTo>
                    <a:pt x="10707" y="114"/>
                  </a:lnTo>
                  <a:lnTo>
                    <a:pt x="10714" y="113"/>
                  </a:lnTo>
                  <a:lnTo>
                    <a:pt x="10720" y="114"/>
                  </a:lnTo>
                  <a:lnTo>
                    <a:pt x="10727" y="117"/>
                  </a:lnTo>
                  <a:lnTo>
                    <a:pt x="10733" y="117"/>
                  </a:lnTo>
                  <a:lnTo>
                    <a:pt x="10740" y="113"/>
                  </a:lnTo>
                  <a:lnTo>
                    <a:pt x="10746" y="116"/>
                  </a:lnTo>
                  <a:lnTo>
                    <a:pt x="10752" y="114"/>
                  </a:lnTo>
                  <a:lnTo>
                    <a:pt x="10759" y="113"/>
                  </a:lnTo>
                  <a:lnTo>
                    <a:pt x="10765" y="121"/>
                  </a:lnTo>
                  <a:lnTo>
                    <a:pt x="10772" y="111"/>
                  </a:lnTo>
                  <a:lnTo>
                    <a:pt x="10778" y="111"/>
                  </a:lnTo>
                  <a:lnTo>
                    <a:pt x="10785" y="115"/>
                  </a:lnTo>
                  <a:lnTo>
                    <a:pt x="10791" y="124"/>
                  </a:lnTo>
                  <a:lnTo>
                    <a:pt x="10798" y="122"/>
                  </a:lnTo>
                  <a:lnTo>
                    <a:pt x="10804" y="118"/>
                  </a:lnTo>
                  <a:lnTo>
                    <a:pt x="10811" y="119"/>
                  </a:lnTo>
                  <a:lnTo>
                    <a:pt x="10817" y="114"/>
                  </a:lnTo>
                  <a:lnTo>
                    <a:pt x="10823" y="115"/>
                  </a:lnTo>
                  <a:lnTo>
                    <a:pt x="10830" y="112"/>
                  </a:lnTo>
                  <a:lnTo>
                    <a:pt x="10836" y="116"/>
                  </a:lnTo>
                  <a:lnTo>
                    <a:pt x="10843" y="119"/>
                  </a:lnTo>
                  <a:lnTo>
                    <a:pt x="10849" y="122"/>
                  </a:lnTo>
                  <a:lnTo>
                    <a:pt x="10856" y="112"/>
                  </a:lnTo>
                  <a:lnTo>
                    <a:pt x="10862" y="114"/>
                  </a:lnTo>
                  <a:lnTo>
                    <a:pt x="10869" y="116"/>
                  </a:lnTo>
                  <a:lnTo>
                    <a:pt x="10875" y="115"/>
                  </a:lnTo>
                  <a:lnTo>
                    <a:pt x="10882" y="120"/>
                  </a:lnTo>
                  <a:lnTo>
                    <a:pt x="10888" y="120"/>
                  </a:lnTo>
                  <a:lnTo>
                    <a:pt x="10894" y="114"/>
                  </a:lnTo>
                  <a:lnTo>
                    <a:pt x="10901" y="123"/>
                  </a:lnTo>
                  <a:lnTo>
                    <a:pt x="10907" y="113"/>
                  </a:lnTo>
                  <a:lnTo>
                    <a:pt x="10914" y="116"/>
                  </a:lnTo>
                  <a:lnTo>
                    <a:pt x="10920" y="111"/>
                  </a:lnTo>
                  <a:lnTo>
                    <a:pt x="10927" y="118"/>
                  </a:lnTo>
                  <a:lnTo>
                    <a:pt x="10933" y="113"/>
                  </a:lnTo>
                  <a:lnTo>
                    <a:pt x="10940" y="119"/>
                  </a:lnTo>
                  <a:lnTo>
                    <a:pt x="10946" y="120"/>
                  </a:lnTo>
                  <a:lnTo>
                    <a:pt x="10953" y="120"/>
                  </a:lnTo>
                  <a:lnTo>
                    <a:pt x="10959" y="118"/>
                  </a:lnTo>
                  <a:lnTo>
                    <a:pt x="10965" y="125"/>
                  </a:lnTo>
                  <a:lnTo>
                    <a:pt x="10972" y="117"/>
                  </a:lnTo>
                  <a:lnTo>
                    <a:pt x="10978" y="114"/>
                  </a:lnTo>
                  <a:lnTo>
                    <a:pt x="10985" y="120"/>
                  </a:lnTo>
                  <a:lnTo>
                    <a:pt x="10991" y="116"/>
                  </a:lnTo>
                  <a:lnTo>
                    <a:pt x="10998" y="117"/>
                  </a:lnTo>
                  <a:lnTo>
                    <a:pt x="11004" y="116"/>
                  </a:lnTo>
                  <a:lnTo>
                    <a:pt x="11011" y="116"/>
                  </a:lnTo>
                  <a:lnTo>
                    <a:pt x="11017" y="113"/>
                  </a:lnTo>
                  <a:lnTo>
                    <a:pt x="11024" y="116"/>
                  </a:lnTo>
                  <a:lnTo>
                    <a:pt x="11030" y="118"/>
                  </a:lnTo>
                  <a:lnTo>
                    <a:pt x="11036" y="114"/>
                  </a:lnTo>
                  <a:lnTo>
                    <a:pt x="11043" y="118"/>
                  </a:lnTo>
                  <a:lnTo>
                    <a:pt x="11049" y="120"/>
                  </a:lnTo>
                  <a:lnTo>
                    <a:pt x="11056" y="116"/>
                  </a:lnTo>
                  <a:lnTo>
                    <a:pt x="11062" y="122"/>
                  </a:lnTo>
                  <a:lnTo>
                    <a:pt x="11069" y="119"/>
                  </a:lnTo>
                  <a:lnTo>
                    <a:pt x="11075" y="112"/>
                  </a:lnTo>
                  <a:lnTo>
                    <a:pt x="11082" y="115"/>
                  </a:lnTo>
                  <a:lnTo>
                    <a:pt x="11088" y="116"/>
                  </a:lnTo>
                  <a:lnTo>
                    <a:pt x="11095" y="117"/>
                  </a:lnTo>
                  <a:lnTo>
                    <a:pt x="11101" y="122"/>
                  </a:lnTo>
                  <a:lnTo>
                    <a:pt x="11107" y="112"/>
                  </a:lnTo>
                  <a:lnTo>
                    <a:pt x="11114" y="117"/>
                  </a:lnTo>
                  <a:lnTo>
                    <a:pt x="11120" y="113"/>
                  </a:lnTo>
                  <a:lnTo>
                    <a:pt x="11127" y="113"/>
                  </a:lnTo>
                  <a:lnTo>
                    <a:pt x="11133" y="119"/>
                  </a:lnTo>
                  <a:lnTo>
                    <a:pt x="11140" y="112"/>
                  </a:lnTo>
                  <a:lnTo>
                    <a:pt x="11146" y="116"/>
                  </a:lnTo>
                  <a:lnTo>
                    <a:pt x="11153" y="112"/>
                  </a:lnTo>
                  <a:lnTo>
                    <a:pt x="11159" y="115"/>
                  </a:lnTo>
                  <a:lnTo>
                    <a:pt x="11166" y="116"/>
                  </a:lnTo>
                  <a:lnTo>
                    <a:pt x="11172" y="115"/>
                  </a:lnTo>
                  <a:lnTo>
                    <a:pt x="11178" y="119"/>
                  </a:lnTo>
                  <a:lnTo>
                    <a:pt x="11185" y="113"/>
                  </a:lnTo>
                  <a:lnTo>
                    <a:pt x="11191" y="109"/>
                  </a:lnTo>
                  <a:lnTo>
                    <a:pt x="11198" y="114"/>
                  </a:lnTo>
                  <a:lnTo>
                    <a:pt x="11204" y="120"/>
                  </a:lnTo>
                  <a:lnTo>
                    <a:pt x="11211" y="116"/>
                  </a:lnTo>
                  <a:lnTo>
                    <a:pt x="11217" y="124"/>
                  </a:lnTo>
                  <a:lnTo>
                    <a:pt x="11224" y="118"/>
                  </a:lnTo>
                  <a:lnTo>
                    <a:pt x="11230" y="113"/>
                  </a:lnTo>
                  <a:lnTo>
                    <a:pt x="11237" y="120"/>
                  </a:lnTo>
                  <a:lnTo>
                    <a:pt x="11243" y="120"/>
                  </a:lnTo>
                  <a:lnTo>
                    <a:pt x="11249" y="116"/>
                  </a:lnTo>
                  <a:lnTo>
                    <a:pt x="11256" y="116"/>
                  </a:lnTo>
                  <a:lnTo>
                    <a:pt x="11262" y="112"/>
                  </a:lnTo>
                  <a:lnTo>
                    <a:pt x="11269" y="111"/>
                  </a:lnTo>
                  <a:lnTo>
                    <a:pt x="11275" y="119"/>
                  </a:lnTo>
                  <a:lnTo>
                    <a:pt x="11282" y="112"/>
                  </a:lnTo>
                  <a:lnTo>
                    <a:pt x="11288" y="119"/>
                  </a:lnTo>
                  <a:lnTo>
                    <a:pt x="11295" y="117"/>
                  </a:lnTo>
                  <a:lnTo>
                    <a:pt x="11301" y="118"/>
                  </a:lnTo>
                  <a:lnTo>
                    <a:pt x="11308" y="112"/>
                  </a:lnTo>
                  <a:lnTo>
                    <a:pt x="11314" y="120"/>
                  </a:lnTo>
                  <a:lnTo>
                    <a:pt x="11320" y="115"/>
                  </a:lnTo>
                  <a:lnTo>
                    <a:pt x="11327" y="119"/>
                  </a:lnTo>
                  <a:lnTo>
                    <a:pt x="11333" y="117"/>
                  </a:lnTo>
                  <a:lnTo>
                    <a:pt x="11340" y="113"/>
                  </a:lnTo>
                  <a:lnTo>
                    <a:pt x="11346" y="117"/>
                  </a:lnTo>
                  <a:lnTo>
                    <a:pt x="11353" y="122"/>
                  </a:lnTo>
                  <a:lnTo>
                    <a:pt x="11359" y="117"/>
                  </a:lnTo>
                  <a:lnTo>
                    <a:pt x="11366" y="117"/>
                  </a:lnTo>
                  <a:lnTo>
                    <a:pt x="11372" y="112"/>
                  </a:lnTo>
                  <a:lnTo>
                    <a:pt x="11379" y="117"/>
                  </a:lnTo>
                  <a:lnTo>
                    <a:pt x="11385" y="115"/>
                  </a:lnTo>
                  <a:lnTo>
                    <a:pt x="11391" y="118"/>
                  </a:lnTo>
                  <a:lnTo>
                    <a:pt x="11398" y="121"/>
                  </a:lnTo>
                  <a:lnTo>
                    <a:pt x="11404" y="116"/>
                  </a:lnTo>
                  <a:lnTo>
                    <a:pt x="11411" y="114"/>
                  </a:lnTo>
                  <a:lnTo>
                    <a:pt x="11417" y="116"/>
                  </a:lnTo>
                  <a:lnTo>
                    <a:pt x="11424" y="118"/>
                  </a:lnTo>
                  <a:lnTo>
                    <a:pt x="11430" y="125"/>
                  </a:lnTo>
                  <a:lnTo>
                    <a:pt x="11437" y="117"/>
                  </a:lnTo>
                  <a:lnTo>
                    <a:pt x="11443" y="118"/>
                  </a:lnTo>
                  <a:lnTo>
                    <a:pt x="11450" y="115"/>
                  </a:lnTo>
                  <a:lnTo>
                    <a:pt x="11456" y="120"/>
                  </a:lnTo>
                  <a:lnTo>
                    <a:pt x="11462" y="122"/>
                  </a:lnTo>
                  <a:lnTo>
                    <a:pt x="11469" y="117"/>
                  </a:lnTo>
                  <a:lnTo>
                    <a:pt x="11475" y="118"/>
                  </a:lnTo>
                  <a:lnTo>
                    <a:pt x="11482" y="120"/>
                  </a:lnTo>
                  <a:lnTo>
                    <a:pt x="11488" y="110"/>
                  </a:lnTo>
                  <a:lnTo>
                    <a:pt x="11495" y="123"/>
                  </a:lnTo>
                  <a:lnTo>
                    <a:pt x="11501" y="114"/>
                  </a:lnTo>
                  <a:lnTo>
                    <a:pt x="11508" y="109"/>
                  </a:lnTo>
                  <a:lnTo>
                    <a:pt x="11514" y="118"/>
                  </a:lnTo>
                  <a:lnTo>
                    <a:pt x="11521" y="114"/>
                  </a:lnTo>
                  <a:lnTo>
                    <a:pt x="11527" y="115"/>
                  </a:lnTo>
                  <a:lnTo>
                    <a:pt x="11533" y="117"/>
                  </a:lnTo>
                  <a:lnTo>
                    <a:pt x="11540" y="113"/>
                  </a:lnTo>
                  <a:lnTo>
                    <a:pt x="11546" y="118"/>
                  </a:lnTo>
                  <a:lnTo>
                    <a:pt x="11553" y="114"/>
                  </a:lnTo>
                  <a:lnTo>
                    <a:pt x="11559" y="118"/>
                  </a:lnTo>
                  <a:lnTo>
                    <a:pt x="11566" y="116"/>
                  </a:lnTo>
                  <a:lnTo>
                    <a:pt x="11572" y="120"/>
                  </a:lnTo>
                  <a:lnTo>
                    <a:pt x="11579" y="119"/>
                  </a:lnTo>
                  <a:lnTo>
                    <a:pt x="11585" y="115"/>
                  </a:lnTo>
                  <a:lnTo>
                    <a:pt x="11592" y="119"/>
                  </a:lnTo>
                  <a:lnTo>
                    <a:pt x="11598" y="119"/>
                  </a:lnTo>
                  <a:lnTo>
                    <a:pt x="11604" y="117"/>
                  </a:lnTo>
                  <a:lnTo>
                    <a:pt x="11611" y="115"/>
                  </a:lnTo>
                  <a:lnTo>
                    <a:pt x="11617" y="124"/>
                  </a:lnTo>
                  <a:lnTo>
                    <a:pt x="11624" y="116"/>
                  </a:lnTo>
                  <a:lnTo>
                    <a:pt x="11630" y="120"/>
                  </a:lnTo>
                  <a:lnTo>
                    <a:pt x="11637" y="114"/>
                  </a:lnTo>
                  <a:lnTo>
                    <a:pt x="11643" y="119"/>
                  </a:lnTo>
                  <a:lnTo>
                    <a:pt x="11650" y="120"/>
                  </a:lnTo>
                  <a:lnTo>
                    <a:pt x="11656" y="112"/>
                  </a:lnTo>
                  <a:lnTo>
                    <a:pt x="11663" y="114"/>
                  </a:lnTo>
                  <a:lnTo>
                    <a:pt x="11669" y="110"/>
                  </a:lnTo>
                  <a:lnTo>
                    <a:pt x="11675" y="117"/>
                  </a:lnTo>
                  <a:lnTo>
                    <a:pt x="11682" y="115"/>
                  </a:lnTo>
                  <a:lnTo>
                    <a:pt x="11688" y="121"/>
                  </a:lnTo>
                  <a:lnTo>
                    <a:pt x="11695" y="113"/>
                  </a:lnTo>
                  <a:lnTo>
                    <a:pt x="11701" y="123"/>
                  </a:lnTo>
                  <a:lnTo>
                    <a:pt x="11708" y="118"/>
                  </a:lnTo>
                  <a:lnTo>
                    <a:pt x="11714" y="117"/>
                  </a:lnTo>
                  <a:lnTo>
                    <a:pt x="11721" y="113"/>
                  </a:lnTo>
                  <a:lnTo>
                    <a:pt x="11727" y="112"/>
                  </a:lnTo>
                  <a:lnTo>
                    <a:pt x="11734" y="119"/>
                  </a:lnTo>
                  <a:lnTo>
                    <a:pt x="11740" y="121"/>
                  </a:lnTo>
                  <a:lnTo>
                    <a:pt x="11746" y="115"/>
                  </a:lnTo>
                  <a:lnTo>
                    <a:pt x="11753" y="118"/>
                  </a:lnTo>
                  <a:lnTo>
                    <a:pt x="11759" y="116"/>
                  </a:lnTo>
                  <a:lnTo>
                    <a:pt x="11766" y="110"/>
                  </a:lnTo>
                  <a:lnTo>
                    <a:pt x="11772" y="112"/>
                  </a:lnTo>
                  <a:lnTo>
                    <a:pt x="11779" y="112"/>
                  </a:lnTo>
                  <a:lnTo>
                    <a:pt x="11785" y="114"/>
                  </a:lnTo>
                  <a:lnTo>
                    <a:pt x="11792" y="117"/>
                  </a:lnTo>
                  <a:lnTo>
                    <a:pt x="11798" y="117"/>
                  </a:lnTo>
                  <a:lnTo>
                    <a:pt x="11805" y="121"/>
                  </a:lnTo>
                  <a:lnTo>
                    <a:pt x="11811" y="117"/>
                  </a:lnTo>
                  <a:lnTo>
                    <a:pt x="11817" y="117"/>
                  </a:lnTo>
                  <a:lnTo>
                    <a:pt x="11824" y="117"/>
                  </a:lnTo>
                  <a:lnTo>
                    <a:pt x="11830" y="112"/>
                  </a:lnTo>
                  <a:lnTo>
                    <a:pt x="11837" y="114"/>
                  </a:lnTo>
                  <a:lnTo>
                    <a:pt x="11843" y="119"/>
                  </a:lnTo>
                  <a:lnTo>
                    <a:pt x="11850" y="120"/>
                  </a:lnTo>
                  <a:lnTo>
                    <a:pt x="11856" y="113"/>
                  </a:lnTo>
                  <a:lnTo>
                    <a:pt x="11863" y="118"/>
                  </a:lnTo>
                  <a:lnTo>
                    <a:pt x="11869" y="117"/>
                  </a:lnTo>
                  <a:lnTo>
                    <a:pt x="11876" y="117"/>
                  </a:lnTo>
                  <a:lnTo>
                    <a:pt x="11882" y="119"/>
                  </a:lnTo>
                  <a:lnTo>
                    <a:pt x="11888" y="119"/>
                  </a:lnTo>
                  <a:lnTo>
                    <a:pt x="11895" y="120"/>
                  </a:lnTo>
                  <a:lnTo>
                    <a:pt x="11901" y="113"/>
                  </a:lnTo>
                  <a:lnTo>
                    <a:pt x="11908" y="118"/>
                  </a:lnTo>
                  <a:lnTo>
                    <a:pt x="11914" y="121"/>
                  </a:lnTo>
                  <a:lnTo>
                    <a:pt x="11921" y="114"/>
                  </a:lnTo>
                  <a:lnTo>
                    <a:pt x="11927" y="119"/>
                  </a:lnTo>
                  <a:lnTo>
                    <a:pt x="11934" y="119"/>
                  </a:lnTo>
                  <a:lnTo>
                    <a:pt x="11940" y="115"/>
                  </a:lnTo>
                  <a:lnTo>
                    <a:pt x="11947" y="123"/>
                  </a:lnTo>
                  <a:lnTo>
                    <a:pt x="11953" y="121"/>
                  </a:lnTo>
                  <a:lnTo>
                    <a:pt x="11959" y="118"/>
                  </a:lnTo>
                  <a:lnTo>
                    <a:pt x="11966" y="115"/>
                  </a:lnTo>
                  <a:lnTo>
                    <a:pt x="11972" y="119"/>
                  </a:lnTo>
                  <a:lnTo>
                    <a:pt x="11979" y="119"/>
                  </a:lnTo>
                  <a:lnTo>
                    <a:pt x="11985" y="111"/>
                  </a:lnTo>
                  <a:lnTo>
                    <a:pt x="11992" y="121"/>
                  </a:lnTo>
                  <a:lnTo>
                    <a:pt x="11998" y="122"/>
                  </a:lnTo>
                  <a:lnTo>
                    <a:pt x="12005" y="121"/>
                  </a:lnTo>
                  <a:lnTo>
                    <a:pt x="12011" y="112"/>
                  </a:lnTo>
                  <a:lnTo>
                    <a:pt x="12018" y="120"/>
                  </a:lnTo>
                  <a:lnTo>
                    <a:pt x="12024" y="118"/>
                  </a:lnTo>
                  <a:lnTo>
                    <a:pt x="12030" y="115"/>
                  </a:lnTo>
                  <a:lnTo>
                    <a:pt x="12037" y="118"/>
                  </a:lnTo>
                  <a:lnTo>
                    <a:pt x="12043" y="118"/>
                  </a:lnTo>
                  <a:lnTo>
                    <a:pt x="12050" y="118"/>
                  </a:lnTo>
                  <a:lnTo>
                    <a:pt x="12056" y="119"/>
                  </a:lnTo>
                  <a:lnTo>
                    <a:pt x="12063" y="117"/>
                  </a:lnTo>
                  <a:lnTo>
                    <a:pt x="12069" y="113"/>
                  </a:lnTo>
                  <a:lnTo>
                    <a:pt x="12076" y="122"/>
                  </a:lnTo>
                  <a:lnTo>
                    <a:pt x="12082" y="117"/>
                  </a:lnTo>
                  <a:lnTo>
                    <a:pt x="12089" y="121"/>
                  </a:lnTo>
                  <a:lnTo>
                    <a:pt x="12095" y="121"/>
                  </a:lnTo>
                  <a:lnTo>
                    <a:pt x="12101" y="121"/>
                  </a:lnTo>
                  <a:lnTo>
                    <a:pt x="12108" y="118"/>
                  </a:lnTo>
                  <a:lnTo>
                    <a:pt x="12114" y="119"/>
                  </a:lnTo>
                  <a:lnTo>
                    <a:pt x="12121" y="117"/>
                  </a:lnTo>
                  <a:lnTo>
                    <a:pt x="12127" y="114"/>
                  </a:lnTo>
                  <a:lnTo>
                    <a:pt x="12134" y="116"/>
                  </a:lnTo>
                  <a:lnTo>
                    <a:pt x="12140" y="119"/>
                  </a:lnTo>
                  <a:lnTo>
                    <a:pt x="12147" y="117"/>
                  </a:lnTo>
                  <a:lnTo>
                    <a:pt x="12153" y="119"/>
                  </a:lnTo>
                  <a:lnTo>
                    <a:pt x="12160" y="113"/>
                  </a:lnTo>
                  <a:lnTo>
                    <a:pt x="12166" y="116"/>
                  </a:lnTo>
                  <a:lnTo>
                    <a:pt x="12172" y="119"/>
                  </a:lnTo>
                  <a:lnTo>
                    <a:pt x="12179" y="120"/>
                  </a:lnTo>
                  <a:lnTo>
                    <a:pt x="12185" y="120"/>
                  </a:lnTo>
                  <a:lnTo>
                    <a:pt x="12192" y="118"/>
                  </a:lnTo>
                  <a:lnTo>
                    <a:pt x="12198" y="116"/>
                  </a:lnTo>
                  <a:lnTo>
                    <a:pt x="12205" y="119"/>
                  </a:lnTo>
                  <a:lnTo>
                    <a:pt x="12211" y="115"/>
                  </a:lnTo>
                  <a:lnTo>
                    <a:pt x="12218" y="123"/>
                  </a:lnTo>
                  <a:lnTo>
                    <a:pt x="12224" y="122"/>
                  </a:lnTo>
                  <a:lnTo>
                    <a:pt x="12231" y="116"/>
                  </a:lnTo>
                  <a:lnTo>
                    <a:pt x="12237" y="114"/>
                  </a:lnTo>
                  <a:lnTo>
                    <a:pt x="12243" y="116"/>
                  </a:lnTo>
                  <a:lnTo>
                    <a:pt x="12250" y="119"/>
                  </a:lnTo>
                  <a:lnTo>
                    <a:pt x="12256" y="111"/>
                  </a:lnTo>
                  <a:lnTo>
                    <a:pt x="12263" y="120"/>
                  </a:lnTo>
                  <a:lnTo>
                    <a:pt x="12269" y="116"/>
                  </a:lnTo>
                  <a:lnTo>
                    <a:pt x="12276" y="119"/>
                  </a:lnTo>
                  <a:lnTo>
                    <a:pt x="12282" y="119"/>
                  </a:lnTo>
                  <a:lnTo>
                    <a:pt x="12289" y="121"/>
                  </a:lnTo>
                  <a:lnTo>
                    <a:pt x="12295" y="120"/>
                  </a:lnTo>
                  <a:lnTo>
                    <a:pt x="12302" y="115"/>
                  </a:lnTo>
                  <a:lnTo>
                    <a:pt x="12308" y="116"/>
                  </a:lnTo>
                  <a:lnTo>
                    <a:pt x="12314" y="121"/>
                  </a:lnTo>
                  <a:lnTo>
                    <a:pt x="12321" y="116"/>
                  </a:lnTo>
                  <a:lnTo>
                    <a:pt x="12327" y="116"/>
                  </a:lnTo>
                  <a:lnTo>
                    <a:pt x="12334" y="117"/>
                  </a:lnTo>
                  <a:lnTo>
                    <a:pt x="12340" y="119"/>
                  </a:lnTo>
                  <a:lnTo>
                    <a:pt x="12347" y="118"/>
                  </a:lnTo>
                  <a:lnTo>
                    <a:pt x="12353" y="120"/>
                  </a:lnTo>
                  <a:lnTo>
                    <a:pt x="12360" y="121"/>
                  </a:lnTo>
                  <a:lnTo>
                    <a:pt x="12366" y="121"/>
                  </a:lnTo>
                  <a:lnTo>
                    <a:pt x="12372" y="116"/>
                  </a:lnTo>
                  <a:lnTo>
                    <a:pt x="12379" y="119"/>
                  </a:lnTo>
                  <a:lnTo>
                    <a:pt x="12385" y="118"/>
                  </a:lnTo>
                  <a:lnTo>
                    <a:pt x="12392" y="121"/>
                  </a:lnTo>
                  <a:lnTo>
                    <a:pt x="12398" y="116"/>
                  </a:lnTo>
                  <a:lnTo>
                    <a:pt x="12405" y="116"/>
                  </a:lnTo>
                  <a:lnTo>
                    <a:pt x="12411" y="119"/>
                  </a:lnTo>
                  <a:lnTo>
                    <a:pt x="12418" y="119"/>
                  </a:lnTo>
                  <a:lnTo>
                    <a:pt x="12424" y="119"/>
                  </a:lnTo>
                  <a:lnTo>
                    <a:pt x="12431" y="116"/>
                  </a:lnTo>
                  <a:lnTo>
                    <a:pt x="12437" y="116"/>
                  </a:lnTo>
                  <a:lnTo>
                    <a:pt x="12443" y="120"/>
                  </a:lnTo>
                  <a:lnTo>
                    <a:pt x="12450" y="119"/>
                  </a:lnTo>
                  <a:lnTo>
                    <a:pt x="12456" y="113"/>
                  </a:lnTo>
                  <a:lnTo>
                    <a:pt x="12463" y="115"/>
                  </a:lnTo>
                  <a:lnTo>
                    <a:pt x="12469" y="119"/>
                  </a:lnTo>
                  <a:lnTo>
                    <a:pt x="12476" y="119"/>
                  </a:lnTo>
                  <a:lnTo>
                    <a:pt x="12482" y="119"/>
                  </a:lnTo>
                  <a:lnTo>
                    <a:pt x="12489" y="120"/>
                  </a:lnTo>
                  <a:lnTo>
                    <a:pt x="12495" y="122"/>
                  </a:lnTo>
                  <a:lnTo>
                    <a:pt x="12502" y="117"/>
                  </a:lnTo>
                  <a:lnTo>
                    <a:pt x="12508" y="118"/>
                  </a:lnTo>
                  <a:lnTo>
                    <a:pt x="12514" y="117"/>
                  </a:lnTo>
                  <a:lnTo>
                    <a:pt x="12521" y="115"/>
                  </a:lnTo>
                  <a:lnTo>
                    <a:pt x="12527" y="119"/>
                  </a:lnTo>
                  <a:lnTo>
                    <a:pt x="12534" y="117"/>
                  </a:lnTo>
                  <a:lnTo>
                    <a:pt x="12540" y="116"/>
                  </a:lnTo>
                  <a:lnTo>
                    <a:pt x="12547" y="114"/>
                  </a:lnTo>
                  <a:lnTo>
                    <a:pt x="12553" y="116"/>
                  </a:lnTo>
                  <a:lnTo>
                    <a:pt x="12560" y="122"/>
                  </a:lnTo>
                  <a:lnTo>
                    <a:pt x="12566" y="120"/>
                  </a:lnTo>
                  <a:lnTo>
                    <a:pt x="12573" y="122"/>
                  </a:lnTo>
                  <a:lnTo>
                    <a:pt x="12579" y="116"/>
                  </a:lnTo>
                  <a:lnTo>
                    <a:pt x="12585" y="123"/>
                  </a:lnTo>
                  <a:lnTo>
                    <a:pt x="12592" y="115"/>
                  </a:lnTo>
                  <a:lnTo>
                    <a:pt x="12598" y="113"/>
                  </a:lnTo>
                  <a:lnTo>
                    <a:pt x="12605" y="118"/>
                  </a:lnTo>
                  <a:lnTo>
                    <a:pt x="12611" y="118"/>
                  </a:lnTo>
                  <a:lnTo>
                    <a:pt x="12618" y="122"/>
                  </a:lnTo>
                  <a:lnTo>
                    <a:pt x="12624" y="120"/>
                  </a:lnTo>
                  <a:lnTo>
                    <a:pt x="12631" y="116"/>
                  </a:lnTo>
                  <a:lnTo>
                    <a:pt x="12637" y="119"/>
                  </a:lnTo>
                  <a:lnTo>
                    <a:pt x="12644" y="121"/>
                  </a:lnTo>
                  <a:lnTo>
                    <a:pt x="12650" y="115"/>
                  </a:lnTo>
                  <a:lnTo>
                    <a:pt x="12656" y="117"/>
                  </a:lnTo>
                  <a:lnTo>
                    <a:pt x="12663" y="119"/>
                  </a:lnTo>
                  <a:lnTo>
                    <a:pt x="12669" y="117"/>
                  </a:lnTo>
                  <a:lnTo>
                    <a:pt x="12676" y="118"/>
                  </a:lnTo>
                  <a:lnTo>
                    <a:pt x="12682" y="114"/>
                  </a:lnTo>
                  <a:lnTo>
                    <a:pt x="12689" y="121"/>
                  </a:lnTo>
                  <a:lnTo>
                    <a:pt x="12695" y="123"/>
                  </a:lnTo>
                  <a:lnTo>
                    <a:pt x="12702" y="113"/>
                  </a:lnTo>
                  <a:lnTo>
                    <a:pt x="12708" y="117"/>
                  </a:lnTo>
                  <a:lnTo>
                    <a:pt x="12715" y="116"/>
                  </a:lnTo>
                  <a:lnTo>
                    <a:pt x="12721" y="118"/>
                  </a:lnTo>
                  <a:lnTo>
                    <a:pt x="12727" y="119"/>
                  </a:lnTo>
                  <a:lnTo>
                    <a:pt x="12734" y="114"/>
                  </a:lnTo>
                  <a:lnTo>
                    <a:pt x="12740" y="116"/>
                  </a:lnTo>
                  <a:lnTo>
                    <a:pt x="12747" y="121"/>
                  </a:lnTo>
                  <a:lnTo>
                    <a:pt x="12753" y="115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5" name="Freeform 2"/>
            <p:cNvSpPr>
              <a:spLocks/>
            </p:cNvSpPr>
            <p:nvPr/>
          </p:nvSpPr>
          <p:spPr bwMode="auto">
            <a:xfrm flipV="1">
              <a:off x="8105" y="3360"/>
              <a:ext cx="7" cy="2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6" y="0"/>
                </a:cxn>
                <a:cxn ang="0">
                  <a:pos x="13" y="4"/>
                </a:cxn>
              </a:cxnLst>
              <a:rect l="0" t="0" r="r" b="b"/>
              <a:pathLst>
                <a:path w="13" h="6">
                  <a:moveTo>
                    <a:pt x="0" y="6"/>
                  </a:moveTo>
                  <a:lnTo>
                    <a:pt x="6" y="0"/>
                  </a:lnTo>
                  <a:lnTo>
                    <a:pt x="13" y="4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983" name="Rectangle 65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227329" name="Group 1"/>
          <p:cNvGrpSpPr>
            <a:grpSpLocks noChangeAspect="1"/>
          </p:cNvGrpSpPr>
          <p:nvPr/>
        </p:nvGrpSpPr>
        <p:grpSpPr bwMode="auto">
          <a:xfrm>
            <a:off x="827584" y="764704"/>
            <a:ext cx="7488832" cy="5400600"/>
            <a:chOff x="0" y="0"/>
            <a:chExt cx="8296" cy="3981"/>
          </a:xfrm>
        </p:grpSpPr>
        <p:sp>
          <p:nvSpPr>
            <p:cNvPr id="227982" name="AutoShape 654"/>
            <p:cNvSpPr>
              <a:spLocks noChangeAspect="1" noChangeArrowheads="1" noTextEdit="1"/>
            </p:cNvSpPr>
            <p:nvPr/>
          </p:nvSpPr>
          <p:spPr bwMode="auto">
            <a:xfrm>
              <a:off x="0" y="0"/>
              <a:ext cx="8296" cy="3981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227781" name="Group 453"/>
            <p:cNvGrpSpPr>
              <a:grpSpLocks/>
            </p:cNvGrpSpPr>
            <p:nvPr/>
          </p:nvGrpSpPr>
          <p:grpSpPr bwMode="auto">
            <a:xfrm>
              <a:off x="672" y="358"/>
              <a:ext cx="7440" cy="3487"/>
              <a:chOff x="672" y="358"/>
              <a:chExt cx="7440" cy="3487"/>
            </a:xfrm>
          </p:grpSpPr>
          <p:sp>
            <p:nvSpPr>
              <p:cNvPr id="227981" name="Line 653"/>
              <p:cNvSpPr>
                <a:spLocks noChangeShapeType="1"/>
              </p:cNvSpPr>
              <p:nvPr/>
            </p:nvSpPr>
            <p:spPr bwMode="auto">
              <a:xfrm>
                <a:off x="1197" y="3605"/>
                <a:ext cx="691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980" name="Line 652"/>
              <p:cNvSpPr>
                <a:spLocks noChangeShapeType="1"/>
              </p:cNvSpPr>
              <p:nvPr/>
            </p:nvSpPr>
            <p:spPr bwMode="auto">
              <a:xfrm flipV="1">
                <a:off x="1291" y="3605"/>
                <a:ext cx="1" cy="2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979" name="Line 651"/>
              <p:cNvSpPr>
                <a:spLocks noChangeShapeType="1"/>
              </p:cNvSpPr>
              <p:nvPr/>
            </p:nvSpPr>
            <p:spPr bwMode="auto">
              <a:xfrm flipV="1">
                <a:off x="1401" y="3605"/>
                <a:ext cx="1" cy="2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978" name="Line 650"/>
              <p:cNvSpPr>
                <a:spLocks noChangeShapeType="1"/>
              </p:cNvSpPr>
              <p:nvPr/>
            </p:nvSpPr>
            <p:spPr bwMode="auto">
              <a:xfrm flipV="1">
                <a:off x="1511" y="3605"/>
                <a:ext cx="1" cy="2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977" name="Line 649"/>
              <p:cNvSpPr>
                <a:spLocks noChangeShapeType="1"/>
              </p:cNvSpPr>
              <p:nvPr/>
            </p:nvSpPr>
            <p:spPr bwMode="auto">
              <a:xfrm flipV="1">
                <a:off x="1621" y="3605"/>
                <a:ext cx="1" cy="2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976" name="Line 648"/>
              <p:cNvSpPr>
                <a:spLocks noChangeShapeType="1"/>
              </p:cNvSpPr>
              <p:nvPr/>
            </p:nvSpPr>
            <p:spPr bwMode="auto">
              <a:xfrm flipV="1">
                <a:off x="1732" y="3605"/>
                <a:ext cx="1" cy="2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975" name="Line 647"/>
              <p:cNvSpPr>
                <a:spLocks noChangeShapeType="1"/>
              </p:cNvSpPr>
              <p:nvPr/>
            </p:nvSpPr>
            <p:spPr bwMode="auto">
              <a:xfrm flipV="1">
                <a:off x="1842" y="3605"/>
                <a:ext cx="1" cy="2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974" name="Line 646"/>
              <p:cNvSpPr>
                <a:spLocks noChangeShapeType="1"/>
              </p:cNvSpPr>
              <p:nvPr/>
            </p:nvSpPr>
            <p:spPr bwMode="auto">
              <a:xfrm flipV="1">
                <a:off x="1952" y="3605"/>
                <a:ext cx="1" cy="2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973" name="Line 645"/>
              <p:cNvSpPr>
                <a:spLocks noChangeShapeType="1"/>
              </p:cNvSpPr>
              <p:nvPr/>
            </p:nvSpPr>
            <p:spPr bwMode="auto">
              <a:xfrm flipV="1">
                <a:off x="2062" y="3605"/>
                <a:ext cx="1" cy="2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972" name="Line 644"/>
              <p:cNvSpPr>
                <a:spLocks noChangeShapeType="1"/>
              </p:cNvSpPr>
              <p:nvPr/>
            </p:nvSpPr>
            <p:spPr bwMode="auto">
              <a:xfrm flipV="1">
                <a:off x="2173" y="3605"/>
                <a:ext cx="1" cy="2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971" name="Line 643"/>
              <p:cNvSpPr>
                <a:spLocks noChangeShapeType="1"/>
              </p:cNvSpPr>
              <p:nvPr/>
            </p:nvSpPr>
            <p:spPr bwMode="auto">
              <a:xfrm flipV="1">
                <a:off x="2283" y="3605"/>
                <a:ext cx="1" cy="2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970" name="Line 642"/>
              <p:cNvSpPr>
                <a:spLocks noChangeShapeType="1"/>
              </p:cNvSpPr>
              <p:nvPr/>
            </p:nvSpPr>
            <p:spPr bwMode="auto">
              <a:xfrm flipV="1">
                <a:off x="2393" y="3605"/>
                <a:ext cx="1" cy="2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969" name="Line 641"/>
              <p:cNvSpPr>
                <a:spLocks noChangeShapeType="1"/>
              </p:cNvSpPr>
              <p:nvPr/>
            </p:nvSpPr>
            <p:spPr bwMode="auto">
              <a:xfrm flipV="1">
                <a:off x="2503" y="3605"/>
                <a:ext cx="1" cy="2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968" name="Line 640"/>
              <p:cNvSpPr>
                <a:spLocks noChangeShapeType="1"/>
              </p:cNvSpPr>
              <p:nvPr/>
            </p:nvSpPr>
            <p:spPr bwMode="auto">
              <a:xfrm flipV="1">
                <a:off x="2614" y="3605"/>
                <a:ext cx="1" cy="2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967" name="Line 639"/>
              <p:cNvSpPr>
                <a:spLocks noChangeShapeType="1"/>
              </p:cNvSpPr>
              <p:nvPr/>
            </p:nvSpPr>
            <p:spPr bwMode="auto">
              <a:xfrm flipV="1">
                <a:off x="2724" y="3605"/>
                <a:ext cx="1" cy="2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966" name="Line 638"/>
              <p:cNvSpPr>
                <a:spLocks noChangeShapeType="1"/>
              </p:cNvSpPr>
              <p:nvPr/>
            </p:nvSpPr>
            <p:spPr bwMode="auto">
              <a:xfrm flipV="1">
                <a:off x="2834" y="3605"/>
                <a:ext cx="1" cy="2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965" name="Line 637"/>
              <p:cNvSpPr>
                <a:spLocks noChangeShapeType="1"/>
              </p:cNvSpPr>
              <p:nvPr/>
            </p:nvSpPr>
            <p:spPr bwMode="auto">
              <a:xfrm flipV="1">
                <a:off x="2944" y="3605"/>
                <a:ext cx="1" cy="2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964" name="Line 636"/>
              <p:cNvSpPr>
                <a:spLocks noChangeShapeType="1"/>
              </p:cNvSpPr>
              <p:nvPr/>
            </p:nvSpPr>
            <p:spPr bwMode="auto">
              <a:xfrm flipV="1">
                <a:off x="3055" y="3605"/>
                <a:ext cx="1" cy="2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963" name="Line 635"/>
              <p:cNvSpPr>
                <a:spLocks noChangeShapeType="1"/>
              </p:cNvSpPr>
              <p:nvPr/>
            </p:nvSpPr>
            <p:spPr bwMode="auto">
              <a:xfrm flipV="1">
                <a:off x="3165" y="3605"/>
                <a:ext cx="1" cy="2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962" name="Line 634"/>
              <p:cNvSpPr>
                <a:spLocks noChangeShapeType="1"/>
              </p:cNvSpPr>
              <p:nvPr/>
            </p:nvSpPr>
            <p:spPr bwMode="auto">
              <a:xfrm flipV="1">
                <a:off x="3275" y="3605"/>
                <a:ext cx="1" cy="2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961" name="Line 633"/>
              <p:cNvSpPr>
                <a:spLocks noChangeShapeType="1"/>
              </p:cNvSpPr>
              <p:nvPr/>
            </p:nvSpPr>
            <p:spPr bwMode="auto">
              <a:xfrm flipV="1">
                <a:off x="3385" y="3605"/>
                <a:ext cx="1" cy="2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960" name="Line 632"/>
              <p:cNvSpPr>
                <a:spLocks noChangeShapeType="1"/>
              </p:cNvSpPr>
              <p:nvPr/>
            </p:nvSpPr>
            <p:spPr bwMode="auto">
              <a:xfrm flipV="1">
                <a:off x="3496" y="3605"/>
                <a:ext cx="1" cy="2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959" name="Line 631"/>
              <p:cNvSpPr>
                <a:spLocks noChangeShapeType="1"/>
              </p:cNvSpPr>
              <p:nvPr/>
            </p:nvSpPr>
            <p:spPr bwMode="auto">
              <a:xfrm flipV="1">
                <a:off x="3606" y="3605"/>
                <a:ext cx="1" cy="2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958" name="Line 630"/>
              <p:cNvSpPr>
                <a:spLocks noChangeShapeType="1"/>
              </p:cNvSpPr>
              <p:nvPr/>
            </p:nvSpPr>
            <p:spPr bwMode="auto">
              <a:xfrm flipV="1">
                <a:off x="3716" y="3605"/>
                <a:ext cx="1" cy="2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957" name="Line 629"/>
              <p:cNvSpPr>
                <a:spLocks noChangeShapeType="1"/>
              </p:cNvSpPr>
              <p:nvPr/>
            </p:nvSpPr>
            <p:spPr bwMode="auto">
              <a:xfrm flipV="1">
                <a:off x="3826" y="3605"/>
                <a:ext cx="1" cy="2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956" name="Line 628"/>
              <p:cNvSpPr>
                <a:spLocks noChangeShapeType="1"/>
              </p:cNvSpPr>
              <p:nvPr/>
            </p:nvSpPr>
            <p:spPr bwMode="auto">
              <a:xfrm flipV="1">
                <a:off x="3937" y="3605"/>
                <a:ext cx="1" cy="2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955" name="Line 627"/>
              <p:cNvSpPr>
                <a:spLocks noChangeShapeType="1"/>
              </p:cNvSpPr>
              <p:nvPr/>
            </p:nvSpPr>
            <p:spPr bwMode="auto">
              <a:xfrm flipV="1">
                <a:off x="4047" y="3605"/>
                <a:ext cx="1" cy="2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954" name="Line 626"/>
              <p:cNvSpPr>
                <a:spLocks noChangeShapeType="1"/>
              </p:cNvSpPr>
              <p:nvPr/>
            </p:nvSpPr>
            <p:spPr bwMode="auto">
              <a:xfrm flipV="1">
                <a:off x="4157" y="3605"/>
                <a:ext cx="1" cy="2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953" name="Line 625"/>
              <p:cNvSpPr>
                <a:spLocks noChangeShapeType="1"/>
              </p:cNvSpPr>
              <p:nvPr/>
            </p:nvSpPr>
            <p:spPr bwMode="auto">
              <a:xfrm flipV="1">
                <a:off x="4267" y="3605"/>
                <a:ext cx="1" cy="2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952" name="Line 624"/>
              <p:cNvSpPr>
                <a:spLocks noChangeShapeType="1"/>
              </p:cNvSpPr>
              <p:nvPr/>
            </p:nvSpPr>
            <p:spPr bwMode="auto">
              <a:xfrm flipV="1">
                <a:off x="4378" y="3605"/>
                <a:ext cx="1" cy="2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951" name="Line 623"/>
              <p:cNvSpPr>
                <a:spLocks noChangeShapeType="1"/>
              </p:cNvSpPr>
              <p:nvPr/>
            </p:nvSpPr>
            <p:spPr bwMode="auto">
              <a:xfrm flipV="1">
                <a:off x="4488" y="3605"/>
                <a:ext cx="1" cy="2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950" name="Line 622"/>
              <p:cNvSpPr>
                <a:spLocks noChangeShapeType="1"/>
              </p:cNvSpPr>
              <p:nvPr/>
            </p:nvSpPr>
            <p:spPr bwMode="auto">
              <a:xfrm flipV="1">
                <a:off x="4598" y="3605"/>
                <a:ext cx="1" cy="2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949" name="Line 621"/>
              <p:cNvSpPr>
                <a:spLocks noChangeShapeType="1"/>
              </p:cNvSpPr>
              <p:nvPr/>
            </p:nvSpPr>
            <p:spPr bwMode="auto">
              <a:xfrm flipV="1">
                <a:off x="4708" y="3605"/>
                <a:ext cx="1" cy="2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948" name="Line 620"/>
              <p:cNvSpPr>
                <a:spLocks noChangeShapeType="1"/>
              </p:cNvSpPr>
              <p:nvPr/>
            </p:nvSpPr>
            <p:spPr bwMode="auto">
              <a:xfrm flipV="1">
                <a:off x="4819" y="3605"/>
                <a:ext cx="1" cy="2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947" name="Line 619"/>
              <p:cNvSpPr>
                <a:spLocks noChangeShapeType="1"/>
              </p:cNvSpPr>
              <p:nvPr/>
            </p:nvSpPr>
            <p:spPr bwMode="auto">
              <a:xfrm flipV="1">
                <a:off x="4929" y="3605"/>
                <a:ext cx="1" cy="2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946" name="Line 618"/>
              <p:cNvSpPr>
                <a:spLocks noChangeShapeType="1"/>
              </p:cNvSpPr>
              <p:nvPr/>
            </p:nvSpPr>
            <p:spPr bwMode="auto">
              <a:xfrm flipV="1">
                <a:off x="5039" y="3605"/>
                <a:ext cx="1" cy="2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945" name="Line 617"/>
              <p:cNvSpPr>
                <a:spLocks noChangeShapeType="1"/>
              </p:cNvSpPr>
              <p:nvPr/>
            </p:nvSpPr>
            <p:spPr bwMode="auto">
              <a:xfrm flipV="1">
                <a:off x="5149" y="3605"/>
                <a:ext cx="1" cy="2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944" name="Line 616"/>
              <p:cNvSpPr>
                <a:spLocks noChangeShapeType="1"/>
              </p:cNvSpPr>
              <p:nvPr/>
            </p:nvSpPr>
            <p:spPr bwMode="auto">
              <a:xfrm flipV="1">
                <a:off x="5260" y="3605"/>
                <a:ext cx="1" cy="2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943" name="Line 615"/>
              <p:cNvSpPr>
                <a:spLocks noChangeShapeType="1"/>
              </p:cNvSpPr>
              <p:nvPr/>
            </p:nvSpPr>
            <p:spPr bwMode="auto">
              <a:xfrm flipV="1">
                <a:off x="5370" y="3605"/>
                <a:ext cx="1" cy="2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942" name="Line 614"/>
              <p:cNvSpPr>
                <a:spLocks noChangeShapeType="1"/>
              </p:cNvSpPr>
              <p:nvPr/>
            </p:nvSpPr>
            <p:spPr bwMode="auto">
              <a:xfrm flipV="1">
                <a:off x="5480" y="3605"/>
                <a:ext cx="1" cy="2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941" name="Line 613"/>
              <p:cNvSpPr>
                <a:spLocks noChangeShapeType="1"/>
              </p:cNvSpPr>
              <p:nvPr/>
            </p:nvSpPr>
            <p:spPr bwMode="auto">
              <a:xfrm flipV="1">
                <a:off x="5590" y="3605"/>
                <a:ext cx="1" cy="2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940" name="Line 612"/>
              <p:cNvSpPr>
                <a:spLocks noChangeShapeType="1"/>
              </p:cNvSpPr>
              <p:nvPr/>
            </p:nvSpPr>
            <p:spPr bwMode="auto">
              <a:xfrm flipV="1">
                <a:off x="5701" y="3605"/>
                <a:ext cx="1" cy="2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939" name="Line 611"/>
              <p:cNvSpPr>
                <a:spLocks noChangeShapeType="1"/>
              </p:cNvSpPr>
              <p:nvPr/>
            </p:nvSpPr>
            <p:spPr bwMode="auto">
              <a:xfrm flipV="1">
                <a:off x="5811" y="3605"/>
                <a:ext cx="1" cy="2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938" name="Line 610"/>
              <p:cNvSpPr>
                <a:spLocks noChangeShapeType="1"/>
              </p:cNvSpPr>
              <p:nvPr/>
            </p:nvSpPr>
            <p:spPr bwMode="auto">
              <a:xfrm flipV="1">
                <a:off x="5921" y="3605"/>
                <a:ext cx="1" cy="2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937" name="Line 609"/>
              <p:cNvSpPr>
                <a:spLocks noChangeShapeType="1"/>
              </p:cNvSpPr>
              <p:nvPr/>
            </p:nvSpPr>
            <p:spPr bwMode="auto">
              <a:xfrm flipV="1">
                <a:off x="6031" y="3605"/>
                <a:ext cx="1" cy="2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936" name="Line 608"/>
              <p:cNvSpPr>
                <a:spLocks noChangeShapeType="1"/>
              </p:cNvSpPr>
              <p:nvPr/>
            </p:nvSpPr>
            <p:spPr bwMode="auto">
              <a:xfrm flipV="1">
                <a:off x="6142" y="3605"/>
                <a:ext cx="1" cy="2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935" name="Line 607"/>
              <p:cNvSpPr>
                <a:spLocks noChangeShapeType="1"/>
              </p:cNvSpPr>
              <p:nvPr/>
            </p:nvSpPr>
            <p:spPr bwMode="auto">
              <a:xfrm flipV="1">
                <a:off x="6252" y="3605"/>
                <a:ext cx="1" cy="2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934" name="Line 606"/>
              <p:cNvSpPr>
                <a:spLocks noChangeShapeType="1"/>
              </p:cNvSpPr>
              <p:nvPr/>
            </p:nvSpPr>
            <p:spPr bwMode="auto">
              <a:xfrm flipV="1">
                <a:off x="6362" y="3605"/>
                <a:ext cx="1" cy="2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933" name="Line 605"/>
              <p:cNvSpPr>
                <a:spLocks noChangeShapeType="1"/>
              </p:cNvSpPr>
              <p:nvPr/>
            </p:nvSpPr>
            <p:spPr bwMode="auto">
              <a:xfrm flipV="1">
                <a:off x="6472" y="3605"/>
                <a:ext cx="1" cy="2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932" name="Line 604"/>
              <p:cNvSpPr>
                <a:spLocks noChangeShapeType="1"/>
              </p:cNvSpPr>
              <p:nvPr/>
            </p:nvSpPr>
            <p:spPr bwMode="auto">
              <a:xfrm flipV="1">
                <a:off x="6583" y="3605"/>
                <a:ext cx="1" cy="2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931" name="Line 603"/>
              <p:cNvSpPr>
                <a:spLocks noChangeShapeType="1"/>
              </p:cNvSpPr>
              <p:nvPr/>
            </p:nvSpPr>
            <p:spPr bwMode="auto">
              <a:xfrm flipV="1">
                <a:off x="6693" y="3605"/>
                <a:ext cx="1" cy="2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930" name="Line 602"/>
              <p:cNvSpPr>
                <a:spLocks noChangeShapeType="1"/>
              </p:cNvSpPr>
              <p:nvPr/>
            </p:nvSpPr>
            <p:spPr bwMode="auto">
              <a:xfrm flipV="1">
                <a:off x="6803" y="3605"/>
                <a:ext cx="1" cy="2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929" name="Line 601"/>
              <p:cNvSpPr>
                <a:spLocks noChangeShapeType="1"/>
              </p:cNvSpPr>
              <p:nvPr/>
            </p:nvSpPr>
            <p:spPr bwMode="auto">
              <a:xfrm flipV="1">
                <a:off x="6913" y="3605"/>
                <a:ext cx="1" cy="2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928" name="Line 600"/>
              <p:cNvSpPr>
                <a:spLocks noChangeShapeType="1"/>
              </p:cNvSpPr>
              <p:nvPr/>
            </p:nvSpPr>
            <p:spPr bwMode="auto">
              <a:xfrm flipV="1">
                <a:off x="7024" y="3605"/>
                <a:ext cx="1" cy="2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927" name="Line 599"/>
              <p:cNvSpPr>
                <a:spLocks noChangeShapeType="1"/>
              </p:cNvSpPr>
              <p:nvPr/>
            </p:nvSpPr>
            <p:spPr bwMode="auto">
              <a:xfrm flipV="1">
                <a:off x="7134" y="3605"/>
                <a:ext cx="1" cy="2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926" name="Line 598"/>
              <p:cNvSpPr>
                <a:spLocks noChangeShapeType="1"/>
              </p:cNvSpPr>
              <p:nvPr/>
            </p:nvSpPr>
            <p:spPr bwMode="auto">
              <a:xfrm flipV="1">
                <a:off x="7244" y="3605"/>
                <a:ext cx="1" cy="2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925" name="Line 597"/>
              <p:cNvSpPr>
                <a:spLocks noChangeShapeType="1"/>
              </p:cNvSpPr>
              <p:nvPr/>
            </p:nvSpPr>
            <p:spPr bwMode="auto">
              <a:xfrm flipV="1">
                <a:off x="7354" y="3605"/>
                <a:ext cx="1" cy="2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924" name="Line 596"/>
              <p:cNvSpPr>
                <a:spLocks noChangeShapeType="1"/>
              </p:cNvSpPr>
              <p:nvPr/>
            </p:nvSpPr>
            <p:spPr bwMode="auto">
              <a:xfrm flipV="1">
                <a:off x="7465" y="3605"/>
                <a:ext cx="1" cy="2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923" name="Line 595"/>
              <p:cNvSpPr>
                <a:spLocks noChangeShapeType="1"/>
              </p:cNvSpPr>
              <p:nvPr/>
            </p:nvSpPr>
            <p:spPr bwMode="auto">
              <a:xfrm flipV="1">
                <a:off x="7575" y="3605"/>
                <a:ext cx="1" cy="2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922" name="Line 594"/>
              <p:cNvSpPr>
                <a:spLocks noChangeShapeType="1"/>
              </p:cNvSpPr>
              <p:nvPr/>
            </p:nvSpPr>
            <p:spPr bwMode="auto">
              <a:xfrm flipV="1">
                <a:off x="7685" y="3605"/>
                <a:ext cx="1" cy="2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921" name="Line 593"/>
              <p:cNvSpPr>
                <a:spLocks noChangeShapeType="1"/>
              </p:cNvSpPr>
              <p:nvPr/>
            </p:nvSpPr>
            <p:spPr bwMode="auto">
              <a:xfrm flipV="1">
                <a:off x="7795" y="3605"/>
                <a:ext cx="1" cy="2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920" name="Line 592"/>
              <p:cNvSpPr>
                <a:spLocks noChangeShapeType="1"/>
              </p:cNvSpPr>
              <p:nvPr/>
            </p:nvSpPr>
            <p:spPr bwMode="auto">
              <a:xfrm flipV="1">
                <a:off x="7906" y="3605"/>
                <a:ext cx="1" cy="2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919" name="Line 591"/>
              <p:cNvSpPr>
                <a:spLocks noChangeShapeType="1"/>
              </p:cNvSpPr>
              <p:nvPr/>
            </p:nvSpPr>
            <p:spPr bwMode="auto">
              <a:xfrm flipV="1">
                <a:off x="8016" y="3605"/>
                <a:ext cx="1" cy="2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918" name="Rectangle 590"/>
              <p:cNvSpPr>
                <a:spLocks noChangeArrowheads="1"/>
              </p:cNvSpPr>
              <p:nvPr/>
            </p:nvSpPr>
            <p:spPr bwMode="auto">
              <a:xfrm>
                <a:off x="1423" y="3650"/>
                <a:ext cx="180" cy="1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5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ea typeface="Times New Roman" pitchFamily="18" charset="0"/>
                    <a:cs typeface="MS Sans Serif" charset="-52"/>
                  </a:rPr>
                  <a:t>50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27917" name="Rectangle 589"/>
              <p:cNvSpPr>
                <a:spLocks noChangeArrowheads="1"/>
              </p:cNvSpPr>
              <p:nvPr/>
            </p:nvSpPr>
            <p:spPr bwMode="auto">
              <a:xfrm>
                <a:off x="1944" y="3650"/>
                <a:ext cx="270" cy="1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5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ea typeface="Times New Roman" pitchFamily="18" charset="0"/>
                    <a:cs typeface="MS Sans Serif" charset="-52"/>
                  </a:rPr>
                  <a:t>100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27916" name="Rectangle 588"/>
              <p:cNvSpPr>
                <a:spLocks noChangeArrowheads="1"/>
              </p:cNvSpPr>
              <p:nvPr/>
            </p:nvSpPr>
            <p:spPr bwMode="auto">
              <a:xfrm>
                <a:off x="2496" y="3650"/>
                <a:ext cx="270" cy="1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5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ea typeface="Times New Roman" pitchFamily="18" charset="0"/>
                    <a:cs typeface="MS Sans Serif" charset="-52"/>
                  </a:rPr>
                  <a:t>150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27915" name="Rectangle 587"/>
              <p:cNvSpPr>
                <a:spLocks noChangeArrowheads="1"/>
              </p:cNvSpPr>
              <p:nvPr/>
            </p:nvSpPr>
            <p:spPr bwMode="auto">
              <a:xfrm>
                <a:off x="3047" y="3650"/>
                <a:ext cx="270" cy="1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5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ea typeface="Times New Roman" pitchFamily="18" charset="0"/>
                    <a:cs typeface="MS Sans Serif" charset="-52"/>
                  </a:rPr>
                  <a:t>200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27914" name="Rectangle 586"/>
              <p:cNvSpPr>
                <a:spLocks noChangeArrowheads="1"/>
              </p:cNvSpPr>
              <p:nvPr/>
            </p:nvSpPr>
            <p:spPr bwMode="auto">
              <a:xfrm>
                <a:off x="3598" y="3650"/>
                <a:ext cx="270" cy="1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5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ea typeface="Times New Roman" pitchFamily="18" charset="0"/>
                    <a:cs typeface="MS Sans Serif" charset="-52"/>
                  </a:rPr>
                  <a:t>250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27913" name="Rectangle 585"/>
              <p:cNvSpPr>
                <a:spLocks noChangeArrowheads="1"/>
              </p:cNvSpPr>
              <p:nvPr/>
            </p:nvSpPr>
            <p:spPr bwMode="auto">
              <a:xfrm>
                <a:off x="4149" y="3650"/>
                <a:ext cx="270" cy="1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5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ea typeface="Times New Roman" pitchFamily="18" charset="0"/>
                    <a:cs typeface="MS Sans Serif" charset="-52"/>
                  </a:rPr>
                  <a:t>300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27912" name="Rectangle 584"/>
              <p:cNvSpPr>
                <a:spLocks noChangeArrowheads="1"/>
              </p:cNvSpPr>
              <p:nvPr/>
            </p:nvSpPr>
            <p:spPr bwMode="auto">
              <a:xfrm>
                <a:off x="4701" y="3650"/>
                <a:ext cx="270" cy="1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5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ea typeface="Times New Roman" pitchFamily="18" charset="0"/>
                    <a:cs typeface="MS Sans Serif" charset="-52"/>
                  </a:rPr>
                  <a:t>350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27911" name="Rectangle 583"/>
              <p:cNvSpPr>
                <a:spLocks noChangeArrowheads="1"/>
              </p:cNvSpPr>
              <p:nvPr/>
            </p:nvSpPr>
            <p:spPr bwMode="auto">
              <a:xfrm>
                <a:off x="5252" y="3650"/>
                <a:ext cx="270" cy="1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5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ea typeface="Times New Roman" pitchFamily="18" charset="0"/>
                    <a:cs typeface="MS Sans Serif" charset="-52"/>
                  </a:rPr>
                  <a:t>400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27910" name="Rectangle 582"/>
              <p:cNvSpPr>
                <a:spLocks noChangeArrowheads="1"/>
              </p:cNvSpPr>
              <p:nvPr/>
            </p:nvSpPr>
            <p:spPr bwMode="auto">
              <a:xfrm>
                <a:off x="5803" y="3650"/>
                <a:ext cx="270" cy="1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5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ea typeface="Times New Roman" pitchFamily="18" charset="0"/>
                    <a:cs typeface="MS Sans Serif" charset="-52"/>
                  </a:rPr>
                  <a:t>450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27909" name="Rectangle 581"/>
              <p:cNvSpPr>
                <a:spLocks noChangeArrowheads="1"/>
              </p:cNvSpPr>
              <p:nvPr/>
            </p:nvSpPr>
            <p:spPr bwMode="auto">
              <a:xfrm>
                <a:off x="6354" y="3650"/>
                <a:ext cx="270" cy="1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5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ea typeface="Times New Roman" pitchFamily="18" charset="0"/>
                    <a:cs typeface="MS Sans Serif" charset="-52"/>
                  </a:rPr>
                  <a:t>500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27908" name="Rectangle 580"/>
              <p:cNvSpPr>
                <a:spLocks noChangeArrowheads="1"/>
              </p:cNvSpPr>
              <p:nvPr/>
            </p:nvSpPr>
            <p:spPr bwMode="auto">
              <a:xfrm>
                <a:off x="6906" y="3650"/>
                <a:ext cx="270" cy="1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5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ea typeface="Times New Roman" pitchFamily="18" charset="0"/>
                    <a:cs typeface="MS Sans Serif" charset="-52"/>
                  </a:rPr>
                  <a:t>550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27907" name="Rectangle 579"/>
              <p:cNvSpPr>
                <a:spLocks noChangeArrowheads="1"/>
              </p:cNvSpPr>
              <p:nvPr/>
            </p:nvSpPr>
            <p:spPr bwMode="auto">
              <a:xfrm>
                <a:off x="7457" y="3650"/>
                <a:ext cx="270" cy="1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5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ea typeface="Times New Roman" pitchFamily="18" charset="0"/>
                    <a:cs typeface="MS Sans Serif" charset="-52"/>
                  </a:rPr>
                  <a:t>600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27906" name="Line 578"/>
              <p:cNvSpPr>
                <a:spLocks noChangeShapeType="1"/>
              </p:cNvSpPr>
              <p:nvPr/>
            </p:nvSpPr>
            <p:spPr bwMode="auto">
              <a:xfrm flipV="1">
                <a:off x="1511" y="3605"/>
                <a:ext cx="1" cy="4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905" name="Line 577"/>
              <p:cNvSpPr>
                <a:spLocks noChangeShapeType="1"/>
              </p:cNvSpPr>
              <p:nvPr/>
            </p:nvSpPr>
            <p:spPr bwMode="auto">
              <a:xfrm flipV="1">
                <a:off x="2062" y="3605"/>
                <a:ext cx="1" cy="4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904" name="Line 576"/>
              <p:cNvSpPr>
                <a:spLocks noChangeShapeType="1"/>
              </p:cNvSpPr>
              <p:nvPr/>
            </p:nvSpPr>
            <p:spPr bwMode="auto">
              <a:xfrm flipV="1">
                <a:off x="2614" y="3605"/>
                <a:ext cx="1" cy="4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903" name="Line 575"/>
              <p:cNvSpPr>
                <a:spLocks noChangeShapeType="1"/>
              </p:cNvSpPr>
              <p:nvPr/>
            </p:nvSpPr>
            <p:spPr bwMode="auto">
              <a:xfrm flipV="1">
                <a:off x="3165" y="3605"/>
                <a:ext cx="1" cy="4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902" name="Line 574"/>
              <p:cNvSpPr>
                <a:spLocks noChangeShapeType="1"/>
              </p:cNvSpPr>
              <p:nvPr/>
            </p:nvSpPr>
            <p:spPr bwMode="auto">
              <a:xfrm flipV="1">
                <a:off x="3716" y="3605"/>
                <a:ext cx="1" cy="4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901" name="Line 573"/>
              <p:cNvSpPr>
                <a:spLocks noChangeShapeType="1"/>
              </p:cNvSpPr>
              <p:nvPr/>
            </p:nvSpPr>
            <p:spPr bwMode="auto">
              <a:xfrm flipV="1">
                <a:off x="4267" y="3605"/>
                <a:ext cx="1" cy="4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900" name="Line 572"/>
              <p:cNvSpPr>
                <a:spLocks noChangeShapeType="1"/>
              </p:cNvSpPr>
              <p:nvPr/>
            </p:nvSpPr>
            <p:spPr bwMode="auto">
              <a:xfrm flipV="1">
                <a:off x="4819" y="3605"/>
                <a:ext cx="1" cy="4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899" name="Line 571"/>
              <p:cNvSpPr>
                <a:spLocks noChangeShapeType="1"/>
              </p:cNvSpPr>
              <p:nvPr/>
            </p:nvSpPr>
            <p:spPr bwMode="auto">
              <a:xfrm flipV="1">
                <a:off x="5370" y="3605"/>
                <a:ext cx="1" cy="4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898" name="Line 570"/>
              <p:cNvSpPr>
                <a:spLocks noChangeShapeType="1"/>
              </p:cNvSpPr>
              <p:nvPr/>
            </p:nvSpPr>
            <p:spPr bwMode="auto">
              <a:xfrm flipV="1">
                <a:off x="5921" y="3605"/>
                <a:ext cx="1" cy="4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897" name="Line 569"/>
              <p:cNvSpPr>
                <a:spLocks noChangeShapeType="1"/>
              </p:cNvSpPr>
              <p:nvPr/>
            </p:nvSpPr>
            <p:spPr bwMode="auto">
              <a:xfrm flipV="1">
                <a:off x="6472" y="3605"/>
                <a:ext cx="1" cy="4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896" name="Line 568"/>
              <p:cNvSpPr>
                <a:spLocks noChangeShapeType="1"/>
              </p:cNvSpPr>
              <p:nvPr/>
            </p:nvSpPr>
            <p:spPr bwMode="auto">
              <a:xfrm flipV="1">
                <a:off x="7024" y="3605"/>
                <a:ext cx="1" cy="4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895" name="Line 567"/>
              <p:cNvSpPr>
                <a:spLocks noChangeShapeType="1"/>
              </p:cNvSpPr>
              <p:nvPr/>
            </p:nvSpPr>
            <p:spPr bwMode="auto">
              <a:xfrm flipV="1">
                <a:off x="7575" y="3605"/>
                <a:ext cx="1" cy="4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894" name="Line 566"/>
              <p:cNvSpPr>
                <a:spLocks noChangeShapeType="1"/>
              </p:cNvSpPr>
              <p:nvPr/>
            </p:nvSpPr>
            <p:spPr bwMode="auto">
              <a:xfrm flipV="1">
                <a:off x="1197" y="358"/>
                <a:ext cx="1" cy="324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893" name="Line 565"/>
              <p:cNvSpPr>
                <a:spLocks noChangeShapeType="1"/>
              </p:cNvSpPr>
              <p:nvPr/>
            </p:nvSpPr>
            <p:spPr bwMode="auto">
              <a:xfrm>
                <a:off x="1186" y="3605"/>
                <a:ext cx="1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892" name="Line 564"/>
              <p:cNvSpPr>
                <a:spLocks noChangeShapeType="1"/>
              </p:cNvSpPr>
              <p:nvPr/>
            </p:nvSpPr>
            <p:spPr bwMode="auto">
              <a:xfrm>
                <a:off x="1186" y="3568"/>
                <a:ext cx="1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891" name="Line 563"/>
              <p:cNvSpPr>
                <a:spLocks noChangeShapeType="1"/>
              </p:cNvSpPr>
              <p:nvPr/>
            </p:nvSpPr>
            <p:spPr bwMode="auto">
              <a:xfrm>
                <a:off x="1186" y="3530"/>
                <a:ext cx="1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890" name="Line 562"/>
              <p:cNvSpPr>
                <a:spLocks noChangeShapeType="1"/>
              </p:cNvSpPr>
              <p:nvPr/>
            </p:nvSpPr>
            <p:spPr bwMode="auto">
              <a:xfrm>
                <a:off x="1186" y="3492"/>
                <a:ext cx="1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889" name="Line 561"/>
              <p:cNvSpPr>
                <a:spLocks noChangeShapeType="1"/>
              </p:cNvSpPr>
              <p:nvPr/>
            </p:nvSpPr>
            <p:spPr bwMode="auto">
              <a:xfrm>
                <a:off x="1186" y="3454"/>
                <a:ext cx="1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888" name="Line 560"/>
              <p:cNvSpPr>
                <a:spLocks noChangeShapeType="1"/>
              </p:cNvSpPr>
              <p:nvPr/>
            </p:nvSpPr>
            <p:spPr bwMode="auto">
              <a:xfrm>
                <a:off x="1186" y="3417"/>
                <a:ext cx="1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887" name="Line 559"/>
              <p:cNvSpPr>
                <a:spLocks noChangeShapeType="1"/>
              </p:cNvSpPr>
              <p:nvPr/>
            </p:nvSpPr>
            <p:spPr bwMode="auto">
              <a:xfrm>
                <a:off x="1186" y="3379"/>
                <a:ext cx="1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886" name="Line 558"/>
              <p:cNvSpPr>
                <a:spLocks noChangeShapeType="1"/>
              </p:cNvSpPr>
              <p:nvPr/>
            </p:nvSpPr>
            <p:spPr bwMode="auto">
              <a:xfrm>
                <a:off x="1186" y="3342"/>
                <a:ext cx="1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885" name="Line 557"/>
              <p:cNvSpPr>
                <a:spLocks noChangeShapeType="1"/>
              </p:cNvSpPr>
              <p:nvPr/>
            </p:nvSpPr>
            <p:spPr bwMode="auto">
              <a:xfrm>
                <a:off x="1186" y="3304"/>
                <a:ext cx="1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884" name="Line 556"/>
              <p:cNvSpPr>
                <a:spLocks noChangeShapeType="1"/>
              </p:cNvSpPr>
              <p:nvPr/>
            </p:nvSpPr>
            <p:spPr bwMode="auto">
              <a:xfrm>
                <a:off x="1186" y="3266"/>
                <a:ext cx="1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883" name="Line 555"/>
              <p:cNvSpPr>
                <a:spLocks noChangeShapeType="1"/>
              </p:cNvSpPr>
              <p:nvPr/>
            </p:nvSpPr>
            <p:spPr bwMode="auto">
              <a:xfrm>
                <a:off x="1186" y="3228"/>
                <a:ext cx="1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882" name="Line 554"/>
              <p:cNvSpPr>
                <a:spLocks noChangeShapeType="1"/>
              </p:cNvSpPr>
              <p:nvPr/>
            </p:nvSpPr>
            <p:spPr bwMode="auto">
              <a:xfrm>
                <a:off x="1186" y="3191"/>
                <a:ext cx="1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881" name="Line 553"/>
              <p:cNvSpPr>
                <a:spLocks noChangeShapeType="1"/>
              </p:cNvSpPr>
              <p:nvPr/>
            </p:nvSpPr>
            <p:spPr bwMode="auto">
              <a:xfrm>
                <a:off x="1186" y="3153"/>
                <a:ext cx="1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880" name="Line 552"/>
              <p:cNvSpPr>
                <a:spLocks noChangeShapeType="1"/>
              </p:cNvSpPr>
              <p:nvPr/>
            </p:nvSpPr>
            <p:spPr bwMode="auto">
              <a:xfrm>
                <a:off x="1186" y="3115"/>
                <a:ext cx="1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879" name="Line 551"/>
              <p:cNvSpPr>
                <a:spLocks noChangeShapeType="1"/>
              </p:cNvSpPr>
              <p:nvPr/>
            </p:nvSpPr>
            <p:spPr bwMode="auto">
              <a:xfrm>
                <a:off x="1186" y="3077"/>
                <a:ext cx="1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878" name="Line 550"/>
              <p:cNvSpPr>
                <a:spLocks noChangeShapeType="1"/>
              </p:cNvSpPr>
              <p:nvPr/>
            </p:nvSpPr>
            <p:spPr bwMode="auto">
              <a:xfrm>
                <a:off x="1186" y="3040"/>
                <a:ext cx="1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877" name="Line 549"/>
              <p:cNvSpPr>
                <a:spLocks noChangeShapeType="1"/>
              </p:cNvSpPr>
              <p:nvPr/>
            </p:nvSpPr>
            <p:spPr bwMode="auto">
              <a:xfrm>
                <a:off x="1186" y="3002"/>
                <a:ext cx="1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876" name="Line 548"/>
              <p:cNvSpPr>
                <a:spLocks noChangeShapeType="1"/>
              </p:cNvSpPr>
              <p:nvPr/>
            </p:nvSpPr>
            <p:spPr bwMode="auto">
              <a:xfrm>
                <a:off x="1186" y="2964"/>
                <a:ext cx="1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875" name="Line 547"/>
              <p:cNvSpPr>
                <a:spLocks noChangeShapeType="1"/>
              </p:cNvSpPr>
              <p:nvPr/>
            </p:nvSpPr>
            <p:spPr bwMode="auto">
              <a:xfrm>
                <a:off x="1186" y="2927"/>
                <a:ext cx="1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874" name="Line 546"/>
              <p:cNvSpPr>
                <a:spLocks noChangeShapeType="1"/>
              </p:cNvSpPr>
              <p:nvPr/>
            </p:nvSpPr>
            <p:spPr bwMode="auto">
              <a:xfrm>
                <a:off x="1186" y="2889"/>
                <a:ext cx="1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873" name="Line 545"/>
              <p:cNvSpPr>
                <a:spLocks noChangeShapeType="1"/>
              </p:cNvSpPr>
              <p:nvPr/>
            </p:nvSpPr>
            <p:spPr bwMode="auto">
              <a:xfrm>
                <a:off x="1186" y="2851"/>
                <a:ext cx="1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872" name="Line 544"/>
              <p:cNvSpPr>
                <a:spLocks noChangeShapeType="1"/>
              </p:cNvSpPr>
              <p:nvPr/>
            </p:nvSpPr>
            <p:spPr bwMode="auto">
              <a:xfrm>
                <a:off x="1186" y="2813"/>
                <a:ext cx="1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871" name="Line 543"/>
              <p:cNvSpPr>
                <a:spLocks noChangeShapeType="1"/>
              </p:cNvSpPr>
              <p:nvPr/>
            </p:nvSpPr>
            <p:spPr bwMode="auto">
              <a:xfrm>
                <a:off x="1186" y="2776"/>
                <a:ext cx="1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870" name="Line 542"/>
              <p:cNvSpPr>
                <a:spLocks noChangeShapeType="1"/>
              </p:cNvSpPr>
              <p:nvPr/>
            </p:nvSpPr>
            <p:spPr bwMode="auto">
              <a:xfrm>
                <a:off x="1186" y="2738"/>
                <a:ext cx="1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869" name="Line 541"/>
              <p:cNvSpPr>
                <a:spLocks noChangeShapeType="1"/>
              </p:cNvSpPr>
              <p:nvPr/>
            </p:nvSpPr>
            <p:spPr bwMode="auto">
              <a:xfrm>
                <a:off x="1186" y="2700"/>
                <a:ext cx="1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868" name="Line 540"/>
              <p:cNvSpPr>
                <a:spLocks noChangeShapeType="1"/>
              </p:cNvSpPr>
              <p:nvPr/>
            </p:nvSpPr>
            <p:spPr bwMode="auto">
              <a:xfrm>
                <a:off x="1186" y="2663"/>
                <a:ext cx="1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867" name="Line 539"/>
              <p:cNvSpPr>
                <a:spLocks noChangeShapeType="1"/>
              </p:cNvSpPr>
              <p:nvPr/>
            </p:nvSpPr>
            <p:spPr bwMode="auto">
              <a:xfrm>
                <a:off x="1186" y="2625"/>
                <a:ext cx="1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866" name="Line 538"/>
              <p:cNvSpPr>
                <a:spLocks noChangeShapeType="1"/>
              </p:cNvSpPr>
              <p:nvPr/>
            </p:nvSpPr>
            <p:spPr bwMode="auto">
              <a:xfrm>
                <a:off x="1186" y="2587"/>
                <a:ext cx="1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865" name="Line 537"/>
              <p:cNvSpPr>
                <a:spLocks noChangeShapeType="1"/>
              </p:cNvSpPr>
              <p:nvPr/>
            </p:nvSpPr>
            <p:spPr bwMode="auto">
              <a:xfrm>
                <a:off x="1186" y="2549"/>
                <a:ext cx="1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864" name="Line 536"/>
              <p:cNvSpPr>
                <a:spLocks noChangeShapeType="1"/>
              </p:cNvSpPr>
              <p:nvPr/>
            </p:nvSpPr>
            <p:spPr bwMode="auto">
              <a:xfrm>
                <a:off x="1186" y="2512"/>
                <a:ext cx="1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863" name="Line 535"/>
              <p:cNvSpPr>
                <a:spLocks noChangeShapeType="1"/>
              </p:cNvSpPr>
              <p:nvPr/>
            </p:nvSpPr>
            <p:spPr bwMode="auto">
              <a:xfrm>
                <a:off x="1186" y="2474"/>
                <a:ext cx="1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862" name="Line 534"/>
              <p:cNvSpPr>
                <a:spLocks noChangeShapeType="1"/>
              </p:cNvSpPr>
              <p:nvPr/>
            </p:nvSpPr>
            <p:spPr bwMode="auto">
              <a:xfrm>
                <a:off x="1186" y="2436"/>
                <a:ext cx="1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861" name="Line 533"/>
              <p:cNvSpPr>
                <a:spLocks noChangeShapeType="1"/>
              </p:cNvSpPr>
              <p:nvPr/>
            </p:nvSpPr>
            <p:spPr bwMode="auto">
              <a:xfrm>
                <a:off x="1186" y="2399"/>
                <a:ext cx="1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860" name="Line 532"/>
              <p:cNvSpPr>
                <a:spLocks noChangeShapeType="1"/>
              </p:cNvSpPr>
              <p:nvPr/>
            </p:nvSpPr>
            <p:spPr bwMode="auto">
              <a:xfrm>
                <a:off x="1186" y="2361"/>
                <a:ext cx="1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859" name="Line 531"/>
              <p:cNvSpPr>
                <a:spLocks noChangeShapeType="1"/>
              </p:cNvSpPr>
              <p:nvPr/>
            </p:nvSpPr>
            <p:spPr bwMode="auto">
              <a:xfrm>
                <a:off x="1186" y="2323"/>
                <a:ext cx="1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858" name="Line 530"/>
              <p:cNvSpPr>
                <a:spLocks noChangeShapeType="1"/>
              </p:cNvSpPr>
              <p:nvPr/>
            </p:nvSpPr>
            <p:spPr bwMode="auto">
              <a:xfrm>
                <a:off x="1186" y="2286"/>
                <a:ext cx="1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857" name="Line 529"/>
              <p:cNvSpPr>
                <a:spLocks noChangeShapeType="1"/>
              </p:cNvSpPr>
              <p:nvPr/>
            </p:nvSpPr>
            <p:spPr bwMode="auto">
              <a:xfrm>
                <a:off x="1186" y="2248"/>
                <a:ext cx="1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856" name="Line 528"/>
              <p:cNvSpPr>
                <a:spLocks noChangeShapeType="1"/>
              </p:cNvSpPr>
              <p:nvPr/>
            </p:nvSpPr>
            <p:spPr bwMode="auto">
              <a:xfrm>
                <a:off x="1186" y="2210"/>
                <a:ext cx="1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855" name="Line 527"/>
              <p:cNvSpPr>
                <a:spLocks noChangeShapeType="1"/>
              </p:cNvSpPr>
              <p:nvPr/>
            </p:nvSpPr>
            <p:spPr bwMode="auto">
              <a:xfrm>
                <a:off x="1186" y="2172"/>
                <a:ext cx="1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854" name="Line 526"/>
              <p:cNvSpPr>
                <a:spLocks noChangeShapeType="1"/>
              </p:cNvSpPr>
              <p:nvPr/>
            </p:nvSpPr>
            <p:spPr bwMode="auto">
              <a:xfrm>
                <a:off x="1186" y="2135"/>
                <a:ext cx="1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853" name="Line 525"/>
              <p:cNvSpPr>
                <a:spLocks noChangeShapeType="1"/>
              </p:cNvSpPr>
              <p:nvPr/>
            </p:nvSpPr>
            <p:spPr bwMode="auto">
              <a:xfrm>
                <a:off x="1186" y="2097"/>
                <a:ext cx="1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852" name="Line 524"/>
              <p:cNvSpPr>
                <a:spLocks noChangeShapeType="1"/>
              </p:cNvSpPr>
              <p:nvPr/>
            </p:nvSpPr>
            <p:spPr bwMode="auto">
              <a:xfrm>
                <a:off x="1186" y="2059"/>
                <a:ext cx="1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851" name="Line 523"/>
              <p:cNvSpPr>
                <a:spLocks noChangeShapeType="1"/>
              </p:cNvSpPr>
              <p:nvPr/>
            </p:nvSpPr>
            <p:spPr bwMode="auto">
              <a:xfrm>
                <a:off x="1186" y="2021"/>
                <a:ext cx="1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850" name="Line 522"/>
              <p:cNvSpPr>
                <a:spLocks noChangeShapeType="1"/>
              </p:cNvSpPr>
              <p:nvPr/>
            </p:nvSpPr>
            <p:spPr bwMode="auto">
              <a:xfrm>
                <a:off x="1186" y="1984"/>
                <a:ext cx="1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849" name="Line 521"/>
              <p:cNvSpPr>
                <a:spLocks noChangeShapeType="1"/>
              </p:cNvSpPr>
              <p:nvPr/>
            </p:nvSpPr>
            <p:spPr bwMode="auto">
              <a:xfrm>
                <a:off x="1186" y="1946"/>
                <a:ext cx="1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848" name="Line 520"/>
              <p:cNvSpPr>
                <a:spLocks noChangeShapeType="1"/>
              </p:cNvSpPr>
              <p:nvPr/>
            </p:nvSpPr>
            <p:spPr bwMode="auto">
              <a:xfrm>
                <a:off x="1186" y="1908"/>
                <a:ext cx="1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847" name="Line 519"/>
              <p:cNvSpPr>
                <a:spLocks noChangeShapeType="1"/>
              </p:cNvSpPr>
              <p:nvPr/>
            </p:nvSpPr>
            <p:spPr bwMode="auto">
              <a:xfrm>
                <a:off x="1186" y="1871"/>
                <a:ext cx="1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846" name="Line 518"/>
              <p:cNvSpPr>
                <a:spLocks noChangeShapeType="1"/>
              </p:cNvSpPr>
              <p:nvPr/>
            </p:nvSpPr>
            <p:spPr bwMode="auto">
              <a:xfrm>
                <a:off x="1186" y="1833"/>
                <a:ext cx="1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845" name="Line 517"/>
              <p:cNvSpPr>
                <a:spLocks noChangeShapeType="1"/>
              </p:cNvSpPr>
              <p:nvPr/>
            </p:nvSpPr>
            <p:spPr bwMode="auto">
              <a:xfrm>
                <a:off x="1186" y="1795"/>
                <a:ext cx="1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844" name="Line 516"/>
              <p:cNvSpPr>
                <a:spLocks noChangeShapeType="1"/>
              </p:cNvSpPr>
              <p:nvPr/>
            </p:nvSpPr>
            <p:spPr bwMode="auto">
              <a:xfrm>
                <a:off x="1186" y="1757"/>
                <a:ext cx="1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843" name="Line 515"/>
              <p:cNvSpPr>
                <a:spLocks noChangeShapeType="1"/>
              </p:cNvSpPr>
              <p:nvPr/>
            </p:nvSpPr>
            <p:spPr bwMode="auto">
              <a:xfrm>
                <a:off x="1186" y="1720"/>
                <a:ext cx="1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842" name="Line 514"/>
              <p:cNvSpPr>
                <a:spLocks noChangeShapeType="1"/>
              </p:cNvSpPr>
              <p:nvPr/>
            </p:nvSpPr>
            <p:spPr bwMode="auto">
              <a:xfrm>
                <a:off x="1186" y="1682"/>
                <a:ext cx="1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841" name="Line 513"/>
              <p:cNvSpPr>
                <a:spLocks noChangeShapeType="1"/>
              </p:cNvSpPr>
              <p:nvPr/>
            </p:nvSpPr>
            <p:spPr bwMode="auto">
              <a:xfrm>
                <a:off x="1186" y="1644"/>
                <a:ext cx="1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840" name="Line 512"/>
              <p:cNvSpPr>
                <a:spLocks noChangeShapeType="1"/>
              </p:cNvSpPr>
              <p:nvPr/>
            </p:nvSpPr>
            <p:spPr bwMode="auto">
              <a:xfrm>
                <a:off x="1186" y="1607"/>
                <a:ext cx="1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839" name="Line 511"/>
              <p:cNvSpPr>
                <a:spLocks noChangeShapeType="1"/>
              </p:cNvSpPr>
              <p:nvPr/>
            </p:nvSpPr>
            <p:spPr bwMode="auto">
              <a:xfrm>
                <a:off x="1186" y="1569"/>
                <a:ext cx="1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838" name="Line 510"/>
              <p:cNvSpPr>
                <a:spLocks noChangeShapeType="1"/>
              </p:cNvSpPr>
              <p:nvPr/>
            </p:nvSpPr>
            <p:spPr bwMode="auto">
              <a:xfrm>
                <a:off x="1186" y="1531"/>
                <a:ext cx="1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837" name="Line 509"/>
              <p:cNvSpPr>
                <a:spLocks noChangeShapeType="1"/>
              </p:cNvSpPr>
              <p:nvPr/>
            </p:nvSpPr>
            <p:spPr bwMode="auto">
              <a:xfrm>
                <a:off x="1186" y="1493"/>
                <a:ext cx="1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836" name="Line 508"/>
              <p:cNvSpPr>
                <a:spLocks noChangeShapeType="1"/>
              </p:cNvSpPr>
              <p:nvPr/>
            </p:nvSpPr>
            <p:spPr bwMode="auto">
              <a:xfrm>
                <a:off x="1186" y="1456"/>
                <a:ext cx="1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835" name="Line 507"/>
              <p:cNvSpPr>
                <a:spLocks noChangeShapeType="1"/>
              </p:cNvSpPr>
              <p:nvPr/>
            </p:nvSpPr>
            <p:spPr bwMode="auto">
              <a:xfrm>
                <a:off x="1186" y="1418"/>
                <a:ext cx="1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834" name="Line 506"/>
              <p:cNvSpPr>
                <a:spLocks noChangeShapeType="1"/>
              </p:cNvSpPr>
              <p:nvPr/>
            </p:nvSpPr>
            <p:spPr bwMode="auto">
              <a:xfrm>
                <a:off x="1186" y="1380"/>
                <a:ext cx="1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833" name="Line 505"/>
              <p:cNvSpPr>
                <a:spLocks noChangeShapeType="1"/>
              </p:cNvSpPr>
              <p:nvPr/>
            </p:nvSpPr>
            <p:spPr bwMode="auto">
              <a:xfrm>
                <a:off x="1186" y="1343"/>
                <a:ext cx="1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832" name="Line 504"/>
              <p:cNvSpPr>
                <a:spLocks noChangeShapeType="1"/>
              </p:cNvSpPr>
              <p:nvPr/>
            </p:nvSpPr>
            <p:spPr bwMode="auto">
              <a:xfrm>
                <a:off x="1186" y="1305"/>
                <a:ext cx="1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831" name="Line 503"/>
              <p:cNvSpPr>
                <a:spLocks noChangeShapeType="1"/>
              </p:cNvSpPr>
              <p:nvPr/>
            </p:nvSpPr>
            <p:spPr bwMode="auto">
              <a:xfrm>
                <a:off x="1186" y="1267"/>
                <a:ext cx="1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830" name="Line 502"/>
              <p:cNvSpPr>
                <a:spLocks noChangeShapeType="1"/>
              </p:cNvSpPr>
              <p:nvPr/>
            </p:nvSpPr>
            <p:spPr bwMode="auto">
              <a:xfrm>
                <a:off x="1186" y="1230"/>
                <a:ext cx="1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829" name="Line 501"/>
              <p:cNvSpPr>
                <a:spLocks noChangeShapeType="1"/>
              </p:cNvSpPr>
              <p:nvPr/>
            </p:nvSpPr>
            <p:spPr bwMode="auto">
              <a:xfrm>
                <a:off x="1186" y="1192"/>
                <a:ext cx="1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828" name="Line 500"/>
              <p:cNvSpPr>
                <a:spLocks noChangeShapeType="1"/>
              </p:cNvSpPr>
              <p:nvPr/>
            </p:nvSpPr>
            <p:spPr bwMode="auto">
              <a:xfrm>
                <a:off x="1186" y="1154"/>
                <a:ext cx="1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827" name="Line 499"/>
              <p:cNvSpPr>
                <a:spLocks noChangeShapeType="1"/>
              </p:cNvSpPr>
              <p:nvPr/>
            </p:nvSpPr>
            <p:spPr bwMode="auto">
              <a:xfrm>
                <a:off x="1186" y="1116"/>
                <a:ext cx="1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826" name="Line 498"/>
              <p:cNvSpPr>
                <a:spLocks noChangeShapeType="1"/>
              </p:cNvSpPr>
              <p:nvPr/>
            </p:nvSpPr>
            <p:spPr bwMode="auto">
              <a:xfrm>
                <a:off x="1186" y="1079"/>
                <a:ext cx="1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825" name="Line 497"/>
              <p:cNvSpPr>
                <a:spLocks noChangeShapeType="1"/>
              </p:cNvSpPr>
              <p:nvPr/>
            </p:nvSpPr>
            <p:spPr bwMode="auto">
              <a:xfrm>
                <a:off x="1186" y="1041"/>
                <a:ext cx="1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824" name="Line 496"/>
              <p:cNvSpPr>
                <a:spLocks noChangeShapeType="1"/>
              </p:cNvSpPr>
              <p:nvPr/>
            </p:nvSpPr>
            <p:spPr bwMode="auto">
              <a:xfrm>
                <a:off x="1186" y="1003"/>
                <a:ext cx="1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823" name="Line 495"/>
              <p:cNvSpPr>
                <a:spLocks noChangeShapeType="1"/>
              </p:cNvSpPr>
              <p:nvPr/>
            </p:nvSpPr>
            <p:spPr bwMode="auto">
              <a:xfrm>
                <a:off x="1186" y="965"/>
                <a:ext cx="1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822" name="Line 494"/>
              <p:cNvSpPr>
                <a:spLocks noChangeShapeType="1"/>
              </p:cNvSpPr>
              <p:nvPr/>
            </p:nvSpPr>
            <p:spPr bwMode="auto">
              <a:xfrm>
                <a:off x="1186" y="928"/>
                <a:ext cx="1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821" name="Line 493"/>
              <p:cNvSpPr>
                <a:spLocks noChangeShapeType="1"/>
              </p:cNvSpPr>
              <p:nvPr/>
            </p:nvSpPr>
            <p:spPr bwMode="auto">
              <a:xfrm>
                <a:off x="1186" y="890"/>
                <a:ext cx="1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820" name="Line 492"/>
              <p:cNvSpPr>
                <a:spLocks noChangeShapeType="1"/>
              </p:cNvSpPr>
              <p:nvPr/>
            </p:nvSpPr>
            <p:spPr bwMode="auto">
              <a:xfrm>
                <a:off x="1186" y="852"/>
                <a:ext cx="1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819" name="Line 491"/>
              <p:cNvSpPr>
                <a:spLocks noChangeShapeType="1"/>
              </p:cNvSpPr>
              <p:nvPr/>
            </p:nvSpPr>
            <p:spPr bwMode="auto">
              <a:xfrm>
                <a:off x="1186" y="815"/>
                <a:ext cx="1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818" name="Line 490"/>
              <p:cNvSpPr>
                <a:spLocks noChangeShapeType="1"/>
              </p:cNvSpPr>
              <p:nvPr/>
            </p:nvSpPr>
            <p:spPr bwMode="auto">
              <a:xfrm>
                <a:off x="1186" y="777"/>
                <a:ext cx="1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817" name="Line 489"/>
              <p:cNvSpPr>
                <a:spLocks noChangeShapeType="1"/>
              </p:cNvSpPr>
              <p:nvPr/>
            </p:nvSpPr>
            <p:spPr bwMode="auto">
              <a:xfrm>
                <a:off x="1186" y="739"/>
                <a:ext cx="1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816" name="Line 488"/>
              <p:cNvSpPr>
                <a:spLocks noChangeShapeType="1"/>
              </p:cNvSpPr>
              <p:nvPr/>
            </p:nvSpPr>
            <p:spPr bwMode="auto">
              <a:xfrm>
                <a:off x="1186" y="701"/>
                <a:ext cx="1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815" name="Line 487"/>
              <p:cNvSpPr>
                <a:spLocks noChangeShapeType="1"/>
              </p:cNvSpPr>
              <p:nvPr/>
            </p:nvSpPr>
            <p:spPr bwMode="auto">
              <a:xfrm>
                <a:off x="1186" y="664"/>
                <a:ext cx="1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814" name="Line 486"/>
              <p:cNvSpPr>
                <a:spLocks noChangeShapeType="1"/>
              </p:cNvSpPr>
              <p:nvPr/>
            </p:nvSpPr>
            <p:spPr bwMode="auto">
              <a:xfrm>
                <a:off x="1186" y="626"/>
                <a:ext cx="1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813" name="Line 485"/>
              <p:cNvSpPr>
                <a:spLocks noChangeShapeType="1"/>
              </p:cNvSpPr>
              <p:nvPr/>
            </p:nvSpPr>
            <p:spPr bwMode="auto">
              <a:xfrm>
                <a:off x="1186" y="588"/>
                <a:ext cx="1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812" name="Line 484"/>
              <p:cNvSpPr>
                <a:spLocks noChangeShapeType="1"/>
              </p:cNvSpPr>
              <p:nvPr/>
            </p:nvSpPr>
            <p:spPr bwMode="auto">
              <a:xfrm>
                <a:off x="1186" y="551"/>
                <a:ext cx="1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811" name="Line 483"/>
              <p:cNvSpPr>
                <a:spLocks noChangeShapeType="1"/>
              </p:cNvSpPr>
              <p:nvPr/>
            </p:nvSpPr>
            <p:spPr bwMode="auto">
              <a:xfrm>
                <a:off x="1186" y="513"/>
                <a:ext cx="1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810" name="Line 482"/>
              <p:cNvSpPr>
                <a:spLocks noChangeShapeType="1"/>
              </p:cNvSpPr>
              <p:nvPr/>
            </p:nvSpPr>
            <p:spPr bwMode="auto">
              <a:xfrm>
                <a:off x="1186" y="475"/>
                <a:ext cx="1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809" name="Line 481"/>
              <p:cNvSpPr>
                <a:spLocks noChangeShapeType="1"/>
              </p:cNvSpPr>
              <p:nvPr/>
            </p:nvSpPr>
            <p:spPr bwMode="auto">
              <a:xfrm>
                <a:off x="1186" y="437"/>
                <a:ext cx="1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808" name="Line 480"/>
              <p:cNvSpPr>
                <a:spLocks noChangeShapeType="1"/>
              </p:cNvSpPr>
              <p:nvPr/>
            </p:nvSpPr>
            <p:spPr bwMode="auto">
              <a:xfrm>
                <a:off x="1186" y="400"/>
                <a:ext cx="1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807" name="Line 479"/>
              <p:cNvSpPr>
                <a:spLocks noChangeShapeType="1"/>
              </p:cNvSpPr>
              <p:nvPr/>
            </p:nvSpPr>
            <p:spPr bwMode="auto">
              <a:xfrm>
                <a:off x="1186" y="362"/>
                <a:ext cx="1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806" name="Line 478"/>
              <p:cNvSpPr>
                <a:spLocks noChangeShapeType="1"/>
              </p:cNvSpPr>
              <p:nvPr/>
            </p:nvSpPr>
            <p:spPr bwMode="auto">
              <a:xfrm>
                <a:off x="1174" y="3605"/>
                <a:ext cx="23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805" name="Rectangle 477"/>
              <p:cNvSpPr>
                <a:spLocks noChangeArrowheads="1"/>
              </p:cNvSpPr>
              <p:nvPr/>
            </p:nvSpPr>
            <p:spPr bwMode="auto">
              <a:xfrm>
                <a:off x="1036" y="3561"/>
                <a:ext cx="90" cy="1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5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ea typeface="Times New Roman" pitchFamily="18" charset="0"/>
                    <a:cs typeface="MS Sans Serif" charset="-52"/>
                  </a:rPr>
                  <a:t>0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27804" name="Line 476"/>
              <p:cNvSpPr>
                <a:spLocks noChangeShapeType="1"/>
              </p:cNvSpPr>
              <p:nvPr/>
            </p:nvSpPr>
            <p:spPr bwMode="auto">
              <a:xfrm>
                <a:off x="1174" y="3417"/>
                <a:ext cx="23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803" name="Rectangle 475"/>
              <p:cNvSpPr>
                <a:spLocks noChangeArrowheads="1"/>
              </p:cNvSpPr>
              <p:nvPr/>
            </p:nvSpPr>
            <p:spPr bwMode="auto">
              <a:xfrm>
                <a:off x="733" y="3372"/>
                <a:ext cx="540" cy="1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5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ea typeface="Times New Roman" pitchFamily="18" charset="0"/>
                    <a:cs typeface="MS Sans Serif" charset="-52"/>
                  </a:rPr>
                  <a:t>100000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27802" name="Line 474"/>
              <p:cNvSpPr>
                <a:spLocks noChangeShapeType="1"/>
              </p:cNvSpPr>
              <p:nvPr/>
            </p:nvSpPr>
            <p:spPr bwMode="auto">
              <a:xfrm>
                <a:off x="1174" y="3228"/>
                <a:ext cx="23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801" name="Rectangle 473"/>
              <p:cNvSpPr>
                <a:spLocks noChangeArrowheads="1"/>
              </p:cNvSpPr>
              <p:nvPr/>
            </p:nvSpPr>
            <p:spPr bwMode="auto">
              <a:xfrm>
                <a:off x="733" y="3184"/>
                <a:ext cx="540" cy="1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5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ea typeface="Times New Roman" pitchFamily="18" charset="0"/>
                    <a:cs typeface="MS Sans Serif" charset="-52"/>
                  </a:rPr>
                  <a:t>200000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27800" name="Line 472"/>
              <p:cNvSpPr>
                <a:spLocks noChangeShapeType="1"/>
              </p:cNvSpPr>
              <p:nvPr/>
            </p:nvSpPr>
            <p:spPr bwMode="auto">
              <a:xfrm>
                <a:off x="1174" y="3040"/>
                <a:ext cx="23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799" name="Rectangle 471"/>
              <p:cNvSpPr>
                <a:spLocks noChangeArrowheads="1"/>
              </p:cNvSpPr>
              <p:nvPr/>
            </p:nvSpPr>
            <p:spPr bwMode="auto">
              <a:xfrm>
                <a:off x="733" y="2995"/>
                <a:ext cx="540" cy="1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5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ea typeface="Times New Roman" pitchFamily="18" charset="0"/>
                    <a:cs typeface="MS Sans Serif" charset="-52"/>
                  </a:rPr>
                  <a:t>300000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27798" name="Line 470"/>
              <p:cNvSpPr>
                <a:spLocks noChangeShapeType="1"/>
              </p:cNvSpPr>
              <p:nvPr/>
            </p:nvSpPr>
            <p:spPr bwMode="auto">
              <a:xfrm>
                <a:off x="1174" y="2851"/>
                <a:ext cx="23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797" name="Rectangle 469"/>
              <p:cNvSpPr>
                <a:spLocks noChangeArrowheads="1"/>
              </p:cNvSpPr>
              <p:nvPr/>
            </p:nvSpPr>
            <p:spPr bwMode="auto">
              <a:xfrm>
                <a:off x="733" y="2806"/>
                <a:ext cx="540" cy="1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5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ea typeface="Times New Roman" pitchFamily="18" charset="0"/>
                    <a:cs typeface="MS Sans Serif" charset="-52"/>
                  </a:rPr>
                  <a:t>400000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27796" name="Line 468"/>
              <p:cNvSpPr>
                <a:spLocks noChangeShapeType="1"/>
              </p:cNvSpPr>
              <p:nvPr/>
            </p:nvSpPr>
            <p:spPr bwMode="auto">
              <a:xfrm>
                <a:off x="1174" y="2663"/>
                <a:ext cx="23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795" name="Rectangle 467"/>
              <p:cNvSpPr>
                <a:spLocks noChangeArrowheads="1"/>
              </p:cNvSpPr>
              <p:nvPr/>
            </p:nvSpPr>
            <p:spPr bwMode="auto">
              <a:xfrm>
                <a:off x="733" y="2618"/>
                <a:ext cx="540" cy="1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5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ea typeface="Times New Roman" pitchFamily="18" charset="0"/>
                    <a:cs typeface="MS Sans Serif" charset="-52"/>
                  </a:rPr>
                  <a:t>500000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27794" name="Line 466"/>
              <p:cNvSpPr>
                <a:spLocks noChangeShapeType="1"/>
              </p:cNvSpPr>
              <p:nvPr/>
            </p:nvSpPr>
            <p:spPr bwMode="auto">
              <a:xfrm>
                <a:off x="1174" y="2474"/>
                <a:ext cx="23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793" name="Rectangle 465"/>
              <p:cNvSpPr>
                <a:spLocks noChangeArrowheads="1"/>
              </p:cNvSpPr>
              <p:nvPr/>
            </p:nvSpPr>
            <p:spPr bwMode="auto">
              <a:xfrm>
                <a:off x="733" y="2429"/>
                <a:ext cx="540" cy="1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5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ea typeface="Times New Roman" pitchFamily="18" charset="0"/>
                    <a:cs typeface="MS Sans Serif" charset="-52"/>
                  </a:rPr>
                  <a:t>600000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27792" name="Line 464"/>
              <p:cNvSpPr>
                <a:spLocks noChangeShapeType="1"/>
              </p:cNvSpPr>
              <p:nvPr/>
            </p:nvSpPr>
            <p:spPr bwMode="auto">
              <a:xfrm>
                <a:off x="1174" y="2286"/>
                <a:ext cx="23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791" name="Rectangle 463"/>
              <p:cNvSpPr>
                <a:spLocks noChangeArrowheads="1"/>
              </p:cNvSpPr>
              <p:nvPr/>
            </p:nvSpPr>
            <p:spPr bwMode="auto">
              <a:xfrm>
                <a:off x="733" y="2241"/>
                <a:ext cx="540" cy="1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5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ea typeface="Times New Roman" pitchFamily="18" charset="0"/>
                    <a:cs typeface="MS Sans Serif" charset="-52"/>
                  </a:rPr>
                  <a:t>700000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27790" name="Line 462"/>
              <p:cNvSpPr>
                <a:spLocks noChangeShapeType="1"/>
              </p:cNvSpPr>
              <p:nvPr/>
            </p:nvSpPr>
            <p:spPr bwMode="auto">
              <a:xfrm>
                <a:off x="1174" y="2097"/>
                <a:ext cx="23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789" name="Rectangle 461"/>
              <p:cNvSpPr>
                <a:spLocks noChangeArrowheads="1"/>
              </p:cNvSpPr>
              <p:nvPr/>
            </p:nvSpPr>
            <p:spPr bwMode="auto">
              <a:xfrm>
                <a:off x="733" y="2052"/>
                <a:ext cx="540" cy="1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5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ea typeface="Times New Roman" pitchFamily="18" charset="0"/>
                    <a:cs typeface="MS Sans Serif" charset="-52"/>
                  </a:rPr>
                  <a:t>800000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27788" name="Line 460"/>
              <p:cNvSpPr>
                <a:spLocks noChangeShapeType="1"/>
              </p:cNvSpPr>
              <p:nvPr/>
            </p:nvSpPr>
            <p:spPr bwMode="auto">
              <a:xfrm>
                <a:off x="1174" y="1908"/>
                <a:ext cx="23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787" name="Rectangle 459"/>
              <p:cNvSpPr>
                <a:spLocks noChangeArrowheads="1"/>
              </p:cNvSpPr>
              <p:nvPr/>
            </p:nvSpPr>
            <p:spPr bwMode="auto">
              <a:xfrm>
                <a:off x="733" y="1864"/>
                <a:ext cx="540" cy="1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5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ea typeface="Times New Roman" pitchFamily="18" charset="0"/>
                    <a:cs typeface="MS Sans Serif" charset="-52"/>
                  </a:rPr>
                  <a:t>900000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27786" name="Line 458"/>
              <p:cNvSpPr>
                <a:spLocks noChangeShapeType="1"/>
              </p:cNvSpPr>
              <p:nvPr/>
            </p:nvSpPr>
            <p:spPr bwMode="auto">
              <a:xfrm>
                <a:off x="1174" y="1720"/>
                <a:ext cx="23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785" name="Rectangle 457"/>
              <p:cNvSpPr>
                <a:spLocks noChangeArrowheads="1"/>
              </p:cNvSpPr>
              <p:nvPr/>
            </p:nvSpPr>
            <p:spPr bwMode="auto">
              <a:xfrm>
                <a:off x="672" y="1675"/>
                <a:ext cx="630" cy="1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5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ea typeface="Times New Roman" pitchFamily="18" charset="0"/>
                    <a:cs typeface="MS Sans Serif" charset="-52"/>
                  </a:rPr>
                  <a:t>1000000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27784" name="Line 456"/>
              <p:cNvSpPr>
                <a:spLocks noChangeShapeType="1"/>
              </p:cNvSpPr>
              <p:nvPr/>
            </p:nvSpPr>
            <p:spPr bwMode="auto">
              <a:xfrm>
                <a:off x="1174" y="1531"/>
                <a:ext cx="23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783" name="Rectangle 455"/>
              <p:cNvSpPr>
                <a:spLocks noChangeArrowheads="1"/>
              </p:cNvSpPr>
              <p:nvPr/>
            </p:nvSpPr>
            <p:spPr bwMode="auto">
              <a:xfrm>
                <a:off x="672" y="1487"/>
                <a:ext cx="630" cy="1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5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ea typeface="Times New Roman" pitchFamily="18" charset="0"/>
                    <a:cs typeface="MS Sans Serif" charset="-52"/>
                  </a:rPr>
                  <a:t>1100000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27782" name="Line 454"/>
              <p:cNvSpPr>
                <a:spLocks noChangeShapeType="1"/>
              </p:cNvSpPr>
              <p:nvPr/>
            </p:nvSpPr>
            <p:spPr bwMode="auto">
              <a:xfrm>
                <a:off x="1174" y="1343"/>
                <a:ext cx="23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227580" name="Group 252"/>
            <p:cNvGrpSpPr>
              <a:grpSpLocks/>
            </p:cNvGrpSpPr>
            <p:nvPr/>
          </p:nvGrpSpPr>
          <p:grpSpPr bwMode="auto">
            <a:xfrm>
              <a:off x="0" y="0"/>
              <a:ext cx="6621" cy="3981"/>
              <a:chOff x="0" y="0"/>
              <a:chExt cx="6621" cy="3981"/>
            </a:xfrm>
          </p:grpSpPr>
          <p:sp>
            <p:nvSpPr>
              <p:cNvPr id="227780" name="Rectangle 452"/>
              <p:cNvSpPr>
                <a:spLocks noChangeArrowheads="1"/>
              </p:cNvSpPr>
              <p:nvPr/>
            </p:nvSpPr>
            <p:spPr bwMode="auto">
              <a:xfrm>
                <a:off x="672" y="1298"/>
                <a:ext cx="630" cy="1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5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ea typeface="Times New Roman" pitchFamily="18" charset="0"/>
                    <a:cs typeface="MS Sans Serif" charset="-52"/>
                  </a:rPr>
                  <a:t>1200000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27779" name="Line 451"/>
              <p:cNvSpPr>
                <a:spLocks noChangeShapeType="1"/>
              </p:cNvSpPr>
              <p:nvPr/>
            </p:nvSpPr>
            <p:spPr bwMode="auto">
              <a:xfrm>
                <a:off x="1174" y="1154"/>
                <a:ext cx="23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778" name="Rectangle 450"/>
              <p:cNvSpPr>
                <a:spLocks noChangeArrowheads="1"/>
              </p:cNvSpPr>
              <p:nvPr/>
            </p:nvSpPr>
            <p:spPr bwMode="auto">
              <a:xfrm>
                <a:off x="672" y="1109"/>
                <a:ext cx="630" cy="1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5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ea typeface="Times New Roman" pitchFamily="18" charset="0"/>
                    <a:cs typeface="MS Sans Serif" charset="-52"/>
                  </a:rPr>
                  <a:t>1300000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27777" name="Line 449"/>
              <p:cNvSpPr>
                <a:spLocks noChangeShapeType="1"/>
              </p:cNvSpPr>
              <p:nvPr/>
            </p:nvSpPr>
            <p:spPr bwMode="auto">
              <a:xfrm>
                <a:off x="1174" y="965"/>
                <a:ext cx="23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776" name="Rectangle 448"/>
              <p:cNvSpPr>
                <a:spLocks noChangeArrowheads="1"/>
              </p:cNvSpPr>
              <p:nvPr/>
            </p:nvSpPr>
            <p:spPr bwMode="auto">
              <a:xfrm>
                <a:off x="672" y="921"/>
                <a:ext cx="630" cy="1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5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ea typeface="Times New Roman" pitchFamily="18" charset="0"/>
                    <a:cs typeface="MS Sans Serif" charset="-52"/>
                  </a:rPr>
                  <a:t>1400000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27775" name="Line 447"/>
              <p:cNvSpPr>
                <a:spLocks noChangeShapeType="1"/>
              </p:cNvSpPr>
              <p:nvPr/>
            </p:nvSpPr>
            <p:spPr bwMode="auto">
              <a:xfrm>
                <a:off x="1174" y="777"/>
                <a:ext cx="23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774" name="Rectangle 446"/>
              <p:cNvSpPr>
                <a:spLocks noChangeArrowheads="1"/>
              </p:cNvSpPr>
              <p:nvPr/>
            </p:nvSpPr>
            <p:spPr bwMode="auto">
              <a:xfrm>
                <a:off x="672" y="732"/>
                <a:ext cx="630" cy="1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5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ea typeface="Times New Roman" pitchFamily="18" charset="0"/>
                    <a:cs typeface="MS Sans Serif" charset="-52"/>
                  </a:rPr>
                  <a:t>1500000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27773" name="Line 445"/>
              <p:cNvSpPr>
                <a:spLocks noChangeShapeType="1"/>
              </p:cNvSpPr>
              <p:nvPr/>
            </p:nvSpPr>
            <p:spPr bwMode="auto">
              <a:xfrm>
                <a:off x="1174" y="588"/>
                <a:ext cx="23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772" name="Rectangle 444"/>
              <p:cNvSpPr>
                <a:spLocks noChangeArrowheads="1"/>
              </p:cNvSpPr>
              <p:nvPr/>
            </p:nvSpPr>
            <p:spPr bwMode="auto">
              <a:xfrm>
                <a:off x="672" y="544"/>
                <a:ext cx="630" cy="1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5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ea typeface="Times New Roman" pitchFamily="18" charset="0"/>
                    <a:cs typeface="MS Sans Serif" charset="-52"/>
                  </a:rPr>
                  <a:t>1600000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27771" name="Line 443"/>
              <p:cNvSpPr>
                <a:spLocks noChangeShapeType="1"/>
              </p:cNvSpPr>
              <p:nvPr/>
            </p:nvSpPr>
            <p:spPr bwMode="auto">
              <a:xfrm>
                <a:off x="1174" y="400"/>
                <a:ext cx="23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770" name="Rectangle 442"/>
              <p:cNvSpPr>
                <a:spLocks noChangeArrowheads="1"/>
              </p:cNvSpPr>
              <p:nvPr/>
            </p:nvSpPr>
            <p:spPr bwMode="auto">
              <a:xfrm>
                <a:off x="672" y="355"/>
                <a:ext cx="630" cy="1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5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ea typeface="Times New Roman" pitchFamily="18" charset="0"/>
                    <a:cs typeface="MS Sans Serif" charset="-52"/>
                  </a:rPr>
                  <a:t>1700000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27769" name="Rectangle 441"/>
              <p:cNvSpPr>
                <a:spLocks noChangeArrowheads="1"/>
              </p:cNvSpPr>
              <p:nvPr/>
            </p:nvSpPr>
            <p:spPr bwMode="auto">
              <a:xfrm>
                <a:off x="0" y="3786"/>
                <a:ext cx="450" cy="1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500" b="0" i="0" u="none" strike="noStrike" cap="none" normalizeH="0" baseline="0" smtClean="0">
                    <a:ln>
                      <a:noFill/>
                    </a:ln>
                    <a:solidFill>
                      <a:srgbClr val="00007F"/>
                    </a:solidFill>
                    <a:effectLst/>
                    <a:latin typeface="Arial" pitchFamily="34" charset="0"/>
                    <a:ea typeface="Times New Roman" pitchFamily="18" charset="0"/>
                    <a:cs typeface="MS Sans Serif" charset="-52"/>
                  </a:rPr>
                  <a:t>m/z--&gt;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27768" name="Rectangle 440"/>
              <p:cNvSpPr>
                <a:spLocks noChangeArrowheads="1"/>
              </p:cNvSpPr>
              <p:nvPr/>
            </p:nvSpPr>
            <p:spPr bwMode="auto">
              <a:xfrm>
                <a:off x="0" y="0"/>
                <a:ext cx="825" cy="1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500" b="0" i="0" u="none" strike="noStrike" cap="none" normalizeH="0" baseline="0" smtClean="0">
                    <a:ln>
                      <a:noFill/>
                    </a:ln>
                    <a:solidFill>
                      <a:srgbClr val="00007F"/>
                    </a:solidFill>
                    <a:effectLst/>
                    <a:latin typeface="Arial" pitchFamily="34" charset="0"/>
                    <a:ea typeface="Times New Roman" pitchFamily="18" charset="0"/>
                    <a:cs typeface="MS Sans Serif" charset="-52"/>
                  </a:rPr>
                  <a:t>Abundance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27767" name="Rectangle 439"/>
              <p:cNvSpPr>
                <a:spLocks noChangeArrowheads="1"/>
              </p:cNvSpPr>
              <p:nvPr/>
            </p:nvSpPr>
            <p:spPr bwMode="auto">
              <a:xfrm>
                <a:off x="2553" y="166"/>
                <a:ext cx="4068" cy="1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5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ea typeface="Times New Roman" pitchFamily="18" charset="0"/>
                    <a:cs typeface="MS Sans Serif" charset="-52"/>
                  </a:rPr>
                  <a:t>Scan 1072 (10.467 min): </a:t>
                </a:r>
                <a:r>
                  <a:rPr lang="ru-RU" sz="1050" dirty="0" smtClean="0">
                    <a:solidFill>
                      <a:srgbClr val="000000"/>
                    </a:solidFill>
                    <a:latin typeface="Arial" pitchFamily="34" charset="0"/>
                    <a:ea typeface="Times New Roman" pitchFamily="18" charset="0"/>
                    <a:cs typeface="MS Sans Serif" charset="-52"/>
                  </a:rPr>
                  <a:t>*********</a:t>
                </a:r>
                <a:r>
                  <a:rPr kumimoji="0" lang="en-US" sz="105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ea typeface="Times New Roman" pitchFamily="18" charset="0"/>
                    <a:cs typeface="MS Sans Serif" charset="-52"/>
                  </a:rPr>
                  <a:t>.D\data.ms (-1064) (-)</a:t>
                </a:r>
                <a:endParaRPr kumimoji="0" lang="en-US" sz="105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27766" name="Line 438"/>
              <p:cNvSpPr>
                <a:spLocks noChangeShapeType="1"/>
              </p:cNvSpPr>
              <p:nvPr/>
            </p:nvSpPr>
            <p:spPr bwMode="auto">
              <a:xfrm>
                <a:off x="1413" y="3551"/>
                <a:ext cx="1" cy="5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765" name="Line 437"/>
              <p:cNvSpPr>
                <a:spLocks noChangeShapeType="1"/>
              </p:cNvSpPr>
              <p:nvPr/>
            </p:nvSpPr>
            <p:spPr bwMode="auto">
              <a:xfrm>
                <a:off x="1423" y="3601"/>
                <a:ext cx="1" cy="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764" name="Line 436"/>
              <p:cNvSpPr>
                <a:spLocks noChangeShapeType="1"/>
              </p:cNvSpPr>
              <p:nvPr/>
            </p:nvSpPr>
            <p:spPr bwMode="auto">
              <a:xfrm>
                <a:off x="1435" y="3600"/>
                <a:ext cx="1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763" name="Line 435"/>
              <p:cNvSpPr>
                <a:spLocks noChangeShapeType="1"/>
              </p:cNvSpPr>
              <p:nvPr/>
            </p:nvSpPr>
            <p:spPr bwMode="auto">
              <a:xfrm>
                <a:off x="1445" y="3602"/>
                <a:ext cx="1" cy="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762" name="Line 434"/>
              <p:cNvSpPr>
                <a:spLocks noChangeShapeType="1"/>
              </p:cNvSpPr>
              <p:nvPr/>
            </p:nvSpPr>
            <p:spPr bwMode="auto">
              <a:xfrm>
                <a:off x="1456" y="3584"/>
                <a:ext cx="1" cy="2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761" name="Line 433"/>
              <p:cNvSpPr>
                <a:spLocks noChangeShapeType="1"/>
              </p:cNvSpPr>
              <p:nvPr/>
            </p:nvSpPr>
            <p:spPr bwMode="auto">
              <a:xfrm>
                <a:off x="1467" y="3604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760" name="Line 432"/>
              <p:cNvSpPr>
                <a:spLocks noChangeShapeType="1"/>
              </p:cNvSpPr>
              <p:nvPr/>
            </p:nvSpPr>
            <p:spPr bwMode="auto">
              <a:xfrm>
                <a:off x="1478" y="3598"/>
                <a:ext cx="1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759" name="Line 431"/>
              <p:cNvSpPr>
                <a:spLocks noChangeShapeType="1"/>
              </p:cNvSpPr>
              <p:nvPr/>
            </p:nvSpPr>
            <p:spPr bwMode="auto">
              <a:xfrm flipV="1">
                <a:off x="1489" y="3605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758" name="Line 430"/>
              <p:cNvSpPr>
                <a:spLocks noChangeShapeType="1"/>
              </p:cNvSpPr>
              <p:nvPr/>
            </p:nvSpPr>
            <p:spPr bwMode="auto">
              <a:xfrm flipV="1">
                <a:off x="1500" y="3605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757" name="Line 429"/>
              <p:cNvSpPr>
                <a:spLocks noChangeShapeType="1"/>
              </p:cNvSpPr>
              <p:nvPr/>
            </p:nvSpPr>
            <p:spPr bwMode="auto">
              <a:xfrm>
                <a:off x="1510" y="3603"/>
                <a:ext cx="1" cy="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756" name="Line 428"/>
              <p:cNvSpPr>
                <a:spLocks noChangeShapeType="1"/>
              </p:cNvSpPr>
              <p:nvPr/>
            </p:nvSpPr>
            <p:spPr bwMode="auto">
              <a:xfrm>
                <a:off x="1521" y="3601"/>
                <a:ext cx="1" cy="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755" name="Line 427"/>
              <p:cNvSpPr>
                <a:spLocks noChangeShapeType="1"/>
              </p:cNvSpPr>
              <p:nvPr/>
            </p:nvSpPr>
            <p:spPr bwMode="auto">
              <a:xfrm>
                <a:off x="1533" y="3604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754" name="Line 426"/>
              <p:cNvSpPr>
                <a:spLocks noChangeShapeType="1"/>
              </p:cNvSpPr>
              <p:nvPr/>
            </p:nvSpPr>
            <p:spPr bwMode="auto">
              <a:xfrm>
                <a:off x="1545" y="3604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753" name="Line 425"/>
              <p:cNvSpPr>
                <a:spLocks noChangeShapeType="1"/>
              </p:cNvSpPr>
              <p:nvPr/>
            </p:nvSpPr>
            <p:spPr bwMode="auto">
              <a:xfrm>
                <a:off x="1555" y="3604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752" name="Line 424"/>
              <p:cNvSpPr>
                <a:spLocks noChangeShapeType="1"/>
              </p:cNvSpPr>
              <p:nvPr/>
            </p:nvSpPr>
            <p:spPr bwMode="auto">
              <a:xfrm>
                <a:off x="1567" y="3596"/>
                <a:ext cx="1" cy="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751" name="Line 423"/>
              <p:cNvSpPr>
                <a:spLocks noChangeShapeType="1"/>
              </p:cNvSpPr>
              <p:nvPr/>
            </p:nvSpPr>
            <p:spPr bwMode="auto">
              <a:xfrm>
                <a:off x="1578" y="3600"/>
                <a:ext cx="1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750" name="Line 422"/>
              <p:cNvSpPr>
                <a:spLocks noChangeShapeType="1"/>
              </p:cNvSpPr>
              <p:nvPr/>
            </p:nvSpPr>
            <p:spPr bwMode="auto">
              <a:xfrm>
                <a:off x="1589" y="3559"/>
                <a:ext cx="1" cy="4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749" name="Line 421"/>
              <p:cNvSpPr>
                <a:spLocks noChangeShapeType="1"/>
              </p:cNvSpPr>
              <p:nvPr/>
            </p:nvSpPr>
            <p:spPr bwMode="auto">
              <a:xfrm>
                <a:off x="1599" y="3601"/>
                <a:ext cx="1" cy="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748" name="Line 420"/>
              <p:cNvSpPr>
                <a:spLocks noChangeShapeType="1"/>
              </p:cNvSpPr>
              <p:nvPr/>
            </p:nvSpPr>
            <p:spPr bwMode="auto">
              <a:xfrm>
                <a:off x="1610" y="3595"/>
                <a:ext cx="1" cy="1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747" name="Line 419"/>
              <p:cNvSpPr>
                <a:spLocks noChangeShapeType="1"/>
              </p:cNvSpPr>
              <p:nvPr/>
            </p:nvSpPr>
            <p:spPr bwMode="auto">
              <a:xfrm>
                <a:off x="1621" y="3604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746" name="Line 418"/>
              <p:cNvSpPr>
                <a:spLocks noChangeShapeType="1"/>
              </p:cNvSpPr>
              <p:nvPr/>
            </p:nvSpPr>
            <p:spPr bwMode="auto">
              <a:xfrm>
                <a:off x="1632" y="3597"/>
                <a:ext cx="1" cy="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745" name="Line 417"/>
              <p:cNvSpPr>
                <a:spLocks noChangeShapeType="1"/>
              </p:cNvSpPr>
              <p:nvPr/>
            </p:nvSpPr>
            <p:spPr bwMode="auto">
              <a:xfrm>
                <a:off x="1643" y="3602"/>
                <a:ext cx="1" cy="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744" name="Line 416"/>
              <p:cNvSpPr>
                <a:spLocks noChangeShapeType="1"/>
              </p:cNvSpPr>
              <p:nvPr/>
            </p:nvSpPr>
            <p:spPr bwMode="auto">
              <a:xfrm>
                <a:off x="1654" y="3598"/>
                <a:ext cx="1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743" name="Line 415"/>
              <p:cNvSpPr>
                <a:spLocks noChangeShapeType="1"/>
              </p:cNvSpPr>
              <p:nvPr/>
            </p:nvSpPr>
            <p:spPr bwMode="auto">
              <a:xfrm>
                <a:off x="1665" y="3604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742" name="Line 414"/>
              <p:cNvSpPr>
                <a:spLocks noChangeShapeType="1"/>
              </p:cNvSpPr>
              <p:nvPr/>
            </p:nvSpPr>
            <p:spPr bwMode="auto">
              <a:xfrm flipV="1">
                <a:off x="1677" y="3605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741" name="Line 413"/>
              <p:cNvSpPr>
                <a:spLocks noChangeShapeType="1"/>
              </p:cNvSpPr>
              <p:nvPr/>
            </p:nvSpPr>
            <p:spPr bwMode="auto">
              <a:xfrm flipV="1">
                <a:off x="1687" y="3605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740" name="Line 412"/>
              <p:cNvSpPr>
                <a:spLocks noChangeShapeType="1"/>
              </p:cNvSpPr>
              <p:nvPr/>
            </p:nvSpPr>
            <p:spPr bwMode="auto">
              <a:xfrm flipV="1">
                <a:off x="1698" y="3605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739" name="Line 411"/>
              <p:cNvSpPr>
                <a:spLocks noChangeShapeType="1"/>
              </p:cNvSpPr>
              <p:nvPr/>
            </p:nvSpPr>
            <p:spPr bwMode="auto">
              <a:xfrm>
                <a:off x="1709" y="3602"/>
                <a:ext cx="1" cy="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738" name="Line 410"/>
              <p:cNvSpPr>
                <a:spLocks noChangeShapeType="1"/>
              </p:cNvSpPr>
              <p:nvPr/>
            </p:nvSpPr>
            <p:spPr bwMode="auto">
              <a:xfrm>
                <a:off x="1722" y="3586"/>
                <a:ext cx="1" cy="1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737" name="Line 409"/>
              <p:cNvSpPr>
                <a:spLocks noChangeShapeType="1"/>
              </p:cNvSpPr>
              <p:nvPr/>
            </p:nvSpPr>
            <p:spPr bwMode="auto">
              <a:xfrm>
                <a:off x="1732" y="3588"/>
                <a:ext cx="1" cy="1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736" name="Line 408"/>
              <p:cNvSpPr>
                <a:spLocks noChangeShapeType="1"/>
              </p:cNvSpPr>
              <p:nvPr/>
            </p:nvSpPr>
            <p:spPr bwMode="auto">
              <a:xfrm>
                <a:off x="1744" y="3602"/>
                <a:ext cx="1" cy="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735" name="Line 407"/>
              <p:cNvSpPr>
                <a:spLocks noChangeShapeType="1"/>
              </p:cNvSpPr>
              <p:nvPr/>
            </p:nvSpPr>
            <p:spPr bwMode="auto">
              <a:xfrm>
                <a:off x="1754" y="3601"/>
                <a:ext cx="1" cy="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734" name="Line 406"/>
              <p:cNvSpPr>
                <a:spLocks noChangeShapeType="1"/>
              </p:cNvSpPr>
              <p:nvPr/>
            </p:nvSpPr>
            <p:spPr bwMode="auto">
              <a:xfrm>
                <a:off x="1766" y="3435"/>
                <a:ext cx="1" cy="17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733" name="Line 405"/>
              <p:cNvSpPr>
                <a:spLocks noChangeShapeType="1"/>
              </p:cNvSpPr>
              <p:nvPr/>
            </p:nvSpPr>
            <p:spPr bwMode="auto">
              <a:xfrm>
                <a:off x="1776" y="3586"/>
                <a:ext cx="1" cy="1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732" name="Line 404"/>
              <p:cNvSpPr>
                <a:spLocks noChangeShapeType="1"/>
              </p:cNvSpPr>
              <p:nvPr/>
            </p:nvSpPr>
            <p:spPr bwMode="auto">
              <a:xfrm>
                <a:off x="1787" y="3437"/>
                <a:ext cx="1" cy="16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731" name="Line 403"/>
              <p:cNvSpPr>
                <a:spLocks noChangeShapeType="1"/>
              </p:cNvSpPr>
              <p:nvPr/>
            </p:nvSpPr>
            <p:spPr bwMode="auto">
              <a:xfrm>
                <a:off x="1798" y="3589"/>
                <a:ext cx="1" cy="1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730" name="Line 402"/>
              <p:cNvSpPr>
                <a:spLocks noChangeShapeType="1"/>
              </p:cNvSpPr>
              <p:nvPr/>
            </p:nvSpPr>
            <p:spPr bwMode="auto">
              <a:xfrm>
                <a:off x="1809" y="3589"/>
                <a:ext cx="1" cy="1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729" name="Line 401"/>
              <p:cNvSpPr>
                <a:spLocks noChangeShapeType="1"/>
              </p:cNvSpPr>
              <p:nvPr/>
            </p:nvSpPr>
            <p:spPr bwMode="auto">
              <a:xfrm>
                <a:off x="1820" y="3600"/>
                <a:ext cx="1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728" name="Line 400"/>
              <p:cNvSpPr>
                <a:spLocks noChangeShapeType="1"/>
              </p:cNvSpPr>
              <p:nvPr/>
            </p:nvSpPr>
            <p:spPr bwMode="auto">
              <a:xfrm flipV="1">
                <a:off x="1831" y="3605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727" name="Line 399"/>
              <p:cNvSpPr>
                <a:spLocks noChangeShapeType="1"/>
              </p:cNvSpPr>
              <p:nvPr/>
            </p:nvSpPr>
            <p:spPr bwMode="auto">
              <a:xfrm>
                <a:off x="1854" y="3602"/>
                <a:ext cx="1" cy="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726" name="Line 398"/>
              <p:cNvSpPr>
                <a:spLocks noChangeShapeType="1"/>
              </p:cNvSpPr>
              <p:nvPr/>
            </p:nvSpPr>
            <p:spPr bwMode="auto">
              <a:xfrm>
                <a:off x="1864" y="3601"/>
                <a:ext cx="1" cy="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725" name="Line 397"/>
              <p:cNvSpPr>
                <a:spLocks noChangeShapeType="1"/>
              </p:cNvSpPr>
              <p:nvPr/>
            </p:nvSpPr>
            <p:spPr bwMode="auto">
              <a:xfrm>
                <a:off x="1875" y="3527"/>
                <a:ext cx="1" cy="7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724" name="Line 396"/>
              <p:cNvSpPr>
                <a:spLocks noChangeShapeType="1"/>
              </p:cNvSpPr>
              <p:nvPr/>
            </p:nvSpPr>
            <p:spPr bwMode="auto">
              <a:xfrm>
                <a:off x="1887" y="3581"/>
                <a:ext cx="1" cy="2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723" name="Line 395"/>
              <p:cNvSpPr>
                <a:spLocks noChangeShapeType="1"/>
              </p:cNvSpPr>
              <p:nvPr/>
            </p:nvSpPr>
            <p:spPr bwMode="auto">
              <a:xfrm>
                <a:off x="1898" y="3599"/>
                <a:ext cx="1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722" name="Line 394"/>
              <p:cNvSpPr>
                <a:spLocks noChangeShapeType="1"/>
              </p:cNvSpPr>
              <p:nvPr/>
            </p:nvSpPr>
            <p:spPr bwMode="auto">
              <a:xfrm>
                <a:off x="1908" y="3597"/>
                <a:ext cx="1" cy="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721" name="Line 393"/>
              <p:cNvSpPr>
                <a:spLocks noChangeShapeType="1"/>
              </p:cNvSpPr>
              <p:nvPr/>
            </p:nvSpPr>
            <p:spPr bwMode="auto">
              <a:xfrm>
                <a:off x="1919" y="3602"/>
                <a:ext cx="1" cy="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720" name="Line 392"/>
              <p:cNvSpPr>
                <a:spLocks noChangeShapeType="1"/>
              </p:cNvSpPr>
              <p:nvPr/>
            </p:nvSpPr>
            <p:spPr bwMode="auto">
              <a:xfrm>
                <a:off x="1930" y="3584"/>
                <a:ext cx="1" cy="2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719" name="Line 391"/>
              <p:cNvSpPr>
                <a:spLocks noChangeShapeType="1"/>
              </p:cNvSpPr>
              <p:nvPr/>
            </p:nvSpPr>
            <p:spPr bwMode="auto">
              <a:xfrm>
                <a:off x="1941" y="3581"/>
                <a:ext cx="1" cy="2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718" name="Line 390"/>
              <p:cNvSpPr>
                <a:spLocks noChangeShapeType="1"/>
              </p:cNvSpPr>
              <p:nvPr/>
            </p:nvSpPr>
            <p:spPr bwMode="auto">
              <a:xfrm>
                <a:off x="1951" y="3582"/>
                <a:ext cx="1" cy="2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717" name="Line 389"/>
              <p:cNvSpPr>
                <a:spLocks noChangeShapeType="1"/>
              </p:cNvSpPr>
              <p:nvPr/>
            </p:nvSpPr>
            <p:spPr bwMode="auto">
              <a:xfrm>
                <a:off x="1964" y="3601"/>
                <a:ext cx="1" cy="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716" name="Line 388"/>
              <p:cNvSpPr>
                <a:spLocks noChangeShapeType="1"/>
              </p:cNvSpPr>
              <p:nvPr/>
            </p:nvSpPr>
            <p:spPr bwMode="auto">
              <a:xfrm>
                <a:off x="1974" y="3604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715" name="Line 387"/>
              <p:cNvSpPr>
                <a:spLocks noChangeShapeType="1"/>
              </p:cNvSpPr>
              <p:nvPr/>
            </p:nvSpPr>
            <p:spPr bwMode="auto">
              <a:xfrm flipV="1">
                <a:off x="1986" y="3605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714" name="Line 386"/>
              <p:cNvSpPr>
                <a:spLocks noChangeShapeType="1"/>
              </p:cNvSpPr>
              <p:nvPr/>
            </p:nvSpPr>
            <p:spPr bwMode="auto">
              <a:xfrm>
                <a:off x="1997" y="3604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713" name="Line 385"/>
              <p:cNvSpPr>
                <a:spLocks noChangeShapeType="1"/>
              </p:cNvSpPr>
              <p:nvPr/>
            </p:nvSpPr>
            <p:spPr bwMode="auto">
              <a:xfrm>
                <a:off x="2007" y="3598"/>
                <a:ext cx="1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712" name="Line 384"/>
              <p:cNvSpPr>
                <a:spLocks noChangeShapeType="1"/>
              </p:cNvSpPr>
              <p:nvPr/>
            </p:nvSpPr>
            <p:spPr bwMode="auto">
              <a:xfrm>
                <a:off x="2018" y="3599"/>
                <a:ext cx="1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711" name="Line 383"/>
              <p:cNvSpPr>
                <a:spLocks noChangeShapeType="1"/>
              </p:cNvSpPr>
              <p:nvPr/>
            </p:nvSpPr>
            <p:spPr bwMode="auto">
              <a:xfrm>
                <a:off x="2030" y="3597"/>
                <a:ext cx="1" cy="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710" name="Line 382"/>
              <p:cNvSpPr>
                <a:spLocks noChangeShapeType="1"/>
              </p:cNvSpPr>
              <p:nvPr/>
            </p:nvSpPr>
            <p:spPr bwMode="auto">
              <a:xfrm>
                <a:off x="2041" y="3603"/>
                <a:ext cx="1" cy="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709" name="Line 381"/>
              <p:cNvSpPr>
                <a:spLocks noChangeShapeType="1"/>
              </p:cNvSpPr>
              <p:nvPr/>
            </p:nvSpPr>
            <p:spPr bwMode="auto">
              <a:xfrm>
                <a:off x="2052" y="3600"/>
                <a:ext cx="1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708" name="Line 380"/>
              <p:cNvSpPr>
                <a:spLocks noChangeShapeType="1"/>
              </p:cNvSpPr>
              <p:nvPr/>
            </p:nvSpPr>
            <p:spPr bwMode="auto">
              <a:xfrm>
                <a:off x="2062" y="3600"/>
                <a:ext cx="1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707" name="Line 379"/>
              <p:cNvSpPr>
                <a:spLocks noChangeShapeType="1"/>
              </p:cNvSpPr>
              <p:nvPr/>
            </p:nvSpPr>
            <p:spPr bwMode="auto">
              <a:xfrm>
                <a:off x="2073" y="3602"/>
                <a:ext cx="1" cy="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706" name="Line 378"/>
              <p:cNvSpPr>
                <a:spLocks noChangeShapeType="1"/>
              </p:cNvSpPr>
              <p:nvPr/>
            </p:nvSpPr>
            <p:spPr bwMode="auto">
              <a:xfrm>
                <a:off x="2084" y="3575"/>
                <a:ext cx="1" cy="3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705" name="Line 377"/>
              <p:cNvSpPr>
                <a:spLocks noChangeShapeType="1"/>
              </p:cNvSpPr>
              <p:nvPr/>
            </p:nvSpPr>
            <p:spPr bwMode="auto">
              <a:xfrm>
                <a:off x="2095" y="3587"/>
                <a:ext cx="1" cy="1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704" name="Line 376"/>
              <p:cNvSpPr>
                <a:spLocks noChangeShapeType="1"/>
              </p:cNvSpPr>
              <p:nvPr/>
            </p:nvSpPr>
            <p:spPr bwMode="auto">
              <a:xfrm>
                <a:off x="2107" y="3584"/>
                <a:ext cx="1" cy="2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703" name="Line 375"/>
              <p:cNvSpPr>
                <a:spLocks noChangeShapeType="1"/>
              </p:cNvSpPr>
              <p:nvPr/>
            </p:nvSpPr>
            <p:spPr bwMode="auto">
              <a:xfrm>
                <a:off x="2117" y="3574"/>
                <a:ext cx="1" cy="3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702" name="Line 374"/>
              <p:cNvSpPr>
                <a:spLocks noChangeShapeType="1"/>
              </p:cNvSpPr>
              <p:nvPr/>
            </p:nvSpPr>
            <p:spPr bwMode="auto">
              <a:xfrm>
                <a:off x="2128" y="3602"/>
                <a:ext cx="1" cy="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701" name="Line 373"/>
              <p:cNvSpPr>
                <a:spLocks noChangeShapeType="1"/>
              </p:cNvSpPr>
              <p:nvPr/>
            </p:nvSpPr>
            <p:spPr bwMode="auto">
              <a:xfrm>
                <a:off x="2140" y="3591"/>
                <a:ext cx="1" cy="1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700" name="Line 372"/>
              <p:cNvSpPr>
                <a:spLocks noChangeShapeType="1"/>
              </p:cNvSpPr>
              <p:nvPr/>
            </p:nvSpPr>
            <p:spPr bwMode="auto">
              <a:xfrm>
                <a:off x="2150" y="3591"/>
                <a:ext cx="1" cy="1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699" name="Line 371"/>
              <p:cNvSpPr>
                <a:spLocks noChangeShapeType="1"/>
              </p:cNvSpPr>
              <p:nvPr/>
            </p:nvSpPr>
            <p:spPr bwMode="auto">
              <a:xfrm>
                <a:off x="2162" y="674"/>
                <a:ext cx="1" cy="293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698" name="Line 370"/>
              <p:cNvSpPr>
                <a:spLocks noChangeShapeType="1"/>
              </p:cNvSpPr>
              <p:nvPr/>
            </p:nvSpPr>
            <p:spPr bwMode="auto">
              <a:xfrm>
                <a:off x="2173" y="3388"/>
                <a:ext cx="1" cy="21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697" name="Line 369"/>
              <p:cNvSpPr>
                <a:spLocks noChangeShapeType="1"/>
              </p:cNvSpPr>
              <p:nvPr/>
            </p:nvSpPr>
            <p:spPr bwMode="auto">
              <a:xfrm>
                <a:off x="2185" y="3596"/>
                <a:ext cx="1" cy="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696" name="Line 368"/>
              <p:cNvSpPr>
                <a:spLocks noChangeShapeType="1"/>
              </p:cNvSpPr>
              <p:nvPr/>
            </p:nvSpPr>
            <p:spPr bwMode="auto">
              <a:xfrm>
                <a:off x="2195" y="3600"/>
                <a:ext cx="1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695" name="Line 367"/>
              <p:cNvSpPr>
                <a:spLocks noChangeShapeType="1"/>
              </p:cNvSpPr>
              <p:nvPr/>
            </p:nvSpPr>
            <p:spPr bwMode="auto">
              <a:xfrm>
                <a:off x="2207" y="3601"/>
                <a:ext cx="1" cy="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694" name="Line 366"/>
              <p:cNvSpPr>
                <a:spLocks noChangeShapeType="1"/>
              </p:cNvSpPr>
              <p:nvPr/>
            </p:nvSpPr>
            <p:spPr bwMode="auto">
              <a:xfrm>
                <a:off x="2218" y="3604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693" name="Line 365"/>
              <p:cNvSpPr>
                <a:spLocks noChangeShapeType="1"/>
              </p:cNvSpPr>
              <p:nvPr/>
            </p:nvSpPr>
            <p:spPr bwMode="auto">
              <a:xfrm>
                <a:off x="2228" y="3604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692" name="Line 364"/>
              <p:cNvSpPr>
                <a:spLocks noChangeShapeType="1"/>
              </p:cNvSpPr>
              <p:nvPr/>
            </p:nvSpPr>
            <p:spPr bwMode="auto">
              <a:xfrm>
                <a:off x="2238" y="3601"/>
                <a:ext cx="1" cy="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691" name="Line 363"/>
              <p:cNvSpPr>
                <a:spLocks noChangeShapeType="1"/>
              </p:cNvSpPr>
              <p:nvPr/>
            </p:nvSpPr>
            <p:spPr bwMode="auto">
              <a:xfrm>
                <a:off x="2250" y="3575"/>
                <a:ext cx="1" cy="3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690" name="Line 362"/>
              <p:cNvSpPr>
                <a:spLocks noChangeShapeType="1"/>
              </p:cNvSpPr>
              <p:nvPr/>
            </p:nvSpPr>
            <p:spPr bwMode="auto">
              <a:xfrm>
                <a:off x="2261" y="3597"/>
                <a:ext cx="1" cy="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689" name="Line 361"/>
              <p:cNvSpPr>
                <a:spLocks noChangeShapeType="1"/>
              </p:cNvSpPr>
              <p:nvPr/>
            </p:nvSpPr>
            <p:spPr bwMode="auto">
              <a:xfrm>
                <a:off x="2272" y="3592"/>
                <a:ext cx="1" cy="1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688" name="Line 360"/>
              <p:cNvSpPr>
                <a:spLocks noChangeShapeType="1"/>
              </p:cNvSpPr>
              <p:nvPr/>
            </p:nvSpPr>
            <p:spPr bwMode="auto">
              <a:xfrm>
                <a:off x="2283" y="3603"/>
                <a:ext cx="1" cy="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687" name="Line 359"/>
              <p:cNvSpPr>
                <a:spLocks noChangeShapeType="1"/>
              </p:cNvSpPr>
              <p:nvPr/>
            </p:nvSpPr>
            <p:spPr bwMode="auto">
              <a:xfrm flipV="1">
                <a:off x="2295" y="3605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686" name="Line 358"/>
              <p:cNvSpPr>
                <a:spLocks noChangeShapeType="1"/>
              </p:cNvSpPr>
              <p:nvPr/>
            </p:nvSpPr>
            <p:spPr bwMode="auto">
              <a:xfrm>
                <a:off x="2306" y="3596"/>
                <a:ext cx="1" cy="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685" name="Line 357"/>
              <p:cNvSpPr>
                <a:spLocks noChangeShapeType="1"/>
              </p:cNvSpPr>
              <p:nvPr/>
            </p:nvSpPr>
            <p:spPr bwMode="auto">
              <a:xfrm>
                <a:off x="2316" y="3602"/>
                <a:ext cx="1" cy="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684" name="Line 356"/>
              <p:cNvSpPr>
                <a:spLocks noChangeShapeType="1"/>
              </p:cNvSpPr>
              <p:nvPr/>
            </p:nvSpPr>
            <p:spPr bwMode="auto">
              <a:xfrm>
                <a:off x="2328" y="3604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683" name="Line 355"/>
              <p:cNvSpPr>
                <a:spLocks noChangeShapeType="1"/>
              </p:cNvSpPr>
              <p:nvPr/>
            </p:nvSpPr>
            <p:spPr bwMode="auto">
              <a:xfrm>
                <a:off x="2339" y="3603"/>
                <a:ext cx="1" cy="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682" name="Line 354"/>
              <p:cNvSpPr>
                <a:spLocks noChangeShapeType="1"/>
              </p:cNvSpPr>
              <p:nvPr/>
            </p:nvSpPr>
            <p:spPr bwMode="auto">
              <a:xfrm>
                <a:off x="2349" y="3602"/>
                <a:ext cx="1" cy="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681" name="Line 353"/>
              <p:cNvSpPr>
                <a:spLocks noChangeShapeType="1"/>
              </p:cNvSpPr>
              <p:nvPr/>
            </p:nvSpPr>
            <p:spPr bwMode="auto">
              <a:xfrm>
                <a:off x="2361" y="3598"/>
                <a:ext cx="1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680" name="Line 352"/>
              <p:cNvSpPr>
                <a:spLocks noChangeShapeType="1"/>
              </p:cNvSpPr>
              <p:nvPr/>
            </p:nvSpPr>
            <p:spPr bwMode="auto">
              <a:xfrm>
                <a:off x="2372" y="3602"/>
                <a:ext cx="1" cy="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679" name="Line 351"/>
              <p:cNvSpPr>
                <a:spLocks noChangeShapeType="1"/>
              </p:cNvSpPr>
              <p:nvPr/>
            </p:nvSpPr>
            <p:spPr bwMode="auto">
              <a:xfrm>
                <a:off x="2382" y="3576"/>
                <a:ext cx="1" cy="2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678" name="Line 350"/>
              <p:cNvSpPr>
                <a:spLocks noChangeShapeType="1"/>
              </p:cNvSpPr>
              <p:nvPr/>
            </p:nvSpPr>
            <p:spPr bwMode="auto">
              <a:xfrm>
                <a:off x="2393" y="3575"/>
                <a:ext cx="1" cy="3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677" name="Line 349"/>
              <p:cNvSpPr>
                <a:spLocks noChangeShapeType="1"/>
              </p:cNvSpPr>
              <p:nvPr/>
            </p:nvSpPr>
            <p:spPr bwMode="auto">
              <a:xfrm>
                <a:off x="2404" y="3554"/>
                <a:ext cx="1" cy="5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676" name="Line 348"/>
              <p:cNvSpPr>
                <a:spLocks noChangeShapeType="1"/>
              </p:cNvSpPr>
              <p:nvPr/>
            </p:nvSpPr>
            <p:spPr bwMode="auto">
              <a:xfrm>
                <a:off x="2415" y="3594"/>
                <a:ext cx="1" cy="1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675" name="Line 347"/>
              <p:cNvSpPr>
                <a:spLocks noChangeShapeType="1"/>
              </p:cNvSpPr>
              <p:nvPr/>
            </p:nvSpPr>
            <p:spPr bwMode="auto">
              <a:xfrm>
                <a:off x="2426" y="3601"/>
                <a:ext cx="1" cy="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674" name="Line 346"/>
              <p:cNvSpPr>
                <a:spLocks noChangeShapeType="1"/>
              </p:cNvSpPr>
              <p:nvPr/>
            </p:nvSpPr>
            <p:spPr bwMode="auto">
              <a:xfrm>
                <a:off x="2437" y="3603"/>
                <a:ext cx="1" cy="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673" name="Line 345"/>
              <p:cNvSpPr>
                <a:spLocks noChangeShapeType="1"/>
              </p:cNvSpPr>
              <p:nvPr/>
            </p:nvSpPr>
            <p:spPr bwMode="auto">
              <a:xfrm flipV="1">
                <a:off x="2448" y="3605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672" name="Line 344"/>
              <p:cNvSpPr>
                <a:spLocks noChangeShapeType="1"/>
              </p:cNvSpPr>
              <p:nvPr/>
            </p:nvSpPr>
            <p:spPr bwMode="auto">
              <a:xfrm flipV="1">
                <a:off x="2460" y="3605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671" name="Line 343"/>
              <p:cNvSpPr>
                <a:spLocks noChangeShapeType="1"/>
              </p:cNvSpPr>
              <p:nvPr/>
            </p:nvSpPr>
            <p:spPr bwMode="auto">
              <a:xfrm flipV="1">
                <a:off x="2471" y="3605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670" name="Line 342"/>
              <p:cNvSpPr>
                <a:spLocks noChangeShapeType="1"/>
              </p:cNvSpPr>
              <p:nvPr/>
            </p:nvSpPr>
            <p:spPr bwMode="auto">
              <a:xfrm flipV="1">
                <a:off x="2481" y="3605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669" name="Line 341"/>
              <p:cNvSpPr>
                <a:spLocks noChangeShapeType="1"/>
              </p:cNvSpPr>
              <p:nvPr/>
            </p:nvSpPr>
            <p:spPr bwMode="auto">
              <a:xfrm>
                <a:off x="2504" y="3605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668" name="Line 340"/>
              <p:cNvSpPr>
                <a:spLocks noChangeShapeType="1"/>
              </p:cNvSpPr>
              <p:nvPr/>
            </p:nvSpPr>
            <p:spPr bwMode="auto">
              <a:xfrm>
                <a:off x="2515" y="3604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667" name="Line 339"/>
              <p:cNvSpPr>
                <a:spLocks noChangeShapeType="1"/>
              </p:cNvSpPr>
              <p:nvPr/>
            </p:nvSpPr>
            <p:spPr bwMode="auto">
              <a:xfrm>
                <a:off x="2525" y="3600"/>
                <a:ext cx="1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666" name="Line 338"/>
              <p:cNvSpPr>
                <a:spLocks noChangeShapeType="1"/>
              </p:cNvSpPr>
              <p:nvPr/>
            </p:nvSpPr>
            <p:spPr bwMode="auto">
              <a:xfrm>
                <a:off x="2536" y="3601"/>
                <a:ext cx="1" cy="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665" name="Line 337"/>
              <p:cNvSpPr>
                <a:spLocks noChangeShapeType="1"/>
              </p:cNvSpPr>
              <p:nvPr/>
            </p:nvSpPr>
            <p:spPr bwMode="auto">
              <a:xfrm>
                <a:off x="2547" y="3592"/>
                <a:ext cx="1" cy="1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664" name="Line 336"/>
              <p:cNvSpPr>
                <a:spLocks noChangeShapeType="1"/>
              </p:cNvSpPr>
              <p:nvPr/>
            </p:nvSpPr>
            <p:spPr bwMode="auto">
              <a:xfrm>
                <a:off x="2558" y="3349"/>
                <a:ext cx="1" cy="25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663" name="Line 335"/>
              <p:cNvSpPr>
                <a:spLocks noChangeShapeType="1"/>
              </p:cNvSpPr>
              <p:nvPr/>
            </p:nvSpPr>
            <p:spPr bwMode="auto">
              <a:xfrm>
                <a:off x="2569" y="3570"/>
                <a:ext cx="1" cy="3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662" name="Line 334"/>
              <p:cNvSpPr>
                <a:spLocks noChangeShapeType="1"/>
              </p:cNvSpPr>
              <p:nvPr/>
            </p:nvSpPr>
            <p:spPr bwMode="auto">
              <a:xfrm>
                <a:off x="2581" y="3599"/>
                <a:ext cx="1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661" name="Line 333"/>
              <p:cNvSpPr>
                <a:spLocks noChangeShapeType="1"/>
              </p:cNvSpPr>
              <p:nvPr/>
            </p:nvSpPr>
            <p:spPr bwMode="auto">
              <a:xfrm>
                <a:off x="2592" y="3603"/>
                <a:ext cx="1" cy="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660" name="Line 332"/>
              <p:cNvSpPr>
                <a:spLocks noChangeShapeType="1"/>
              </p:cNvSpPr>
              <p:nvPr/>
            </p:nvSpPr>
            <p:spPr bwMode="auto">
              <a:xfrm>
                <a:off x="2604" y="3604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659" name="Line 331"/>
              <p:cNvSpPr>
                <a:spLocks noChangeShapeType="1"/>
              </p:cNvSpPr>
              <p:nvPr/>
            </p:nvSpPr>
            <p:spPr bwMode="auto">
              <a:xfrm>
                <a:off x="2612" y="3604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658" name="Line 330"/>
              <p:cNvSpPr>
                <a:spLocks noChangeShapeType="1"/>
              </p:cNvSpPr>
              <p:nvPr/>
            </p:nvSpPr>
            <p:spPr bwMode="auto">
              <a:xfrm>
                <a:off x="2626" y="3602"/>
                <a:ext cx="1" cy="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657" name="Line 329"/>
              <p:cNvSpPr>
                <a:spLocks noChangeShapeType="1"/>
              </p:cNvSpPr>
              <p:nvPr/>
            </p:nvSpPr>
            <p:spPr bwMode="auto">
              <a:xfrm>
                <a:off x="2636" y="3604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656" name="Line 328"/>
              <p:cNvSpPr>
                <a:spLocks noChangeShapeType="1"/>
              </p:cNvSpPr>
              <p:nvPr/>
            </p:nvSpPr>
            <p:spPr bwMode="auto">
              <a:xfrm>
                <a:off x="2648" y="3604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655" name="Line 327"/>
              <p:cNvSpPr>
                <a:spLocks noChangeShapeType="1"/>
              </p:cNvSpPr>
              <p:nvPr/>
            </p:nvSpPr>
            <p:spPr bwMode="auto">
              <a:xfrm>
                <a:off x="2659" y="3604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654" name="Line 326"/>
              <p:cNvSpPr>
                <a:spLocks noChangeShapeType="1"/>
              </p:cNvSpPr>
              <p:nvPr/>
            </p:nvSpPr>
            <p:spPr bwMode="auto">
              <a:xfrm>
                <a:off x="2670" y="3604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653" name="Line 325"/>
              <p:cNvSpPr>
                <a:spLocks noChangeShapeType="1"/>
              </p:cNvSpPr>
              <p:nvPr/>
            </p:nvSpPr>
            <p:spPr bwMode="auto">
              <a:xfrm>
                <a:off x="2680" y="3599"/>
                <a:ext cx="1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652" name="Line 324"/>
              <p:cNvSpPr>
                <a:spLocks noChangeShapeType="1"/>
              </p:cNvSpPr>
              <p:nvPr/>
            </p:nvSpPr>
            <p:spPr bwMode="auto">
              <a:xfrm>
                <a:off x="2691" y="3589"/>
                <a:ext cx="1" cy="1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651" name="Line 323"/>
              <p:cNvSpPr>
                <a:spLocks noChangeShapeType="1"/>
              </p:cNvSpPr>
              <p:nvPr/>
            </p:nvSpPr>
            <p:spPr bwMode="auto">
              <a:xfrm>
                <a:off x="2702" y="3590"/>
                <a:ext cx="1" cy="1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650" name="Line 322"/>
              <p:cNvSpPr>
                <a:spLocks noChangeShapeType="1"/>
              </p:cNvSpPr>
              <p:nvPr/>
            </p:nvSpPr>
            <p:spPr bwMode="auto">
              <a:xfrm>
                <a:off x="2713" y="3599"/>
                <a:ext cx="1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649" name="Line 321"/>
              <p:cNvSpPr>
                <a:spLocks noChangeShapeType="1"/>
              </p:cNvSpPr>
              <p:nvPr/>
            </p:nvSpPr>
            <p:spPr bwMode="auto">
              <a:xfrm>
                <a:off x="2724" y="3602"/>
                <a:ext cx="1" cy="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648" name="Line 320"/>
              <p:cNvSpPr>
                <a:spLocks noChangeShapeType="1"/>
              </p:cNvSpPr>
              <p:nvPr/>
            </p:nvSpPr>
            <p:spPr bwMode="auto">
              <a:xfrm>
                <a:off x="2735" y="3601"/>
                <a:ext cx="1" cy="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647" name="Line 319"/>
              <p:cNvSpPr>
                <a:spLocks noChangeShapeType="1"/>
              </p:cNvSpPr>
              <p:nvPr/>
            </p:nvSpPr>
            <p:spPr bwMode="auto">
              <a:xfrm>
                <a:off x="2746" y="3604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646" name="Line 318"/>
              <p:cNvSpPr>
                <a:spLocks noChangeShapeType="1"/>
              </p:cNvSpPr>
              <p:nvPr/>
            </p:nvSpPr>
            <p:spPr bwMode="auto">
              <a:xfrm>
                <a:off x="2757" y="3604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645" name="Line 317"/>
              <p:cNvSpPr>
                <a:spLocks noChangeShapeType="1"/>
              </p:cNvSpPr>
              <p:nvPr/>
            </p:nvSpPr>
            <p:spPr bwMode="auto">
              <a:xfrm>
                <a:off x="2769" y="3604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644" name="Line 316"/>
              <p:cNvSpPr>
                <a:spLocks noChangeShapeType="1"/>
              </p:cNvSpPr>
              <p:nvPr/>
            </p:nvSpPr>
            <p:spPr bwMode="auto">
              <a:xfrm flipV="1">
                <a:off x="2780" y="3605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643" name="Line 315"/>
              <p:cNvSpPr>
                <a:spLocks noChangeShapeType="1"/>
              </p:cNvSpPr>
              <p:nvPr/>
            </p:nvSpPr>
            <p:spPr bwMode="auto">
              <a:xfrm>
                <a:off x="2802" y="3604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642" name="Line 314"/>
              <p:cNvSpPr>
                <a:spLocks noChangeShapeType="1"/>
              </p:cNvSpPr>
              <p:nvPr/>
            </p:nvSpPr>
            <p:spPr bwMode="auto">
              <a:xfrm>
                <a:off x="2813" y="3604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641" name="Line 313"/>
              <p:cNvSpPr>
                <a:spLocks noChangeShapeType="1"/>
              </p:cNvSpPr>
              <p:nvPr/>
            </p:nvSpPr>
            <p:spPr bwMode="auto">
              <a:xfrm>
                <a:off x="2824" y="3602"/>
                <a:ext cx="1" cy="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640" name="Line 312"/>
              <p:cNvSpPr>
                <a:spLocks noChangeShapeType="1"/>
              </p:cNvSpPr>
              <p:nvPr/>
            </p:nvSpPr>
            <p:spPr bwMode="auto">
              <a:xfrm>
                <a:off x="2835" y="3598"/>
                <a:ext cx="1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639" name="Line 311"/>
              <p:cNvSpPr>
                <a:spLocks noChangeShapeType="1"/>
              </p:cNvSpPr>
              <p:nvPr/>
            </p:nvSpPr>
            <p:spPr bwMode="auto">
              <a:xfrm>
                <a:off x="2846" y="3587"/>
                <a:ext cx="1" cy="1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638" name="Line 310"/>
              <p:cNvSpPr>
                <a:spLocks noChangeShapeType="1"/>
              </p:cNvSpPr>
              <p:nvPr/>
            </p:nvSpPr>
            <p:spPr bwMode="auto">
              <a:xfrm>
                <a:off x="2856" y="3586"/>
                <a:ext cx="1" cy="1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637" name="Line 309"/>
              <p:cNvSpPr>
                <a:spLocks noChangeShapeType="1"/>
              </p:cNvSpPr>
              <p:nvPr/>
            </p:nvSpPr>
            <p:spPr bwMode="auto">
              <a:xfrm>
                <a:off x="2868" y="3594"/>
                <a:ext cx="1" cy="1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636" name="Line 308"/>
              <p:cNvSpPr>
                <a:spLocks noChangeShapeType="1"/>
              </p:cNvSpPr>
              <p:nvPr/>
            </p:nvSpPr>
            <p:spPr bwMode="auto">
              <a:xfrm>
                <a:off x="2879" y="3597"/>
                <a:ext cx="1" cy="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635" name="Line 307"/>
              <p:cNvSpPr>
                <a:spLocks noChangeShapeType="1"/>
              </p:cNvSpPr>
              <p:nvPr/>
            </p:nvSpPr>
            <p:spPr bwMode="auto">
              <a:xfrm>
                <a:off x="2890" y="3595"/>
                <a:ext cx="1" cy="1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634" name="Line 306"/>
              <p:cNvSpPr>
                <a:spLocks noChangeShapeType="1"/>
              </p:cNvSpPr>
              <p:nvPr/>
            </p:nvSpPr>
            <p:spPr bwMode="auto">
              <a:xfrm>
                <a:off x="2901" y="3598"/>
                <a:ext cx="1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633" name="Line 305"/>
              <p:cNvSpPr>
                <a:spLocks noChangeShapeType="1"/>
              </p:cNvSpPr>
              <p:nvPr/>
            </p:nvSpPr>
            <p:spPr bwMode="auto">
              <a:xfrm>
                <a:off x="2911" y="3592"/>
                <a:ext cx="1" cy="1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632" name="Line 304"/>
              <p:cNvSpPr>
                <a:spLocks noChangeShapeType="1"/>
              </p:cNvSpPr>
              <p:nvPr/>
            </p:nvSpPr>
            <p:spPr bwMode="auto">
              <a:xfrm>
                <a:off x="2923" y="3601"/>
                <a:ext cx="1" cy="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631" name="Line 303"/>
              <p:cNvSpPr>
                <a:spLocks noChangeShapeType="1"/>
              </p:cNvSpPr>
              <p:nvPr/>
            </p:nvSpPr>
            <p:spPr bwMode="auto">
              <a:xfrm>
                <a:off x="2934" y="3602"/>
                <a:ext cx="1" cy="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630" name="Line 302"/>
              <p:cNvSpPr>
                <a:spLocks noChangeShapeType="1"/>
              </p:cNvSpPr>
              <p:nvPr/>
            </p:nvSpPr>
            <p:spPr bwMode="auto">
              <a:xfrm flipV="1">
                <a:off x="2945" y="3605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629" name="Line 301"/>
              <p:cNvSpPr>
                <a:spLocks noChangeShapeType="1"/>
              </p:cNvSpPr>
              <p:nvPr/>
            </p:nvSpPr>
            <p:spPr bwMode="auto">
              <a:xfrm>
                <a:off x="2955" y="3604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628" name="Line 300"/>
              <p:cNvSpPr>
                <a:spLocks noChangeShapeType="1"/>
              </p:cNvSpPr>
              <p:nvPr/>
            </p:nvSpPr>
            <p:spPr bwMode="auto">
              <a:xfrm flipV="1">
                <a:off x="2967" y="3605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627" name="Line 299"/>
              <p:cNvSpPr>
                <a:spLocks noChangeShapeType="1"/>
              </p:cNvSpPr>
              <p:nvPr/>
            </p:nvSpPr>
            <p:spPr bwMode="auto">
              <a:xfrm>
                <a:off x="2978" y="3603"/>
                <a:ext cx="1" cy="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626" name="Line 298"/>
              <p:cNvSpPr>
                <a:spLocks noChangeShapeType="1"/>
              </p:cNvSpPr>
              <p:nvPr/>
            </p:nvSpPr>
            <p:spPr bwMode="auto">
              <a:xfrm flipV="1">
                <a:off x="2990" y="3605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625" name="Line 297"/>
              <p:cNvSpPr>
                <a:spLocks noChangeShapeType="1"/>
              </p:cNvSpPr>
              <p:nvPr/>
            </p:nvSpPr>
            <p:spPr bwMode="auto">
              <a:xfrm>
                <a:off x="2999" y="3602"/>
                <a:ext cx="1" cy="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624" name="Line 296"/>
              <p:cNvSpPr>
                <a:spLocks noChangeShapeType="1"/>
              </p:cNvSpPr>
              <p:nvPr/>
            </p:nvSpPr>
            <p:spPr bwMode="auto">
              <a:xfrm>
                <a:off x="3010" y="3599"/>
                <a:ext cx="1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623" name="Line 295"/>
              <p:cNvSpPr>
                <a:spLocks noChangeShapeType="1"/>
              </p:cNvSpPr>
              <p:nvPr/>
            </p:nvSpPr>
            <p:spPr bwMode="auto">
              <a:xfrm>
                <a:off x="3022" y="3598"/>
                <a:ext cx="1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622" name="Line 294"/>
              <p:cNvSpPr>
                <a:spLocks noChangeShapeType="1"/>
              </p:cNvSpPr>
              <p:nvPr/>
            </p:nvSpPr>
            <p:spPr bwMode="auto">
              <a:xfrm>
                <a:off x="3034" y="3603"/>
                <a:ext cx="1" cy="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621" name="Line 293"/>
              <p:cNvSpPr>
                <a:spLocks noChangeShapeType="1"/>
              </p:cNvSpPr>
              <p:nvPr/>
            </p:nvSpPr>
            <p:spPr bwMode="auto">
              <a:xfrm>
                <a:off x="3045" y="3601"/>
                <a:ext cx="1" cy="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620" name="Line 292"/>
              <p:cNvSpPr>
                <a:spLocks noChangeShapeType="1"/>
              </p:cNvSpPr>
              <p:nvPr/>
            </p:nvSpPr>
            <p:spPr bwMode="auto">
              <a:xfrm>
                <a:off x="3056" y="3604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619" name="Line 291"/>
              <p:cNvSpPr>
                <a:spLocks noChangeShapeType="1"/>
              </p:cNvSpPr>
              <p:nvPr/>
            </p:nvSpPr>
            <p:spPr bwMode="auto">
              <a:xfrm>
                <a:off x="3077" y="3605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618" name="Line 290"/>
              <p:cNvSpPr>
                <a:spLocks noChangeShapeType="1"/>
              </p:cNvSpPr>
              <p:nvPr/>
            </p:nvSpPr>
            <p:spPr bwMode="auto">
              <a:xfrm flipV="1">
                <a:off x="3088" y="3605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617" name="Line 289"/>
              <p:cNvSpPr>
                <a:spLocks noChangeShapeType="1"/>
              </p:cNvSpPr>
              <p:nvPr/>
            </p:nvSpPr>
            <p:spPr bwMode="auto">
              <a:xfrm>
                <a:off x="3099" y="3601"/>
                <a:ext cx="1" cy="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616" name="Line 288"/>
              <p:cNvSpPr>
                <a:spLocks noChangeShapeType="1"/>
              </p:cNvSpPr>
              <p:nvPr/>
            </p:nvSpPr>
            <p:spPr bwMode="auto">
              <a:xfrm>
                <a:off x="3110" y="3601"/>
                <a:ext cx="1" cy="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615" name="Line 287"/>
              <p:cNvSpPr>
                <a:spLocks noChangeShapeType="1"/>
              </p:cNvSpPr>
              <p:nvPr/>
            </p:nvSpPr>
            <p:spPr bwMode="auto">
              <a:xfrm>
                <a:off x="3121" y="3586"/>
                <a:ext cx="1" cy="1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614" name="Line 286"/>
              <p:cNvSpPr>
                <a:spLocks noChangeShapeType="1"/>
              </p:cNvSpPr>
              <p:nvPr/>
            </p:nvSpPr>
            <p:spPr bwMode="auto">
              <a:xfrm>
                <a:off x="3133" y="3577"/>
                <a:ext cx="1" cy="2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613" name="Line 285"/>
              <p:cNvSpPr>
                <a:spLocks noChangeShapeType="1"/>
              </p:cNvSpPr>
              <p:nvPr/>
            </p:nvSpPr>
            <p:spPr bwMode="auto">
              <a:xfrm>
                <a:off x="3143" y="3593"/>
                <a:ext cx="1" cy="1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612" name="Line 284"/>
              <p:cNvSpPr>
                <a:spLocks noChangeShapeType="1"/>
              </p:cNvSpPr>
              <p:nvPr/>
            </p:nvSpPr>
            <p:spPr bwMode="auto">
              <a:xfrm>
                <a:off x="3154" y="3603"/>
                <a:ext cx="1" cy="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611" name="Line 283"/>
              <p:cNvSpPr>
                <a:spLocks noChangeShapeType="1"/>
              </p:cNvSpPr>
              <p:nvPr/>
            </p:nvSpPr>
            <p:spPr bwMode="auto">
              <a:xfrm>
                <a:off x="3165" y="3540"/>
                <a:ext cx="1" cy="6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610" name="Line 282"/>
              <p:cNvSpPr>
                <a:spLocks noChangeShapeType="1"/>
              </p:cNvSpPr>
              <p:nvPr/>
            </p:nvSpPr>
            <p:spPr bwMode="auto">
              <a:xfrm>
                <a:off x="3177" y="3594"/>
                <a:ext cx="1" cy="1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609" name="Line 281"/>
              <p:cNvSpPr>
                <a:spLocks noChangeShapeType="1"/>
              </p:cNvSpPr>
              <p:nvPr/>
            </p:nvSpPr>
            <p:spPr bwMode="auto">
              <a:xfrm>
                <a:off x="3189" y="3600"/>
                <a:ext cx="1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608" name="Line 280"/>
              <p:cNvSpPr>
                <a:spLocks noChangeShapeType="1"/>
              </p:cNvSpPr>
              <p:nvPr/>
            </p:nvSpPr>
            <p:spPr bwMode="auto">
              <a:xfrm>
                <a:off x="3198" y="3601"/>
                <a:ext cx="1" cy="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607" name="Line 279"/>
              <p:cNvSpPr>
                <a:spLocks noChangeShapeType="1"/>
              </p:cNvSpPr>
              <p:nvPr/>
            </p:nvSpPr>
            <p:spPr bwMode="auto">
              <a:xfrm>
                <a:off x="3209" y="3603"/>
                <a:ext cx="1" cy="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606" name="Line 278"/>
              <p:cNvSpPr>
                <a:spLocks noChangeShapeType="1"/>
              </p:cNvSpPr>
              <p:nvPr/>
            </p:nvSpPr>
            <p:spPr bwMode="auto">
              <a:xfrm>
                <a:off x="3220" y="3595"/>
                <a:ext cx="1" cy="1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605" name="Line 277"/>
              <p:cNvSpPr>
                <a:spLocks noChangeShapeType="1"/>
              </p:cNvSpPr>
              <p:nvPr/>
            </p:nvSpPr>
            <p:spPr bwMode="auto">
              <a:xfrm>
                <a:off x="3232" y="3602"/>
                <a:ext cx="1" cy="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604" name="Line 276"/>
              <p:cNvSpPr>
                <a:spLocks noChangeShapeType="1"/>
              </p:cNvSpPr>
              <p:nvPr/>
            </p:nvSpPr>
            <p:spPr bwMode="auto">
              <a:xfrm>
                <a:off x="3275" y="3603"/>
                <a:ext cx="1" cy="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603" name="Line 275"/>
              <p:cNvSpPr>
                <a:spLocks noChangeShapeType="1"/>
              </p:cNvSpPr>
              <p:nvPr/>
            </p:nvSpPr>
            <p:spPr bwMode="auto">
              <a:xfrm>
                <a:off x="3287" y="3593"/>
                <a:ext cx="1" cy="1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602" name="Line 274"/>
              <p:cNvSpPr>
                <a:spLocks noChangeShapeType="1"/>
              </p:cNvSpPr>
              <p:nvPr/>
            </p:nvSpPr>
            <p:spPr bwMode="auto">
              <a:xfrm>
                <a:off x="3298" y="3602"/>
                <a:ext cx="1" cy="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601" name="Line 273"/>
              <p:cNvSpPr>
                <a:spLocks noChangeShapeType="1"/>
              </p:cNvSpPr>
              <p:nvPr/>
            </p:nvSpPr>
            <p:spPr bwMode="auto">
              <a:xfrm>
                <a:off x="3309" y="3603"/>
                <a:ext cx="1" cy="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600" name="Line 272"/>
              <p:cNvSpPr>
                <a:spLocks noChangeShapeType="1"/>
              </p:cNvSpPr>
              <p:nvPr/>
            </p:nvSpPr>
            <p:spPr bwMode="auto">
              <a:xfrm>
                <a:off x="3320" y="3597"/>
                <a:ext cx="1" cy="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599" name="Line 271"/>
              <p:cNvSpPr>
                <a:spLocks noChangeShapeType="1"/>
              </p:cNvSpPr>
              <p:nvPr/>
            </p:nvSpPr>
            <p:spPr bwMode="auto">
              <a:xfrm>
                <a:off x="3331" y="3604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598" name="Line 270"/>
              <p:cNvSpPr>
                <a:spLocks noChangeShapeType="1"/>
              </p:cNvSpPr>
              <p:nvPr/>
            </p:nvSpPr>
            <p:spPr bwMode="auto">
              <a:xfrm>
                <a:off x="3342" y="3604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597" name="Line 269"/>
              <p:cNvSpPr>
                <a:spLocks noChangeShapeType="1"/>
              </p:cNvSpPr>
              <p:nvPr/>
            </p:nvSpPr>
            <p:spPr bwMode="auto">
              <a:xfrm>
                <a:off x="3353" y="3591"/>
                <a:ext cx="1" cy="1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596" name="Line 268"/>
              <p:cNvSpPr>
                <a:spLocks noChangeShapeType="1"/>
              </p:cNvSpPr>
              <p:nvPr/>
            </p:nvSpPr>
            <p:spPr bwMode="auto">
              <a:xfrm>
                <a:off x="3364" y="3601"/>
                <a:ext cx="1" cy="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595" name="Line 267"/>
              <p:cNvSpPr>
                <a:spLocks noChangeShapeType="1"/>
              </p:cNvSpPr>
              <p:nvPr/>
            </p:nvSpPr>
            <p:spPr bwMode="auto">
              <a:xfrm>
                <a:off x="3375" y="3596"/>
                <a:ext cx="1" cy="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594" name="Line 266"/>
              <p:cNvSpPr>
                <a:spLocks noChangeShapeType="1"/>
              </p:cNvSpPr>
              <p:nvPr/>
            </p:nvSpPr>
            <p:spPr bwMode="auto">
              <a:xfrm>
                <a:off x="3386" y="3601"/>
                <a:ext cx="1" cy="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593" name="Line 265"/>
              <p:cNvSpPr>
                <a:spLocks noChangeShapeType="1"/>
              </p:cNvSpPr>
              <p:nvPr/>
            </p:nvSpPr>
            <p:spPr bwMode="auto">
              <a:xfrm>
                <a:off x="3397" y="3602"/>
                <a:ext cx="1" cy="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592" name="Line 264"/>
              <p:cNvSpPr>
                <a:spLocks noChangeShapeType="1"/>
              </p:cNvSpPr>
              <p:nvPr/>
            </p:nvSpPr>
            <p:spPr bwMode="auto">
              <a:xfrm>
                <a:off x="3407" y="3603"/>
                <a:ext cx="1" cy="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591" name="Line 263"/>
              <p:cNvSpPr>
                <a:spLocks noChangeShapeType="1"/>
              </p:cNvSpPr>
              <p:nvPr/>
            </p:nvSpPr>
            <p:spPr bwMode="auto">
              <a:xfrm>
                <a:off x="3419" y="3566"/>
                <a:ext cx="1" cy="3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590" name="Line 262"/>
              <p:cNvSpPr>
                <a:spLocks noChangeShapeType="1"/>
              </p:cNvSpPr>
              <p:nvPr/>
            </p:nvSpPr>
            <p:spPr bwMode="auto">
              <a:xfrm>
                <a:off x="3431" y="3580"/>
                <a:ext cx="1" cy="2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589" name="Line 261"/>
              <p:cNvSpPr>
                <a:spLocks noChangeShapeType="1"/>
              </p:cNvSpPr>
              <p:nvPr/>
            </p:nvSpPr>
            <p:spPr bwMode="auto">
              <a:xfrm>
                <a:off x="3442" y="3540"/>
                <a:ext cx="1" cy="6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588" name="Line 260"/>
              <p:cNvSpPr>
                <a:spLocks noChangeShapeType="1"/>
              </p:cNvSpPr>
              <p:nvPr/>
            </p:nvSpPr>
            <p:spPr bwMode="auto">
              <a:xfrm>
                <a:off x="3452" y="3558"/>
                <a:ext cx="1" cy="4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587" name="Line 259"/>
              <p:cNvSpPr>
                <a:spLocks noChangeShapeType="1"/>
              </p:cNvSpPr>
              <p:nvPr/>
            </p:nvSpPr>
            <p:spPr bwMode="auto">
              <a:xfrm>
                <a:off x="3464" y="3598"/>
                <a:ext cx="1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586" name="Line 258"/>
              <p:cNvSpPr>
                <a:spLocks noChangeShapeType="1"/>
              </p:cNvSpPr>
              <p:nvPr/>
            </p:nvSpPr>
            <p:spPr bwMode="auto">
              <a:xfrm>
                <a:off x="3475" y="3602"/>
                <a:ext cx="1" cy="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585" name="Line 257"/>
              <p:cNvSpPr>
                <a:spLocks noChangeShapeType="1"/>
              </p:cNvSpPr>
              <p:nvPr/>
            </p:nvSpPr>
            <p:spPr bwMode="auto">
              <a:xfrm>
                <a:off x="3486" y="3604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584" name="Line 256"/>
              <p:cNvSpPr>
                <a:spLocks noChangeShapeType="1"/>
              </p:cNvSpPr>
              <p:nvPr/>
            </p:nvSpPr>
            <p:spPr bwMode="auto">
              <a:xfrm>
                <a:off x="3497" y="3600"/>
                <a:ext cx="1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583" name="Line 255"/>
              <p:cNvSpPr>
                <a:spLocks noChangeShapeType="1"/>
              </p:cNvSpPr>
              <p:nvPr/>
            </p:nvSpPr>
            <p:spPr bwMode="auto">
              <a:xfrm>
                <a:off x="3508" y="3601"/>
                <a:ext cx="1" cy="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582" name="Line 254"/>
              <p:cNvSpPr>
                <a:spLocks noChangeShapeType="1"/>
              </p:cNvSpPr>
              <p:nvPr/>
            </p:nvSpPr>
            <p:spPr bwMode="auto">
              <a:xfrm>
                <a:off x="3518" y="3603"/>
                <a:ext cx="1" cy="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581" name="Line 253"/>
              <p:cNvSpPr>
                <a:spLocks noChangeShapeType="1"/>
              </p:cNvSpPr>
              <p:nvPr/>
            </p:nvSpPr>
            <p:spPr bwMode="auto">
              <a:xfrm>
                <a:off x="3529" y="3603"/>
                <a:ext cx="1" cy="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227379" name="Group 51"/>
            <p:cNvGrpSpPr>
              <a:grpSpLocks/>
            </p:cNvGrpSpPr>
            <p:nvPr/>
          </p:nvGrpSpPr>
          <p:grpSpPr bwMode="auto">
            <a:xfrm>
              <a:off x="3541" y="358"/>
              <a:ext cx="2459" cy="3248"/>
              <a:chOff x="3541" y="358"/>
              <a:chExt cx="2459" cy="3248"/>
            </a:xfrm>
          </p:grpSpPr>
          <p:sp>
            <p:nvSpPr>
              <p:cNvPr id="227579" name="Line 251"/>
              <p:cNvSpPr>
                <a:spLocks noChangeShapeType="1"/>
              </p:cNvSpPr>
              <p:nvPr/>
            </p:nvSpPr>
            <p:spPr bwMode="auto">
              <a:xfrm>
                <a:off x="3541" y="3602"/>
                <a:ext cx="1" cy="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578" name="Line 250"/>
              <p:cNvSpPr>
                <a:spLocks noChangeShapeType="1"/>
              </p:cNvSpPr>
              <p:nvPr/>
            </p:nvSpPr>
            <p:spPr bwMode="auto">
              <a:xfrm>
                <a:off x="3551" y="3602"/>
                <a:ext cx="1" cy="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577" name="Line 249"/>
              <p:cNvSpPr>
                <a:spLocks noChangeShapeType="1"/>
              </p:cNvSpPr>
              <p:nvPr/>
            </p:nvSpPr>
            <p:spPr bwMode="auto">
              <a:xfrm>
                <a:off x="3563" y="3603"/>
                <a:ext cx="1" cy="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576" name="Line 248"/>
              <p:cNvSpPr>
                <a:spLocks noChangeShapeType="1"/>
              </p:cNvSpPr>
              <p:nvPr/>
            </p:nvSpPr>
            <p:spPr bwMode="auto">
              <a:xfrm>
                <a:off x="3573" y="3601"/>
                <a:ext cx="1" cy="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575" name="Line 247"/>
              <p:cNvSpPr>
                <a:spLocks noChangeShapeType="1"/>
              </p:cNvSpPr>
              <p:nvPr/>
            </p:nvSpPr>
            <p:spPr bwMode="auto">
              <a:xfrm>
                <a:off x="3584" y="3602"/>
                <a:ext cx="1" cy="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574" name="Line 246"/>
              <p:cNvSpPr>
                <a:spLocks noChangeShapeType="1"/>
              </p:cNvSpPr>
              <p:nvPr/>
            </p:nvSpPr>
            <p:spPr bwMode="auto">
              <a:xfrm>
                <a:off x="3596" y="3603"/>
                <a:ext cx="1" cy="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573" name="Line 245"/>
              <p:cNvSpPr>
                <a:spLocks noChangeShapeType="1"/>
              </p:cNvSpPr>
              <p:nvPr/>
            </p:nvSpPr>
            <p:spPr bwMode="auto">
              <a:xfrm flipV="1">
                <a:off x="3606" y="3605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572" name="Line 244"/>
              <p:cNvSpPr>
                <a:spLocks noChangeShapeType="1"/>
              </p:cNvSpPr>
              <p:nvPr/>
            </p:nvSpPr>
            <p:spPr bwMode="auto">
              <a:xfrm>
                <a:off x="3618" y="3604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571" name="Line 243"/>
              <p:cNvSpPr>
                <a:spLocks noChangeShapeType="1"/>
              </p:cNvSpPr>
              <p:nvPr/>
            </p:nvSpPr>
            <p:spPr bwMode="auto">
              <a:xfrm flipV="1">
                <a:off x="3630" y="3605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570" name="Line 242"/>
              <p:cNvSpPr>
                <a:spLocks noChangeShapeType="1"/>
              </p:cNvSpPr>
              <p:nvPr/>
            </p:nvSpPr>
            <p:spPr bwMode="auto">
              <a:xfrm flipV="1">
                <a:off x="3639" y="3605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569" name="Line 241"/>
              <p:cNvSpPr>
                <a:spLocks noChangeShapeType="1"/>
              </p:cNvSpPr>
              <p:nvPr/>
            </p:nvSpPr>
            <p:spPr bwMode="auto">
              <a:xfrm>
                <a:off x="3650" y="3601"/>
                <a:ext cx="1" cy="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568" name="Line 240"/>
              <p:cNvSpPr>
                <a:spLocks noChangeShapeType="1"/>
              </p:cNvSpPr>
              <p:nvPr/>
            </p:nvSpPr>
            <p:spPr bwMode="auto">
              <a:xfrm>
                <a:off x="3662" y="3603"/>
                <a:ext cx="1" cy="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567" name="Line 239"/>
              <p:cNvSpPr>
                <a:spLocks noChangeShapeType="1"/>
              </p:cNvSpPr>
              <p:nvPr/>
            </p:nvSpPr>
            <p:spPr bwMode="auto">
              <a:xfrm>
                <a:off x="3673" y="3574"/>
                <a:ext cx="1" cy="3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566" name="Line 238"/>
              <p:cNvSpPr>
                <a:spLocks noChangeShapeType="1"/>
              </p:cNvSpPr>
              <p:nvPr/>
            </p:nvSpPr>
            <p:spPr bwMode="auto">
              <a:xfrm>
                <a:off x="3684" y="3593"/>
                <a:ext cx="1" cy="1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565" name="Line 237"/>
              <p:cNvSpPr>
                <a:spLocks noChangeShapeType="1"/>
              </p:cNvSpPr>
              <p:nvPr/>
            </p:nvSpPr>
            <p:spPr bwMode="auto">
              <a:xfrm>
                <a:off x="3695" y="3602"/>
                <a:ext cx="1" cy="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564" name="Line 236"/>
              <p:cNvSpPr>
                <a:spLocks noChangeShapeType="1"/>
              </p:cNvSpPr>
              <p:nvPr/>
            </p:nvSpPr>
            <p:spPr bwMode="auto">
              <a:xfrm flipV="1">
                <a:off x="3705" y="3605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563" name="Line 235"/>
              <p:cNvSpPr>
                <a:spLocks noChangeShapeType="1"/>
              </p:cNvSpPr>
              <p:nvPr/>
            </p:nvSpPr>
            <p:spPr bwMode="auto">
              <a:xfrm>
                <a:off x="3716" y="3604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562" name="Line 234"/>
              <p:cNvSpPr>
                <a:spLocks noChangeShapeType="1"/>
              </p:cNvSpPr>
              <p:nvPr/>
            </p:nvSpPr>
            <p:spPr bwMode="auto">
              <a:xfrm>
                <a:off x="3727" y="3587"/>
                <a:ext cx="1" cy="1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561" name="Line 233"/>
              <p:cNvSpPr>
                <a:spLocks noChangeShapeType="1"/>
              </p:cNvSpPr>
              <p:nvPr/>
            </p:nvSpPr>
            <p:spPr bwMode="auto">
              <a:xfrm>
                <a:off x="3739" y="3567"/>
                <a:ext cx="1" cy="3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560" name="Line 232"/>
              <p:cNvSpPr>
                <a:spLocks noChangeShapeType="1"/>
              </p:cNvSpPr>
              <p:nvPr/>
            </p:nvSpPr>
            <p:spPr bwMode="auto">
              <a:xfrm>
                <a:off x="3750" y="358"/>
                <a:ext cx="1" cy="324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559" name="Line 231"/>
              <p:cNvSpPr>
                <a:spLocks noChangeShapeType="1"/>
              </p:cNvSpPr>
              <p:nvPr/>
            </p:nvSpPr>
            <p:spPr bwMode="auto">
              <a:xfrm>
                <a:off x="3761" y="3028"/>
                <a:ext cx="1" cy="57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558" name="Line 230"/>
              <p:cNvSpPr>
                <a:spLocks noChangeShapeType="1"/>
              </p:cNvSpPr>
              <p:nvPr/>
            </p:nvSpPr>
            <p:spPr bwMode="auto">
              <a:xfrm>
                <a:off x="3772" y="3549"/>
                <a:ext cx="1" cy="5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557" name="Line 229"/>
              <p:cNvSpPr>
                <a:spLocks noChangeShapeType="1"/>
              </p:cNvSpPr>
              <p:nvPr/>
            </p:nvSpPr>
            <p:spPr bwMode="auto">
              <a:xfrm>
                <a:off x="3783" y="3600"/>
                <a:ext cx="1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556" name="Line 228"/>
              <p:cNvSpPr>
                <a:spLocks noChangeShapeType="1"/>
              </p:cNvSpPr>
              <p:nvPr/>
            </p:nvSpPr>
            <p:spPr bwMode="auto">
              <a:xfrm>
                <a:off x="3794" y="3604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555" name="Line 227"/>
              <p:cNvSpPr>
                <a:spLocks noChangeShapeType="1"/>
              </p:cNvSpPr>
              <p:nvPr/>
            </p:nvSpPr>
            <p:spPr bwMode="auto">
              <a:xfrm flipV="1">
                <a:off x="3805" y="3605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554" name="Line 226"/>
              <p:cNvSpPr>
                <a:spLocks noChangeShapeType="1"/>
              </p:cNvSpPr>
              <p:nvPr/>
            </p:nvSpPr>
            <p:spPr bwMode="auto">
              <a:xfrm>
                <a:off x="3817" y="3604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553" name="Line 225"/>
              <p:cNvSpPr>
                <a:spLocks noChangeShapeType="1"/>
              </p:cNvSpPr>
              <p:nvPr/>
            </p:nvSpPr>
            <p:spPr bwMode="auto">
              <a:xfrm>
                <a:off x="3827" y="3603"/>
                <a:ext cx="1" cy="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552" name="Line 224"/>
              <p:cNvSpPr>
                <a:spLocks noChangeShapeType="1"/>
              </p:cNvSpPr>
              <p:nvPr/>
            </p:nvSpPr>
            <p:spPr bwMode="auto">
              <a:xfrm>
                <a:off x="3838" y="3604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551" name="Line 223"/>
              <p:cNvSpPr>
                <a:spLocks noChangeShapeType="1"/>
              </p:cNvSpPr>
              <p:nvPr/>
            </p:nvSpPr>
            <p:spPr bwMode="auto">
              <a:xfrm flipV="1">
                <a:off x="3848" y="3605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550" name="Line 222"/>
              <p:cNvSpPr>
                <a:spLocks noChangeShapeType="1"/>
              </p:cNvSpPr>
              <p:nvPr/>
            </p:nvSpPr>
            <p:spPr bwMode="auto">
              <a:xfrm flipV="1">
                <a:off x="3861" y="3605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549" name="Line 221"/>
              <p:cNvSpPr>
                <a:spLocks noChangeShapeType="1"/>
              </p:cNvSpPr>
              <p:nvPr/>
            </p:nvSpPr>
            <p:spPr bwMode="auto">
              <a:xfrm>
                <a:off x="3871" y="3600"/>
                <a:ext cx="1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548" name="Line 220"/>
              <p:cNvSpPr>
                <a:spLocks noChangeShapeType="1"/>
              </p:cNvSpPr>
              <p:nvPr/>
            </p:nvSpPr>
            <p:spPr bwMode="auto">
              <a:xfrm>
                <a:off x="3881" y="3599"/>
                <a:ext cx="1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547" name="Line 219"/>
              <p:cNvSpPr>
                <a:spLocks noChangeShapeType="1"/>
              </p:cNvSpPr>
              <p:nvPr/>
            </p:nvSpPr>
            <p:spPr bwMode="auto">
              <a:xfrm>
                <a:off x="3893" y="3537"/>
                <a:ext cx="1" cy="6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546" name="Line 218"/>
              <p:cNvSpPr>
                <a:spLocks noChangeShapeType="1"/>
              </p:cNvSpPr>
              <p:nvPr/>
            </p:nvSpPr>
            <p:spPr bwMode="auto">
              <a:xfrm>
                <a:off x="3904" y="3593"/>
                <a:ext cx="1" cy="1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545" name="Line 217"/>
              <p:cNvSpPr>
                <a:spLocks noChangeShapeType="1"/>
              </p:cNvSpPr>
              <p:nvPr/>
            </p:nvSpPr>
            <p:spPr bwMode="auto">
              <a:xfrm>
                <a:off x="3915" y="3603"/>
                <a:ext cx="1" cy="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544" name="Line 216"/>
              <p:cNvSpPr>
                <a:spLocks noChangeShapeType="1"/>
              </p:cNvSpPr>
              <p:nvPr/>
            </p:nvSpPr>
            <p:spPr bwMode="auto">
              <a:xfrm>
                <a:off x="3926" y="3604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543" name="Line 215"/>
              <p:cNvSpPr>
                <a:spLocks noChangeShapeType="1"/>
              </p:cNvSpPr>
              <p:nvPr/>
            </p:nvSpPr>
            <p:spPr bwMode="auto">
              <a:xfrm>
                <a:off x="3937" y="3547"/>
                <a:ext cx="1" cy="5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542" name="Line 214"/>
              <p:cNvSpPr>
                <a:spLocks noChangeShapeType="1"/>
              </p:cNvSpPr>
              <p:nvPr/>
            </p:nvSpPr>
            <p:spPr bwMode="auto">
              <a:xfrm>
                <a:off x="3949" y="3595"/>
                <a:ext cx="1" cy="1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541" name="Line 213"/>
              <p:cNvSpPr>
                <a:spLocks noChangeShapeType="1"/>
              </p:cNvSpPr>
              <p:nvPr/>
            </p:nvSpPr>
            <p:spPr bwMode="auto">
              <a:xfrm>
                <a:off x="3960" y="3598"/>
                <a:ext cx="1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540" name="Line 212"/>
              <p:cNvSpPr>
                <a:spLocks noChangeShapeType="1"/>
              </p:cNvSpPr>
              <p:nvPr/>
            </p:nvSpPr>
            <p:spPr bwMode="auto">
              <a:xfrm>
                <a:off x="3971" y="3604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539" name="Line 211"/>
              <p:cNvSpPr>
                <a:spLocks noChangeShapeType="1"/>
              </p:cNvSpPr>
              <p:nvPr/>
            </p:nvSpPr>
            <p:spPr bwMode="auto">
              <a:xfrm>
                <a:off x="3981" y="3596"/>
                <a:ext cx="1" cy="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538" name="Line 210"/>
              <p:cNvSpPr>
                <a:spLocks noChangeShapeType="1"/>
              </p:cNvSpPr>
              <p:nvPr/>
            </p:nvSpPr>
            <p:spPr bwMode="auto">
              <a:xfrm>
                <a:off x="3993" y="3601"/>
                <a:ext cx="1" cy="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537" name="Line 209"/>
              <p:cNvSpPr>
                <a:spLocks noChangeShapeType="1"/>
              </p:cNvSpPr>
              <p:nvPr/>
            </p:nvSpPr>
            <p:spPr bwMode="auto">
              <a:xfrm>
                <a:off x="4003" y="3604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536" name="Line 208"/>
              <p:cNvSpPr>
                <a:spLocks noChangeShapeType="1"/>
              </p:cNvSpPr>
              <p:nvPr/>
            </p:nvSpPr>
            <p:spPr bwMode="auto">
              <a:xfrm flipV="1">
                <a:off x="4015" y="3605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535" name="Line 207"/>
              <p:cNvSpPr>
                <a:spLocks noChangeShapeType="1"/>
              </p:cNvSpPr>
              <p:nvPr/>
            </p:nvSpPr>
            <p:spPr bwMode="auto">
              <a:xfrm flipV="1">
                <a:off x="4026" y="3605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534" name="Line 206"/>
              <p:cNvSpPr>
                <a:spLocks noChangeShapeType="1"/>
              </p:cNvSpPr>
              <p:nvPr/>
            </p:nvSpPr>
            <p:spPr bwMode="auto">
              <a:xfrm>
                <a:off x="4037" y="3604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533" name="Line 205"/>
              <p:cNvSpPr>
                <a:spLocks noChangeShapeType="1"/>
              </p:cNvSpPr>
              <p:nvPr/>
            </p:nvSpPr>
            <p:spPr bwMode="auto">
              <a:xfrm>
                <a:off x="4047" y="3602"/>
                <a:ext cx="1" cy="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532" name="Line 204"/>
              <p:cNvSpPr>
                <a:spLocks noChangeShapeType="1"/>
              </p:cNvSpPr>
              <p:nvPr/>
            </p:nvSpPr>
            <p:spPr bwMode="auto">
              <a:xfrm>
                <a:off x="4058" y="3595"/>
                <a:ext cx="1" cy="1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531" name="Line 203"/>
              <p:cNvSpPr>
                <a:spLocks noChangeShapeType="1"/>
              </p:cNvSpPr>
              <p:nvPr/>
            </p:nvSpPr>
            <p:spPr bwMode="auto">
              <a:xfrm>
                <a:off x="4069" y="3585"/>
                <a:ext cx="1" cy="2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530" name="Line 202"/>
              <p:cNvSpPr>
                <a:spLocks noChangeShapeType="1"/>
              </p:cNvSpPr>
              <p:nvPr/>
            </p:nvSpPr>
            <p:spPr bwMode="auto">
              <a:xfrm>
                <a:off x="4081" y="3599"/>
                <a:ext cx="1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529" name="Line 201"/>
              <p:cNvSpPr>
                <a:spLocks noChangeShapeType="1"/>
              </p:cNvSpPr>
              <p:nvPr/>
            </p:nvSpPr>
            <p:spPr bwMode="auto">
              <a:xfrm flipV="1">
                <a:off x="4092" y="3605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528" name="Line 200"/>
              <p:cNvSpPr>
                <a:spLocks noChangeShapeType="1"/>
              </p:cNvSpPr>
              <p:nvPr/>
            </p:nvSpPr>
            <p:spPr bwMode="auto">
              <a:xfrm>
                <a:off x="4103" y="3604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527" name="Line 199"/>
              <p:cNvSpPr>
                <a:spLocks noChangeShapeType="1"/>
              </p:cNvSpPr>
              <p:nvPr/>
            </p:nvSpPr>
            <p:spPr bwMode="auto">
              <a:xfrm>
                <a:off x="4114" y="3604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526" name="Line 198"/>
              <p:cNvSpPr>
                <a:spLocks noChangeShapeType="1"/>
              </p:cNvSpPr>
              <p:nvPr/>
            </p:nvSpPr>
            <p:spPr bwMode="auto">
              <a:xfrm flipV="1">
                <a:off x="4125" y="3605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525" name="Line 197"/>
              <p:cNvSpPr>
                <a:spLocks noChangeShapeType="1"/>
              </p:cNvSpPr>
              <p:nvPr/>
            </p:nvSpPr>
            <p:spPr bwMode="auto">
              <a:xfrm flipV="1">
                <a:off x="4137" y="3605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524" name="Line 196"/>
              <p:cNvSpPr>
                <a:spLocks noChangeShapeType="1"/>
              </p:cNvSpPr>
              <p:nvPr/>
            </p:nvSpPr>
            <p:spPr bwMode="auto">
              <a:xfrm>
                <a:off x="4148" y="3605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523" name="Line 195"/>
              <p:cNvSpPr>
                <a:spLocks noChangeShapeType="1"/>
              </p:cNvSpPr>
              <p:nvPr/>
            </p:nvSpPr>
            <p:spPr bwMode="auto">
              <a:xfrm>
                <a:off x="4158" y="3588"/>
                <a:ext cx="1" cy="1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522" name="Line 194"/>
              <p:cNvSpPr>
                <a:spLocks noChangeShapeType="1"/>
              </p:cNvSpPr>
              <p:nvPr/>
            </p:nvSpPr>
            <p:spPr bwMode="auto">
              <a:xfrm>
                <a:off x="4168" y="3601"/>
                <a:ext cx="1" cy="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521" name="Line 193"/>
              <p:cNvSpPr>
                <a:spLocks noChangeShapeType="1"/>
              </p:cNvSpPr>
              <p:nvPr/>
            </p:nvSpPr>
            <p:spPr bwMode="auto">
              <a:xfrm>
                <a:off x="4180" y="3585"/>
                <a:ext cx="1" cy="2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520" name="Line 192"/>
              <p:cNvSpPr>
                <a:spLocks noChangeShapeType="1"/>
              </p:cNvSpPr>
              <p:nvPr/>
            </p:nvSpPr>
            <p:spPr bwMode="auto">
              <a:xfrm>
                <a:off x="4191" y="3602"/>
                <a:ext cx="1" cy="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519" name="Line 191"/>
              <p:cNvSpPr>
                <a:spLocks noChangeShapeType="1"/>
              </p:cNvSpPr>
              <p:nvPr/>
            </p:nvSpPr>
            <p:spPr bwMode="auto">
              <a:xfrm flipV="1">
                <a:off x="4202" y="3605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518" name="Line 190"/>
              <p:cNvSpPr>
                <a:spLocks noChangeShapeType="1"/>
              </p:cNvSpPr>
              <p:nvPr/>
            </p:nvSpPr>
            <p:spPr bwMode="auto">
              <a:xfrm>
                <a:off x="4213" y="3603"/>
                <a:ext cx="1" cy="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517" name="Line 189"/>
              <p:cNvSpPr>
                <a:spLocks noChangeShapeType="1"/>
              </p:cNvSpPr>
              <p:nvPr/>
            </p:nvSpPr>
            <p:spPr bwMode="auto">
              <a:xfrm>
                <a:off x="4224" y="3604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516" name="Line 188"/>
              <p:cNvSpPr>
                <a:spLocks noChangeShapeType="1"/>
              </p:cNvSpPr>
              <p:nvPr/>
            </p:nvSpPr>
            <p:spPr bwMode="auto">
              <a:xfrm>
                <a:off x="4235" y="3599"/>
                <a:ext cx="1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515" name="Line 187"/>
              <p:cNvSpPr>
                <a:spLocks noChangeShapeType="1"/>
              </p:cNvSpPr>
              <p:nvPr/>
            </p:nvSpPr>
            <p:spPr bwMode="auto">
              <a:xfrm>
                <a:off x="4246" y="3604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514" name="Line 186"/>
              <p:cNvSpPr>
                <a:spLocks noChangeShapeType="1"/>
              </p:cNvSpPr>
              <p:nvPr/>
            </p:nvSpPr>
            <p:spPr bwMode="auto">
              <a:xfrm flipV="1">
                <a:off x="4256" y="3605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513" name="Line 185"/>
              <p:cNvSpPr>
                <a:spLocks noChangeShapeType="1"/>
              </p:cNvSpPr>
              <p:nvPr/>
            </p:nvSpPr>
            <p:spPr bwMode="auto">
              <a:xfrm flipV="1">
                <a:off x="4268" y="3605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512" name="Line 184"/>
              <p:cNvSpPr>
                <a:spLocks noChangeShapeType="1"/>
              </p:cNvSpPr>
              <p:nvPr/>
            </p:nvSpPr>
            <p:spPr bwMode="auto">
              <a:xfrm flipV="1">
                <a:off x="4279" y="3605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511" name="Line 183"/>
              <p:cNvSpPr>
                <a:spLocks noChangeShapeType="1"/>
              </p:cNvSpPr>
              <p:nvPr/>
            </p:nvSpPr>
            <p:spPr bwMode="auto">
              <a:xfrm>
                <a:off x="4291" y="3578"/>
                <a:ext cx="1" cy="2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510" name="Line 182"/>
              <p:cNvSpPr>
                <a:spLocks noChangeShapeType="1"/>
              </p:cNvSpPr>
              <p:nvPr/>
            </p:nvSpPr>
            <p:spPr bwMode="auto">
              <a:xfrm>
                <a:off x="4303" y="3599"/>
                <a:ext cx="1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509" name="Line 181"/>
              <p:cNvSpPr>
                <a:spLocks noChangeShapeType="1"/>
              </p:cNvSpPr>
              <p:nvPr/>
            </p:nvSpPr>
            <p:spPr bwMode="auto">
              <a:xfrm>
                <a:off x="4313" y="3604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508" name="Line 180"/>
              <p:cNvSpPr>
                <a:spLocks noChangeShapeType="1"/>
              </p:cNvSpPr>
              <p:nvPr/>
            </p:nvSpPr>
            <p:spPr bwMode="auto">
              <a:xfrm>
                <a:off x="4322" y="3605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507" name="Line 179"/>
              <p:cNvSpPr>
                <a:spLocks noChangeShapeType="1"/>
              </p:cNvSpPr>
              <p:nvPr/>
            </p:nvSpPr>
            <p:spPr bwMode="auto">
              <a:xfrm>
                <a:off x="4335" y="3586"/>
                <a:ext cx="1" cy="1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506" name="Line 178"/>
              <p:cNvSpPr>
                <a:spLocks noChangeShapeType="1"/>
              </p:cNvSpPr>
              <p:nvPr/>
            </p:nvSpPr>
            <p:spPr bwMode="auto">
              <a:xfrm>
                <a:off x="4346" y="3601"/>
                <a:ext cx="1" cy="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505" name="Line 177"/>
              <p:cNvSpPr>
                <a:spLocks noChangeShapeType="1"/>
              </p:cNvSpPr>
              <p:nvPr/>
            </p:nvSpPr>
            <p:spPr bwMode="auto">
              <a:xfrm>
                <a:off x="4356" y="3602"/>
                <a:ext cx="1" cy="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504" name="Line 176"/>
              <p:cNvSpPr>
                <a:spLocks noChangeShapeType="1"/>
              </p:cNvSpPr>
              <p:nvPr/>
            </p:nvSpPr>
            <p:spPr bwMode="auto">
              <a:xfrm>
                <a:off x="4367" y="3211"/>
                <a:ext cx="1" cy="39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503" name="Line 175"/>
              <p:cNvSpPr>
                <a:spLocks noChangeShapeType="1"/>
              </p:cNvSpPr>
              <p:nvPr/>
            </p:nvSpPr>
            <p:spPr bwMode="auto">
              <a:xfrm>
                <a:off x="4379" y="3530"/>
                <a:ext cx="1" cy="7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502" name="Line 174"/>
              <p:cNvSpPr>
                <a:spLocks noChangeShapeType="1"/>
              </p:cNvSpPr>
              <p:nvPr/>
            </p:nvSpPr>
            <p:spPr bwMode="auto">
              <a:xfrm>
                <a:off x="4389" y="3596"/>
                <a:ext cx="1" cy="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501" name="Line 173"/>
              <p:cNvSpPr>
                <a:spLocks noChangeShapeType="1"/>
              </p:cNvSpPr>
              <p:nvPr/>
            </p:nvSpPr>
            <p:spPr bwMode="auto">
              <a:xfrm>
                <a:off x="4400" y="3604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500" name="Line 172"/>
              <p:cNvSpPr>
                <a:spLocks noChangeShapeType="1"/>
              </p:cNvSpPr>
              <p:nvPr/>
            </p:nvSpPr>
            <p:spPr bwMode="auto">
              <a:xfrm>
                <a:off x="4412" y="3603"/>
                <a:ext cx="1" cy="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499" name="Line 171"/>
              <p:cNvSpPr>
                <a:spLocks noChangeShapeType="1"/>
              </p:cNvSpPr>
              <p:nvPr/>
            </p:nvSpPr>
            <p:spPr bwMode="auto">
              <a:xfrm>
                <a:off x="4423" y="3605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498" name="Line 170"/>
              <p:cNvSpPr>
                <a:spLocks noChangeShapeType="1"/>
              </p:cNvSpPr>
              <p:nvPr/>
            </p:nvSpPr>
            <p:spPr bwMode="auto">
              <a:xfrm>
                <a:off x="4444" y="3603"/>
                <a:ext cx="1" cy="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497" name="Line 169"/>
              <p:cNvSpPr>
                <a:spLocks noChangeShapeType="1"/>
              </p:cNvSpPr>
              <p:nvPr/>
            </p:nvSpPr>
            <p:spPr bwMode="auto">
              <a:xfrm flipV="1">
                <a:off x="4455" y="3605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496" name="Line 168"/>
              <p:cNvSpPr>
                <a:spLocks noChangeShapeType="1"/>
              </p:cNvSpPr>
              <p:nvPr/>
            </p:nvSpPr>
            <p:spPr bwMode="auto">
              <a:xfrm flipV="1">
                <a:off x="4466" y="3605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495" name="Line 167"/>
              <p:cNvSpPr>
                <a:spLocks noChangeShapeType="1"/>
              </p:cNvSpPr>
              <p:nvPr/>
            </p:nvSpPr>
            <p:spPr bwMode="auto">
              <a:xfrm>
                <a:off x="4477" y="3605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494" name="Line 166"/>
              <p:cNvSpPr>
                <a:spLocks noChangeShapeType="1"/>
              </p:cNvSpPr>
              <p:nvPr/>
            </p:nvSpPr>
            <p:spPr bwMode="auto">
              <a:xfrm>
                <a:off x="4489" y="3601"/>
                <a:ext cx="1" cy="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493" name="Line 165"/>
              <p:cNvSpPr>
                <a:spLocks noChangeShapeType="1"/>
              </p:cNvSpPr>
              <p:nvPr/>
            </p:nvSpPr>
            <p:spPr bwMode="auto">
              <a:xfrm>
                <a:off x="4501" y="3592"/>
                <a:ext cx="1" cy="1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492" name="Line 164"/>
              <p:cNvSpPr>
                <a:spLocks noChangeShapeType="1"/>
              </p:cNvSpPr>
              <p:nvPr/>
            </p:nvSpPr>
            <p:spPr bwMode="auto">
              <a:xfrm>
                <a:off x="4511" y="3594"/>
                <a:ext cx="1" cy="1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491" name="Line 163"/>
              <p:cNvSpPr>
                <a:spLocks noChangeShapeType="1"/>
              </p:cNvSpPr>
              <p:nvPr/>
            </p:nvSpPr>
            <p:spPr bwMode="auto">
              <a:xfrm>
                <a:off x="4522" y="3603"/>
                <a:ext cx="1" cy="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490" name="Line 162"/>
              <p:cNvSpPr>
                <a:spLocks noChangeShapeType="1"/>
              </p:cNvSpPr>
              <p:nvPr/>
            </p:nvSpPr>
            <p:spPr bwMode="auto">
              <a:xfrm>
                <a:off x="4533" y="3605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489" name="Line 161"/>
              <p:cNvSpPr>
                <a:spLocks noChangeShapeType="1"/>
              </p:cNvSpPr>
              <p:nvPr/>
            </p:nvSpPr>
            <p:spPr bwMode="auto">
              <a:xfrm>
                <a:off x="4555" y="3589"/>
                <a:ext cx="1" cy="1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488" name="Line 160"/>
              <p:cNvSpPr>
                <a:spLocks noChangeShapeType="1"/>
              </p:cNvSpPr>
              <p:nvPr/>
            </p:nvSpPr>
            <p:spPr bwMode="auto">
              <a:xfrm>
                <a:off x="4566" y="3600"/>
                <a:ext cx="1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487" name="Line 159"/>
              <p:cNvSpPr>
                <a:spLocks noChangeShapeType="1"/>
              </p:cNvSpPr>
              <p:nvPr/>
            </p:nvSpPr>
            <p:spPr bwMode="auto">
              <a:xfrm>
                <a:off x="4576" y="3604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486" name="Line 158"/>
              <p:cNvSpPr>
                <a:spLocks noChangeShapeType="1"/>
              </p:cNvSpPr>
              <p:nvPr/>
            </p:nvSpPr>
            <p:spPr bwMode="auto">
              <a:xfrm>
                <a:off x="4587" y="3604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485" name="Line 157"/>
              <p:cNvSpPr>
                <a:spLocks noChangeShapeType="1"/>
              </p:cNvSpPr>
              <p:nvPr/>
            </p:nvSpPr>
            <p:spPr bwMode="auto">
              <a:xfrm flipV="1">
                <a:off x="4598" y="3605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484" name="Line 156"/>
              <p:cNvSpPr>
                <a:spLocks noChangeShapeType="1"/>
              </p:cNvSpPr>
              <p:nvPr/>
            </p:nvSpPr>
            <p:spPr bwMode="auto">
              <a:xfrm>
                <a:off x="4609" y="3602"/>
                <a:ext cx="1" cy="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483" name="Line 155"/>
              <p:cNvSpPr>
                <a:spLocks noChangeShapeType="1"/>
              </p:cNvSpPr>
              <p:nvPr/>
            </p:nvSpPr>
            <p:spPr bwMode="auto">
              <a:xfrm flipV="1">
                <a:off x="4621" y="3605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482" name="Line 154"/>
              <p:cNvSpPr>
                <a:spLocks noChangeShapeType="1"/>
              </p:cNvSpPr>
              <p:nvPr/>
            </p:nvSpPr>
            <p:spPr bwMode="auto">
              <a:xfrm>
                <a:off x="4632" y="3604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481" name="Line 153"/>
              <p:cNvSpPr>
                <a:spLocks noChangeShapeType="1"/>
              </p:cNvSpPr>
              <p:nvPr/>
            </p:nvSpPr>
            <p:spPr bwMode="auto">
              <a:xfrm>
                <a:off x="4665" y="3602"/>
                <a:ext cx="1" cy="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480" name="Line 152"/>
              <p:cNvSpPr>
                <a:spLocks noChangeShapeType="1"/>
              </p:cNvSpPr>
              <p:nvPr/>
            </p:nvSpPr>
            <p:spPr bwMode="auto">
              <a:xfrm>
                <a:off x="4677" y="3601"/>
                <a:ext cx="1" cy="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479" name="Line 151"/>
              <p:cNvSpPr>
                <a:spLocks noChangeShapeType="1"/>
              </p:cNvSpPr>
              <p:nvPr/>
            </p:nvSpPr>
            <p:spPr bwMode="auto">
              <a:xfrm>
                <a:off x="4689" y="776"/>
                <a:ext cx="1" cy="282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478" name="Line 150"/>
              <p:cNvSpPr>
                <a:spLocks noChangeShapeType="1"/>
              </p:cNvSpPr>
              <p:nvPr/>
            </p:nvSpPr>
            <p:spPr bwMode="auto">
              <a:xfrm>
                <a:off x="4699" y="2965"/>
                <a:ext cx="1" cy="64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477" name="Line 149"/>
              <p:cNvSpPr>
                <a:spLocks noChangeShapeType="1"/>
              </p:cNvSpPr>
              <p:nvPr/>
            </p:nvSpPr>
            <p:spPr bwMode="auto">
              <a:xfrm>
                <a:off x="4710" y="3526"/>
                <a:ext cx="1" cy="7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476" name="Line 148"/>
              <p:cNvSpPr>
                <a:spLocks noChangeShapeType="1"/>
              </p:cNvSpPr>
              <p:nvPr/>
            </p:nvSpPr>
            <p:spPr bwMode="auto">
              <a:xfrm>
                <a:off x="4720" y="3594"/>
                <a:ext cx="1" cy="1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475" name="Line 147"/>
              <p:cNvSpPr>
                <a:spLocks noChangeShapeType="1"/>
              </p:cNvSpPr>
              <p:nvPr/>
            </p:nvSpPr>
            <p:spPr bwMode="auto">
              <a:xfrm>
                <a:off x="4731" y="3603"/>
                <a:ext cx="1" cy="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474" name="Line 146"/>
              <p:cNvSpPr>
                <a:spLocks noChangeShapeType="1"/>
              </p:cNvSpPr>
              <p:nvPr/>
            </p:nvSpPr>
            <p:spPr bwMode="auto">
              <a:xfrm>
                <a:off x="4743" y="3594"/>
                <a:ext cx="1" cy="1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473" name="Line 145"/>
              <p:cNvSpPr>
                <a:spLocks noChangeShapeType="1"/>
              </p:cNvSpPr>
              <p:nvPr/>
            </p:nvSpPr>
            <p:spPr bwMode="auto">
              <a:xfrm>
                <a:off x="4754" y="3603"/>
                <a:ext cx="1" cy="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472" name="Line 144"/>
              <p:cNvSpPr>
                <a:spLocks noChangeShapeType="1"/>
              </p:cNvSpPr>
              <p:nvPr/>
            </p:nvSpPr>
            <p:spPr bwMode="auto">
              <a:xfrm>
                <a:off x="4763" y="3604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471" name="Line 143"/>
              <p:cNvSpPr>
                <a:spLocks noChangeShapeType="1"/>
              </p:cNvSpPr>
              <p:nvPr/>
            </p:nvSpPr>
            <p:spPr bwMode="auto">
              <a:xfrm flipV="1">
                <a:off x="4775" y="3605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470" name="Line 142"/>
              <p:cNvSpPr>
                <a:spLocks noChangeShapeType="1"/>
              </p:cNvSpPr>
              <p:nvPr/>
            </p:nvSpPr>
            <p:spPr bwMode="auto">
              <a:xfrm>
                <a:off x="4820" y="3574"/>
                <a:ext cx="1" cy="3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469" name="Line 141"/>
              <p:cNvSpPr>
                <a:spLocks noChangeShapeType="1"/>
              </p:cNvSpPr>
              <p:nvPr/>
            </p:nvSpPr>
            <p:spPr bwMode="auto">
              <a:xfrm>
                <a:off x="4831" y="3598"/>
                <a:ext cx="1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468" name="Line 140"/>
              <p:cNvSpPr>
                <a:spLocks noChangeShapeType="1"/>
              </p:cNvSpPr>
              <p:nvPr/>
            </p:nvSpPr>
            <p:spPr bwMode="auto">
              <a:xfrm>
                <a:off x="4841" y="3604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467" name="Line 139"/>
              <p:cNvSpPr>
                <a:spLocks noChangeShapeType="1"/>
              </p:cNvSpPr>
              <p:nvPr/>
            </p:nvSpPr>
            <p:spPr bwMode="auto">
              <a:xfrm>
                <a:off x="4855" y="3603"/>
                <a:ext cx="1" cy="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466" name="Line 138"/>
              <p:cNvSpPr>
                <a:spLocks noChangeShapeType="1"/>
              </p:cNvSpPr>
              <p:nvPr/>
            </p:nvSpPr>
            <p:spPr bwMode="auto">
              <a:xfrm>
                <a:off x="4865" y="3601"/>
                <a:ext cx="1" cy="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465" name="Line 137"/>
              <p:cNvSpPr>
                <a:spLocks noChangeShapeType="1"/>
              </p:cNvSpPr>
              <p:nvPr/>
            </p:nvSpPr>
            <p:spPr bwMode="auto">
              <a:xfrm>
                <a:off x="4875" y="3582"/>
                <a:ext cx="1" cy="2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464" name="Line 136"/>
              <p:cNvSpPr>
                <a:spLocks noChangeShapeType="1"/>
              </p:cNvSpPr>
              <p:nvPr/>
            </p:nvSpPr>
            <p:spPr bwMode="auto">
              <a:xfrm>
                <a:off x="4885" y="3599"/>
                <a:ext cx="1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463" name="Line 135"/>
              <p:cNvSpPr>
                <a:spLocks noChangeShapeType="1"/>
              </p:cNvSpPr>
              <p:nvPr/>
            </p:nvSpPr>
            <p:spPr bwMode="auto">
              <a:xfrm>
                <a:off x="4896" y="3603"/>
                <a:ext cx="1" cy="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462" name="Line 134"/>
              <p:cNvSpPr>
                <a:spLocks noChangeShapeType="1"/>
              </p:cNvSpPr>
              <p:nvPr/>
            </p:nvSpPr>
            <p:spPr bwMode="auto">
              <a:xfrm flipV="1">
                <a:off x="4907" y="3605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461" name="Line 133"/>
              <p:cNvSpPr>
                <a:spLocks noChangeShapeType="1"/>
              </p:cNvSpPr>
              <p:nvPr/>
            </p:nvSpPr>
            <p:spPr bwMode="auto">
              <a:xfrm>
                <a:off x="4931" y="3605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460" name="Line 132"/>
              <p:cNvSpPr>
                <a:spLocks noChangeShapeType="1"/>
              </p:cNvSpPr>
              <p:nvPr/>
            </p:nvSpPr>
            <p:spPr bwMode="auto">
              <a:xfrm>
                <a:off x="4953" y="3605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459" name="Line 131"/>
              <p:cNvSpPr>
                <a:spLocks noChangeShapeType="1"/>
              </p:cNvSpPr>
              <p:nvPr/>
            </p:nvSpPr>
            <p:spPr bwMode="auto">
              <a:xfrm>
                <a:off x="4962" y="3605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458" name="Line 130"/>
              <p:cNvSpPr>
                <a:spLocks noChangeShapeType="1"/>
              </p:cNvSpPr>
              <p:nvPr/>
            </p:nvSpPr>
            <p:spPr bwMode="auto">
              <a:xfrm flipV="1">
                <a:off x="4974" y="3605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457" name="Line 129"/>
              <p:cNvSpPr>
                <a:spLocks noChangeShapeType="1"/>
              </p:cNvSpPr>
              <p:nvPr/>
            </p:nvSpPr>
            <p:spPr bwMode="auto">
              <a:xfrm>
                <a:off x="4986" y="3601"/>
                <a:ext cx="1" cy="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456" name="Line 128"/>
              <p:cNvSpPr>
                <a:spLocks noChangeShapeType="1"/>
              </p:cNvSpPr>
              <p:nvPr/>
            </p:nvSpPr>
            <p:spPr bwMode="auto">
              <a:xfrm>
                <a:off x="4996" y="3604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455" name="Line 127"/>
              <p:cNvSpPr>
                <a:spLocks noChangeShapeType="1"/>
              </p:cNvSpPr>
              <p:nvPr/>
            </p:nvSpPr>
            <p:spPr bwMode="auto">
              <a:xfrm flipV="1">
                <a:off x="5008" y="3605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454" name="Line 126"/>
              <p:cNvSpPr>
                <a:spLocks noChangeShapeType="1"/>
              </p:cNvSpPr>
              <p:nvPr/>
            </p:nvSpPr>
            <p:spPr bwMode="auto">
              <a:xfrm>
                <a:off x="5021" y="3602"/>
                <a:ext cx="1" cy="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453" name="Line 125"/>
              <p:cNvSpPr>
                <a:spLocks noChangeShapeType="1"/>
              </p:cNvSpPr>
              <p:nvPr/>
            </p:nvSpPr>
            <p:spPr bwMode="auto">
              <a:xfrm>
                <a:off x="5030" y="3604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452" name="Line 124"/>
              <p:cNvSpPr>
                <a:spLocks noChangeShapeType="1"/>
              </p:cNvSpPr>
              <p:nvPr/>
            </p:nvSpPr>
            <p:spPr bwMode="auto">
              <a:xfrm flipV="1">
                <a:off x="5044" y="3605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451" name="Line 123"/>
              <p:cNvSpPr>
                <a:spLocks noChangeShapeType="1"/>
              </p:cNvSpPr>
              <p:nvPr/>
            </p:nvSpPr>
            <p:spPr bwMode="auto">
              <a:xfrm flipV="1">
                <a:off x="5052" y="3605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450" name="Line 122"/>
              <p:cNvSpPr>
                <a:spLocks noChangeShapeType="1"/>
              </p:cNvSpPr>
              <p:nvPr/>
            </p:nvSpPr>
            <p:spPr bwMode="auto">
              <a:xfrm>
                <a:off x="5064" y="3605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449" name="Line 121"/>
              <p:cNvSpPr>
                <a:spLocks noChangeShapeType="1"/>
              </p:cNvSpPr>
              <p:nvPr/>
            </p:nvSpPr>
            <p:spPr bwMode="auto">
              <a:xfrm>
                <a:off x="5106" y="3605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448" name="Line 120"/>
              <p:cNvSpPr>
                <a:spLocks noChangeShapeType="1"/>
              </p:cNvSpPr>
              <p:nvPr/>
            </p:nvSpPr>
            <p:spPr bwMode="auto">
              <a:xfrm flipV="1">
                <a:off x="5116" y="3605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447" name="Line 119"/>
              <p:cNvSpPr>
                <a:spLocks noChangeShapeType="1"/>
              </p:cNvSpPr>
              <p:nvPr/>
            </p:nvSpPr>
            <p:spPr bwMode="auto">
              <a:xfrm>
                <a:off x="5127" y="3605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446" name="Line 118"/>
              <p:cNvSpPr>
                <a:spLocks noChangeShapeType="1"/>
              </p:cNvSpPr>
              <p:nvPr/>
            </p:nvSpPr>
            <p:spPr bwMode="auto">
              <a:xfrm flipV="1">
                <a:off x="5139" y="3605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445" name="Line 117"/>
              <p:cNvSpPr>
                <a:spLocks noChangeShapeType="1"/>
              </p:cNvSpPr>
              <p:nvPr/>
            </p:nvSpPr>
            <p:spPr bwMode="auto">
              <a:xfrm flipV="1">
                <a:off x="5147" y="3605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444" name="Line 116"/>
              <p:cNvSpPr>
                <a:spLocks noChangeShapeType="1"/>
              </p:cNvSpPr>
              <p:nvPr/>
            </p:nvSpPr>
            <p:spPr bwMode="auto">
              <a:xfrm>
                <a:off x="5152" y="3605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443" name="Line 115"/>
              <p:cNvSpPr>
                <a:spLocks noChangeShapeType="1"/>
              </p:cNvSpPr>
              <p:nvPr/>
            </p:nvSpPr>
            <p:spPr bwMode="auto">
              <a:xfrm>
                <a:off x="5162" y="3601"/>
                <a:ext cx="1" cy="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442" name="Line 114"/>
              <p:cNvSpPr>
                <a:spLocks noChangeShapeType="1"/>
              </p:cNvSpPr>
              <p:nvPr/>
            </p:nvSpPr>
            <p:spPr bwMode="auto">
              <a:xfrm>
                <a:off x="5173" y="3604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441" name="Line 113"/>
              <p:cNvSpPr>
                <a:spLocks noChangeShapeType="1"/>
              </p:cNvSpPr>
              <p:nvPr/>
            </p:nvSpPr>
            <p:spPr bwMode="auto">
              <a:xfrm>
                <a:off x="5182" y="3600"/>
                <a:ext cx="1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440" name="Line 112"/>
              <p:cNvSpPr>
                <a:spLocks noChangeShapeType="1"/>
              </p:cNvSpPr>
              <p:nvPr/>
            </p:nvSpPr>
            <p:spPr bwMode="auto">
              <a:xfrm>
                <a:off x="5195" y="3599"/>
                <a:ext cx="1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439" name="Line 111"/>
              <p:cNvSpPr>
                <a:spLocks noChangeShapeType="1"/>
              </p:cNvSpPr>
              <p:nvPr/>
            </p:nvSpPr>
            <p:spPr bwMode="auto">
              <a:xfrm>
                <a:off x="5205" y="3603"/>
                <a:ext cx="1" cy="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438" name="Line 110"/>
              <p:cNvSpPr>
                <a:spLocks noChangeShapeType="1"/>
              </p:cNvSpPr>
              <p:nvPr/>
            </p:nvSpPr>
            <p:spPr bwMode="auto">
              <a:xfrm flipV="1">
                <a:off x="5218" y="3605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437" name="Line 109"/>
              <p:cNvSpPr>
                <a:spLocks noChangeShapeType="1"/>
              </p:cNvSpPr>
              <p:nvPr/>
            </p:nvSpPr>
            <p:spPr bwMode="auto">
              <a:xfrm flipV="1">
                <a:off x="5270" y="3605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436" name="Line 108"/>
              <p:cNvSpPr>
                <a:spLocks noChangeShapeType="1"/>
              </p:cNvSpPr>
              <p:nvPr/>
            </p:nvSpPr>
            <p:spPr bwMode="auto">
              <a:xfrm>
                <a:off x="5283" y="3605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435" name="Line 107"/>
              <p:cNvSpPr>
                <a:spLocks noChangeShapeType="1"/>
              </p:cNvSpPr>
              <p:nvPr/>
            </p:nvSpPr>
            <p:spPr bwMode="auto">
              <a:xfrm>
                <a:off x="5306" y="3604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434" name="Line 106"/>
              <p:cNvSpPr>
                <a:spLocks noChangeShapeType="1"/>
              </p:cNvSpPr>
              <p:nvPr/>
            </p:nvSpPr>
            <p:spPr bwMode="auto">
              <a:xfrm>
                <a:off x="5316" y="3605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433" name="Line 105"/>
              <p:cNvSpPr>
                <a:spLocks noChangeShapeType="1"/>
              </p:cNvSpPr>
              <p:nvPr/>
            </p:nvSpPr>
            <p:spPr bwMode="auto">
              <a:xfrm>
                <a:off x="5327" y="3597"/>
                <a:ext cx="1" cy="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432" name="Line 104"/>
              <p:cNvSpPr>
                <a:spLocks noChangeShapeType="1"/>
              </p:cNvSpPr>
              <p:nvPr/>
            </p:nvSpPr>
            <p:spPr bwMode="auto">
              <a:xfrm>
                <a:off x="5338" y="3601"/>
                <a:ext cx="1" cy="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431" name="Line 103"/>
              <p:cNvSpPr>
                <a:spLocks noChangeShapeType="1"/>
              </p:cNvSpPr>
              <p:nvPr/>
            </p:nvSpPr>
            <p:spPr bwMode="auto">
              <a:xfrm>
                <a:off x="5349" y="3572"/>
                <a:ext cx="1" cy="3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430" name="Line 102"/>
              <p:cNvSpPr>
                <a:spLocks noChangeShapeType="1"/>
              </p:cNvSpPr>
              <p:nvPr/>
            </p:nvSpPr>
            <p:spPr bwMode="auto">
              <a:xfrm>
                <a:off x="5360" y="3303"/>
                <a:ext cx="1" cy="30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429" name="Line 101"/>
              <p:cNvSpPr>
                <a:spLocks noChangeShapeType="1"/>
              </p:cNvSpPr>
              <p:nvPr/>
            </p:nvSpPr>
            <p:spPr bwMode="auto">
              <a:xfrm>
                <a:off x="5370" y="3522"/>
                <a:ext cx="1" cy="8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428" name="Line 100"/>
              <p:cNvSpPr>
                <a:spLocks noChangeShapeType="1"/>
              </p:cNvSpPr>
              <p:nvPr/>
            </p:nvSpPr>
            <p:spPr bwMode="auto">
              <a:xfrm>
                <a:off x="5381" y="3584"/>
                <a:ext cx="1" cy="2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427" name="Line 99"/>
              <p:cNvSpPr>
                <a:spLocks noChangeShapeType="1"/>
              </p:cNvSpPr>
              <p:nvPr/>
            </p:nvSpPr>
            <p:spPr bwMode="auto">
              <a:xfrm>
                <a:off x="5393" y="3604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426" name="Line 98"/>
              <p:cNvSpPr>
                <a:spLocks noChangeShapeType="1"/>
              </p:cNvSpPr>
              <p:nvPr/>
            </p:nvSpPr>
            <p:spPr bwMode="auto">
              <a:xfrm flipV="1">
                <a:off x="5403" y="3605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425" name="Line 97"/>
              <p:cNvSpPr>
                <a:spLocks noChangeShapeType="1"/>
              </p:cNvSpPr>
              <p:nvPr/>
            </p:nvSpPr>
            <p:spPr bwMode="auto">
              <a:xfrm flipV="1">
                <a:off x="5415" y="3605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424" name="Line 96"/>
              <p:cNvSpPr>
                <a:spLocks noChangeShapeType="1"/>
              </p:cNvSpPr>
              <p:nvPr/>
            </p:nvSpPr>
            <p:spPr bwMode="auto">
              <a:xfrm>
                <a:off x="5426" y="3603"/>
                <a:ext cx="1" cy="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423" name="Line 95"/>
              <p:cNvSpPr>
                <a:spLocks noChangeShapeType="1"/>
              </p:cNvSpPr>
              <p:nvPr/>
            </p:nvSpPr>
            <p:spPr bwMode="auto">
              <a:xfrm flipV="1">
                <a:off x="5437" y="3605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422" name="Line 94"/>
              <p:cNvSpPr>
                <a:spLocks noChangeShapeType="1"/>
              </p:cNvSpPr>
              <p:nvPr/>
            </p:nvSpPr>
            <p:spPr bwMode="auto">
              <a:xfrm flipV="1">
                <a:off x="5448" y="3605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421" name="Line 93"/>
              <p:cNvSpPr>
                <a:spLocks noChangeShapeType="1"/>
              </p:cNvSpPr>
              <p:nvPr/>
            </p:nvSpPr>
            <p:spPr bwMode="auto">
              <a:xfrm flipV="1">
                <a:off x="5459" y="3605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420" name="Line 92"/>
              <p:cNvSpPr>
                <a:spLocks noChangeShapeType="1"/>
              </p:cNvSpPr>
              <p:nvPr/>
            </p:nvSpPr>
            <p:spPr bwMode="auto">
              <a:xfrm flipV="1">
                <a:off x="5467" y="3605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419" name="Line 91"/>
              <p:cNvSpPr>
                <a:spLocks noChangeShapeType="1"/>
              </p:cNvSpPr>
              <p:nvPr/>
            </p:nvSpPr>
            <p:spPr bwMode="auto">
              <a:xfrm>
                <a:off x="5482" y="3604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418" name="Line 90"/>
              <p:cNvSpPr>
                <a:spLocks noChangeShapeType="1"/>
              </p:cNvSpPr>
              <p:nvPr/>
            </p:nvSpPr>
            <p:spPr bwMode="auto">
              <a:xfrm>
                <a:off x="5494" y="3604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417" name="Line 89"/>
              <p:cNvSpPr>
                <a:spLocks noChangeShapeType="1"/>
              </p:cNvSpPr>
              <p:nvPr/>
            </p:nvSpPr>
            <p:spPr bwMode="auto">
              <a:xfrm>
                <a:off x="5504" y="3579"/>
                <a:ext cx="1" cy="2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416" name="Line 88"/>
              <p:cNvSpPr>
                <a:spLocks noChangeShapeType="1"/>
              </p:cNvSpPr>
              <p:nvPr/>
            </p:nvSpPr>
            <p:spPr bwMode="auto">
              <a:xfrm>
                <a:off x="5515" y="3597"/>
                <a:ext cx="1" cy="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415" name="Line 87"/>
              <p:cNvSpPr>
                <a:spLocks noChangeShapeType="1"/>
              </p:cNvSpPr>
              <p:nvPr/>
            </p:nvSpPr>
            <p:spPr bwMode="auto">
              <a:xfrm>
                <a:off x="5526" y="3603"/>
                <a:ext cx="1" cy="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414" name="Line 86"/>
              <p:cNvSpPr>
                <a:spLocks noChangeShapeType="1"/>
              </p:cNvSpPr>
              <p:nvPr/>
            </p:nvSpPr>
            <p:spPr bwMode="auto">
              <a:xfrm flipV="1">
                <a:off x="5536" y="3605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413" name="Line 85"/>
              <p:cNvSpPr>
                <a:spLocks noChangeShapeType="1"/>
              </p:cNvSpPr>
              <p:nvPr/>
            </p:nvSpPr>
            <p:spPr bwMode="auto">
              <a:xfrm flipV="1">
                <a:off x="5571" y="3605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412" name="Line 84"/>
              <p:cNvSpPr>
                <a:spLocks noChangeShapeType="1"/>
              </p:cNvSpPr>
              <p:nvPr/>
            </p:nvSpPr>
            <p:spPr bwMode="auto">
              <a:xfrm>
                <a:off x="5579" y="3605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411" name="Line 83"/>
              <p:cNvSpPr>
                <a:spLocks noChangeShapeType="1"/>
              </p:cNvSpPr>
              <p:nvPr/>
            </p:nvSpPr>
            <p:spPr bwMode="auto">
              <a:xfrm>
                <a:off x="5592" y="3605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410" name="Line 82"/>
              <p:cNvSpPr>
                <a:spLocks noChangeShapeType="1"/>
              </p:cNvSpPr>
              <p:nvPr/>
            </p:nvSpPr>
            <p:spPr bwMode="auto">
              <a:xfrm flipV="1">
                <a:off x="5605" y="3605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409" name="Line 81"/>
              <p:cNvSpPr>
                <a:spLocks noChangeShapeType="1"/>
              </p:cNvSpPr>
              <p:nvPr/>
            </p:nvSpPr>
            <p:spPr bwMode="auto">
              <a:xfrm flipV="1">
                <a:off x="5615" y="3605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408" name="Line 80"/>
              <p:cNvSpPr>
                <a:spLocks noChangeShapeType="1"/>
              </p:cNvSpPr>
              <p:nvPr/>
            </p:nvSpPr>
            <p:spPr bwMode="auto">
              <a:xfrm flipV="1">
                <a:off x="5636" y="3605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407" name="Line 79"/>
              <p:cNvSpPr>
                <a:spLocks noChangeShapeType="1"/>
              </p:cNvSpPr>
              <p:nvPr/>
            </p:nvSpPr>
            <p:spPr bwMode="auto">
              <a:xfrm>
                <a:off x="5648" y="3605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406" name="Line 78"/>
              <p:cNvSpPr>
                <a:spLocks noChangeShapeType="1"/>
              </p:cNvSpPr>
              <p:nvPr/>
            </p:nvSpPr>
            <p:spPr bwMode="auto">
              <a:xfrm>
                <a:off x="5659" y="3605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405" name="Line 77"/>
              <p:cNvSpPr>
                <a:spLocks noChangeShapeType="1"/>
              </p:cNvSpPr>
              <p:nvPr/>
            </p:nvSpPr>
            <p:spPr bwMode="auto">
              <a:xfrm flipV="1">
                <a:off x="5672" y="3605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404" name="Line 76"/>
              <p:cNvSpPr>
                <a:spLocks noChangeShapeType="1"/>
              </p:cNvSpPr>
              <p:nvPr/>
            </p:nvSpPr>
            <p:spPr bwMode="auto">
              <a:xfrm flipV="1">
                <a:off x="5680" y="3605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403" name="Line 75"/>
              <p:cNvSpPr>
                <a:spLocks noChangeShapeType="1"/>
              </p:cNvSpPr>
              <p:nvPr/>
            </p:nvSpPr>
            <p:spPr bwMode="auto">
              <a:xfrm>
                <a:off x="5713" y="3604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402" name="Line 74"/>
              <p:cNvSpPr>
                <a:spLocks noChangeShapeType="1"/>
              </p:cNvSpPr>
              <p:nvPr/>
            </p:nvSpPr>
            <p:spPr bwMode="auto">
              <a:xfrm>
                <a:off x="5735" y="3605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401" name="Line 73"/>
              <p:cNvSpPr>
                <a:spLocks noChangeShapeType="1"/>
              </p:cNvSpPr>
              <p:nvPr/>
            </p:nvSpPr>
            <p:spPr bwMode="auto">
              <a:xfrm flipV="1">
                <a:off x="5748" y="3605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400" name="Line 72"/>
              <p:cNvSpPr>
                <a:spLocks noChangeShapeType="1"/>
              </p:cNvSpPr>
              <p:nvPr/>
            </p:nvSpPr>
            <p:spPr bwMode="auto">
              <a:xfrm>
                <a:off x="5758" y="3605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399" name="Line 71"/>
              <p:cNvSpPr>
                <a:spLocks noChangeShapeType="1"/>
              </p:cNvSpPr>
              <p:nvPr/>
            </p:nvSpPr>
            <p:spPr bwMode="auto">
              <a:xfrm flipV="1">
                <a:off x="5768" y="3605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398" name="Line 70"/>
              <p:cNvSpPr>
                <a:spLocks noChangeShapeType="1"/>
              </p:cNvSpPr>
              <p:nvPr/>
            </p:nvSpPr>
            <p:spPr bwMode="auto">
              <a:xfrm flipV="1">
                <a:off x="5781" y="3605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397" name="Line 69"/>
              <p:cNvSpPr>
                <a:spLocks noChangeShapeType="1"/>
              </p:cNvSpPr>
              <p:nvPr/>
            </p:nvSpPr>
            <p:spPr bwMode="auto">
              <a:xfrm flipV="1">
                <a:off x="5791" y="3605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396" name="Line 68"/>
              <p:cNvSpPr>
                <a:spLocks noChangeShapeType="1"/>
              </p:cNvSpPr>
              <p:nvPr/>
            </p:nvSpPr>
            <p:spPr bwMode="auto">
              <a:xfrm flipV="1">
                <a:off x="5803" y="3605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395" name="Line 67"/>
              <p:cNvSpPr>
                <a:spLocks noChangeShapeType="1"/>
              </p:cNvSpPr>
              <p:nvPr/>
            </p:nvSpPr>
            <p:spPr bwMode="auto">
              <a:xfrm>
                <a:off x="5813" y="3409"/>
                <a:ext cx="1" cy="19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394" name="Line 66"/>
              <p:cNvSpPr>
                <a:spLocks noChangeShapeType="1"/>
              </p:cNvSpPr>
              <p:nvPr/>
            </p:nvSpPr>
            <p:spPr bwMode="auto">
              <a:xfrm>
                <a:off x="5824" y="3539"/>
                <a:ext cx="1" cy="6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393" name="Line 65"/>
              <p:cNvSpPr>
                <a:spLocks noChangeShapeType="1"/>
              </p:cNvSpPr>
              <p:nvPr/>
            </p:nvSpPr>
            <p:spPr bwMode="auto">
              <a:xfrm>
                <a:off x="5835" y="3587"/>
                <a:ext cx="1" cy="1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392" name="Line 64"/>
              <p:cNvSpPr>
                <a:spLocks noChangeShapeType="1"/>
              </p:cNvSpPr>
              <p:nvPr/>
            </p:nvSpPr>
            <p:spPr bwMode="auto">
              <a:xfrm>
                <a:off x="5845" y="3603"/>
                <a:ext cx="1" cy="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391" name="Line 63"/>
              <p:cNvSpPr>
                <a:spLocks noChangeShapeType="1"/>
              </p:cNvSpPr>
              <p:nvPr/>
            </p:nvSpPr>
            <p:spPr bwMode="auto">
              <a:xfrm flipV="1">
                <a:off x="5857" y="3605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390" name="Line 62"/>
              <p:cNvSpPr>
                <a:spLocks noChangeShapeType="1"/>
              </p:cNvSpPr>
              <p:nvPr/>
            </p:nvSpPr>
            <p:spPr bwMode="auto">
              <a:xfrm flipV="1">
                <a:off x="5902" y="3605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389" name="Line 61"/>
              <p:cNvSpPr>
                <a:spLocks noChangeShapeType="1"/>
              </p:cNvSpPr>
              <p:nvPr/>
            </p:nvSpPr>
            <p:spPr bwMode="auto">
              <a:xfrm>
                <a:off x="5912" y="3602"/>
                <a:ext cx="1" cy="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388" name="Line 60"/>
              <p:cNvSpPr>
                <a:spLocks noChangeShapeType="1"/>
              </p:cNvSpPr>
              <p:nvPr/>
            </p:nvSpPr>
            <p:spPr bwMode="auto">
              <a:xfrm flipV="1">
                <a:off x="5924" y="3605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387" name="Line 59"/>
              <p:cNvSpPr>
                <a:spLocks noChangeShapeType="1"/>
              </p:cNvSpPr>
              <p:nvPr/>
            </p:nvSpPr>
            <p:spPr bwMode="auto">
              <a:xfrm flipV="1">
                <a:off x="5933" y="3605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386" name="Line 58"/>
              <p:cNvSpPr>
                <a:spLocks noChangeShapeType="1"/>
              </p:cNvSpPr>
              <p:nvPr/>
            </p:nvSpPr>
            <p:spPr bwMode="auto">
              <a:xfrm flipV="1">
                <a:off x="5944" y="3605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385" name="Line 57"/>
              <p:cNvSpPr>
                <a:spLocks noChangeShapeType="1"/>
              </p:cNvSpPr>
              <p:nvPr/>
            </p:nvSpPr>
            <p:spPr bwMode="auto">
              <a:xfrm>
                <a:off x="5956" y="3605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384" name="Line 56"/>
              <p:cNvSpPr>
                <a:spLocks noChangeShapeType="1"/>
              </p:cNvSpPr>
              <p:nvPr/>
            </p:nvSpPr>
            <p:spPr bwMode="auto">
              <a:xfrm flipV="1">
                <a:off x="5960" y="3605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383" name="Line 55"/>
              <p:cNvSpPr>
                <a:spLocks noChangeShapeType="1"/>
              </p:cNvSpPr>
              <p:nvPr/>
            </p:nvSpPr>
            <p:spPr bwMode="auto">
              <a:xfrm flipV="1">
                <a:off x="5967" y="3605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382" name="Line 54"/>
              <p:cNvSpPr>
                <a:spLocks noChangeShapeType="1"/>
              </p:cNvSpPr>
              <p:nvPr/>
            </p:nvSpPr>
            <p:spPr bwMode="auto">
              <a:xfrm>
                <a:off x="5978" y="3582"/>
                <a:ext cx="1" cy="2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381" name="Line 53"/>
              <p:cNvSpPr>
                <a:spLocks noChangeShapeType="1"/>
              </p:cNvSpPr>
              <p:nvPr/>
            </p:nvSpPr>
            <p:spPr bwMode="auto">
              <a:xfrm>
                <a:off x="5990" y="3597"/>
                <a:ext cx="1" cy="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380" name="Line 52"/>
              <p:cNvSpPr>
                <a:spLocks noChangeShapeType="1"/>
              </p:cNvSpPr>
              <p:nvPr/>
            </p:nvSpPr>
            <p:spPr bwMode="auto">
              <a:xfrm>
                <a:off x="5999" y="3603"/>
                <a:ext cx="1" cy="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227378" name="Line 50"/>
            <p:cNvSpPr>
              <a:spLocks noChangeShapeType="1"/>
            </p:cNvSpPr>
            <p:nvPr/>
          </p:nvSpPr>
          <p:spPr bwMode="auto">
            <a:xfrm flipV="1">
              <a:off x="6013" y="3605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7377" name="Line 49"/>
            <p:cNvSpPr>
              <a:spLocks noChangeShapeType="1"/>
            </p:cNvSpPr>
            <p:nvPr/>
          </p:nvSpPr>
          <p:spPr bwMode="auto">
            <a:xfrm flipV="1">
              <a:off x="6021" y="3605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7376" name="Line 48"/>
            <p:cNvSpPr>
              <a:spLocks noChangeShapeType="1"/>
            </p:cNvSpPr>
            <p:nvPr/>
          </p:nvSpPr>
          <p:spPr bwMode="auto">
            <a:xfrm flipV="1">
              <a:off x="6038" y="3605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7375" name="Line 47"/>
            <p:cNvSpPr>
              <a:spLocks noChangeShapeType="1"/>
            </p:cNvSpPr>
            <p:nvPr/>
          </p:nvSpPr>
          <p:spPr bwMode="auto">
            <a:xfrm flipV="1">
              <a:off x="6044" y="3605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7374" name="Line 46"/>
            <p:cNvSpPr>
              <a:spLocks noChangeShapeType="1"/>
            </p:cNvSpPr>
            <p:nvPr/>
          </p:nvSpPr>
          <p:spPr bwMode="auto">
            <a:xfrm>
              <a:off x="6096" y="3604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7373" name="Line 45"/>
            <p:cNvSpPr>
              <a:spLocks noChangeShapeType="1"/>
            </p:cNvSpPr>
            <p:nvPr/>
          </p:nvSpPr>
          <p:spPr bwMode="auto">
            <a:xfrm flipV="1">
              <a:off x="6110" y="3605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7372" name="Line 44"/>
            <p:cNvSpPr>
              <a:spLocks noChangeShapeType="1"/>
            </p:cNvSpPr>
            <p:nvPr/>
          </p:nvSpPr>
          <p:spPr bwMode="auto">
            <a:xfrm>
              <a:off x="6122" y="3605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7371" name="Line 43"/>
            <p:cNvSpPr>
              <a:spLocks noChangeShapeType="1"/>
            </p:cNvSpPr>
            <p:nvPr/>
          </p:nvSpPr>
          <p:spPr bwMode="auto">
            <a:xfrm flipV="1">
              <a:off x="6134" y="3605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7370" name="Line 42"/>
            <p:cNvSpPr>
              <a:spLocks noChangeShapeType="1"/>
            </p:cNvSpPr>
            <p:nvPr/>
          </p:nvSpPr>
          <p:spPr bwMode="auto">
            <a:xfrm>
              <a:off x="6142" y="3604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7369" name="Line 41"/>
            <p:cNvSpPr>
              <a:spLocks noChangeShapeType="1"/>
            </p:cNvSpPr>
            <p:nvPr/>
          </p:nvSpPr>
          <p:spPr bwMode="auto">
            <a:xfrm flipV="1">
              <a:off x="6154" y="3605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7368" name="Line 40"/>
            <p:cNvSpPr>
              <a:spLocks noChangeShapeType="1"/>
            </p:cNvSpPr>
            <p:nvPr/>
          </p:nvSpPr>
          <p:spPr bwMode="auto">
            <a:xfrm flipV="1">
              <a:off x="6165" y="3605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7367" name="Line 39"/>
            <p:cNvSpPr>
              <a:spLocks noChangeShapeType="1"/>
            </p:cNvSpPr>
            <p:nvPr/>
          </p:nvSpPr>
          <p:spPr bwMode="auto">
            <a:xfrm flipV="1">
              <a:off x="6197" y="3605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7366" name="Line 38"/>
            <p:cNvSpPr>
              <a:spLocks noChangeShapeType="1"/>
            </p:cNvSpPr>
            <p:nvPr/>
          </p:nvSpPr>
          <p:spPr bwMode="auto">
            <a:xfrm flipV="1">
              <a:off x="6209" y="3605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7365" name="Line 37"/>
            <p:cNvSpPr>
              <a:spLocks noChangeShapeType="1"/>
            </p:cNvSpPr>
            <p:nvPr/>
          </p:nvSpPr>
          <p:spPr bwMode="auto">
            <a:xfrm>
              <a:off x="6254" y="3605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7364" name="Line 36"/>
            <p:cNvSpPr>
              <a:spLocks noChangeShapeType="1"/>
            </p:cNvSpPr>
            <p:nvPr/>
          </p:nvSpPr>
          <p:spPr bwMode="auto">
            <a:xfrm flipV="1">
              <a:off x="6349" y="3605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7363" name="Line 35"/>
            <p:cNvSpPr>
              <a:spLocks noChangeShapeType="1"/>
            </p:cNvSpPr>
            <p:nvPr/>
          </p:nvSpPr>
          <p:spPr bwMode="auto">
            <a:xfrm flipV="1">
              <a:off x="6353" y="3605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7362" name="Line 34"/>
            <p:cNvSpPr>
              <a:spLocks noChangeShapeType="1"/>
            </p:cNvSpPr>
            <p:nvPr/>
          </p:nvSpPr>
          <p:spPr bwMode="auto">
            <a:xfrm>
              <a:off x="6507" y="3604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7361" name="Line 33"/>
            <p:cNvSpPr>
              <a:spLocks noChangeShapeType="1"/>
            </p:cNvSpPr>
            <p:nvPr/>
          </p:nvSpPr>
          <p:spPr bwMode="auto">
            <a:xfrm flipV="1">
              <a:off x="6518" y="3605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7360" name="Line 32"/>
            <p:cNvSpPr>
              <a:spLocks noChangeShapeType="1"/>
            </p:cNvSpPr>
            <p:nvPr/>
          </p:nvSpPr>
          <p:spPr bwMode="auto">
            <a:xfrm>
              <a:off x="6529" y="3604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7359" name="Line 31"/>
            <p:cNvSpPr>
              <a:spLocks noChangeShapeType="1"/>
            </p:cNvSpPr>
            <p:nvPr/>
          </p:nvSpPr>
          <p:spPr bwMode="auto">
            <a:xfrm flipV="1">
              <a:off x="6620" y="3605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7358" name="Line 30"/>
            <p:cNvSpPr>
              <a:spLocks noChangeShapeType="1"/>
            </p:cNvSpPr>
            <p:nvPr/>
          </p:nvSpPr>
          <p:spPr bwMode="auto">
            <a:xfrm flipV="1">
              <a:off x="6784" y="3605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7357" name="Line 29"/>
            <p:cNvSpPr>
              <a:spLocks noChangeShapeType="1"/>
            </p:cNvSpPr>
            <p:nvPr/>
          </p:nvSpPr>
          <p:spPr bwMode="auto">
            <a:xfrm>
              <a:off x="6792" y="3605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7356" name="Line 28"/>
            <p:cNvSpPr>
              <a:spLocks noChangeShapeType="1"/>
            </p:cNvSpPr>
            <p:nvPr/>
          </p:nvSpPr>
          <p:spPr bwMode="auto">
            <a:xfrm flipV="1">
              <a:off x="6805" y="3605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7355" name="Line 27"/>
            <p:cNvSpPr>
              <a:spLocks noChangeShapeType="1"/>
            </p:cNvSpPr>
            <p:nvPr/>
          </p:nvSpPr>
          <p:spPr bwMode="auto">
            <a:xfrm flipV="1">
              <a:off x="6959" y="3605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7354" name="Line 26"/>
            <p:cNvSpPr>
              <a:spLocks noChangeShapeType="1"/>
            </p:cNvSpPr>
            <p:nvPr/>
          </p:nvSpPr>
          <p:spPr bwMode="auto">
            <a:xfrm>
              <a:off x="7059" y="3605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7353" name="Line 25"/>
            <p:cNvSpPr>
              <a:spLocks noChangeShapeType="1"/>
            </p:cNvSpPr>
            <p:nvPr/>
          </p:nvSpPr>
          <p:spPr bwMode="auto">
            <a:xfrm flipV="1">
              <a:off x="7081" y="3605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7352" name="Line 24"/>
            <p:cNvSpPr>
              <a:spLocks noChangeShapeType="1"/>
            </p:cNvSpPr>
            <p:nvPr/>
          </p:nvSpPr>
          <p:spPr bwMode="auto">
            <a:xfrm flipV="1">
              <a:off x="7200" y="3605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7351" name="Line 23"/>
            <p:cNvSpPr>
              <a:spLocks noChangeShapeType="1"/>
            </p:cNvSpPr>
            <p:nvPr/>
          </p:nvSpPr>
          <p:spPr bwMode="auto">
            <a:xfrm>
              <a:off x="7875" y="3605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7350" name="Line 22"/>
            <p:cNvSpPr>
              <a:spLocks noChangeShapeType="1"/>
            </p:cNvSpPr>
            <p:nvPr/>
          </p:nvSpPr>
          <p:spPr bwMode="auto">
            <a:xfrm>
              <a:off x="7886" y="3605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7349" name="Line 21"/>
            <p:cNvSpPr>
              <a:spLocks noChangeShapeType="1"/>
            </p:cNvSpPr>
            <p:nvPr/>
          </p:nvSpPr>
          <p:spPr bwMode="auto">
            <a:xfrm flipV="1">
              <a:off x="7896" y="3605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7348" name="Rectangle 20"/>
            <p:cNvSpPr>
              <a:spLocks noChangeArrowheads="1"/>
            </p:cNvSpPr>
            <p:nvPr/>
          </p:nvSpPr>
          <p:spPr bwMode="auto">
            <a:xfrm>
              <a:off x="3632" y="360"/>
              <a:ext cx="270" cy="1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500" b="0" i="0" u="none" strike="noStrike" cap="none" normalizeH="0" baseline="0" smtClean="0">
                  <a:ln>
                    <a:noFill/>
                  </a:ln>
                  <a:solidFill>
                    <a:srgbClr val="00007F"/>
                  </a:solidFill>
                  <a:effectLst/>
                  <a:latin typeface="Arial" pitchFamily="34" charset="0"/>
                  <a:ea typeface="Times New Roman" pitchFamily="18" charset="0"/>
                  <a:cs typeface="MS Sans Serif" charset="-52"/>
                </a:rPr>
                <a:t>253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7347" name="Rectangle 19"/>
            <p:cNvSpPr>
              <a:spLocks noChangeArrowheads="1"/>
            </p:cNvSpPr>
            <p:nvPr/>
          </p:nvSpPr>
          <p:spPr bwMode="auto">
            <a:xfrm>
              <a:off x="2044" y="586"/>
              <a:ext cx="270" cy="1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500" b="0" i="0" u="none" strike="noStrike" cap="none" normalizeH="0" baseline="0" smtClean="0">
                  <a:ln>
                    <a:noFill/>
                  </a:ln>
                  <a:solidFill>
                    <a:srgbClr val="00007F"/>
                  </a:solidFill>
                  <a:effectLst/>
                  <a:latin typeface="Arial" pitchFamily="34" charset="0"/>
                  <a:ea typeface="Times New Roman" pitchFamily="18" charset="0"/>
                  <a:cs typeface="MS Sans Serif" charset="-52"/>
                </a:rPr>
                <a:t>109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7346" name="Rectangle 18"/>
            <p:cNvSpPr>
              <a:spLocks noChangeArrowheads="1"/>
            </p:cNvSpPr>
            <p:nvPr/>
          </p:nvSpPr>
          <p:spPr bwMode="auto">
            <a:xfrm>
              <a:off x="4571" y="688"/>
              <a:ext cx="270" cy="1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500" b="0" i="0" u="none" strike="noStrike" cap="none" normalizeH="0" baseline="0" smtClean="0">
                  <a:ln>
                    <a:noFill/>
                  </a:ln>
                  <a:solidFill>
                    <a:srgbClr val="00007F"/>
                  </a:solidFill>
                  <a:effectLst/>
                  <a:latin typeface="Arial" pitchFamily="34" charset="0"/>
                  <a:ea typeface="Times New Roman" pitchFamily="18" charset="0"/>
                  <a:cs typeface="MS Sans Serif" charset="-52"/>
                </a:rPr>
                <a:t>338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7345" name="Rectangle 17"/>
            <p:cNvSpPr>
              <a:spLocks noChangeArrowheads="1"/>
            </p:cNvSpPr>
            <p:nvPr/>
          </p:nvSpPr>
          <p:spPr bwMode="auto">
            <a:xfrm>
              <a:off x="4249" y="3123"/>
              <a:ext cx="270" cy="1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500" b="0" i="0" u="none" strike="noStrike" cap="none" normalizeH="0" baseline="0" smtClean="0">
                  <a:ln>
                    <a:noFill/>
                  </a:ln>
                  <a:solidFill>
                    <a:srgbClr val="00007F"/>
                  </a:solidFill>
                  <a:effectLst/>
                  <a:latin typeface="Arial" pitchFamily="34" charset="0"/>
                  <a:ea typeface="Times New Roman" pitchFamily="18" charset="0"/>
                  <a:cs typeface="MS Sans Serif" charset="-52"/>
                </a:rPr>
                <a:t>309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7344" name="Rectangle 16"/>
            <p:cNvSpPr>
              <a:spLocks noChangeArrowheads="1"/>
            </p:cNvSpPr>
            <p:nvPr/>
          </p:nvSpPr>
          <p:spPr bwMode="auto">
            <a:xfrm>
              <a:off x="5242" y="3215"/>
              <a:ext cx="270" cy="1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500" b="0" i="0" u="none" strike="noStrike" cap="none" normalizeH="0" baseline="0" smtClean="0">
                  <a:ln>
                    <a:noFill/>
                  </a:ln>
                  <a:solidFill>
                    <a:srgbClr val="00007F"/>
                  </a:solidFill>
                  <a:effectLst/>
                  <a:latin typeface="Arial" pitchFamily="34" charset="0"/>
                  <a:ea typeface="Times New Roman" pitchFamily="18" charset="0"/>
                  <a:cs typeface="MS Sans Serif" charset="-52"/>
                </a:rPr>
                <a:t>399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7343" name="Rectangle 15"/>
            <p:cNvSpPr>
              <a:spLocks noChangeArrowheads="1"/>
            </p:cNvSpPr>
            <p:nvPr/>
          </p:nvSpPr>
          <p:spPr bwMode="auto">
            <a:xfrm>
              <a:off x="2440" y="3261"/>
              <a:ext cx="270" cy="1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500" b="0" i="0" u="none" strike="noStrike" cap="none" normalizeH="0" baseline="0" smtClean="0">
                  <a:ln>
                    <a:noFill/>
                  </a:ln>
                  <a:solidFill>
                    <a:srgbClr val="00007F"/>
                  </a:solidFill>
                  <a:effectLst/>
                  <a:latin typeface="Arial" pitchFamily="34" charset="0"/>
                  <a:ea typeface="Times New Roman" pitchFamily="18" charset="0"/>
                  <a:cs typeface="MS Sans Serif" charset="-52"/>
                </a:rPr>
                <a:t>145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7342" name="Rectangle 14"/>
            <p:cNvSpPr>
              <a:spLocks noChangeArrowheads="1"/>
            </p:cNvSpPr>
            <p:nvPr/>
          </p:nvSpPr>
          <p:spPr bwMode="auto">
            <a:xfrm>
              <a:off x="5695" y="3321"/>
              <a:ext cx="270" cy="1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500" b="0" i="0" u="none" strike="noStrike" cap="none" normalizeH="0" baseline="0" smtClean="0">
                  <a:ln>
                    <a:noFill/>
                  </a:ln>
                  <a:solidFill>
                    <a:srgbClr val="00007F"/>
                  </a:solidFill>
                  <a:effectLst/>
                  <a:latin typeface="Arial" pitchFamily="34" charset="0"/>
                  <a:ea typeface="Times New Roman" pitchFamily="18" charset="0"/>
                  <a:cs typeface="MS Sans Serif" charset="-52"/>
                </a:rPr>
                <a:t>440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7341" name="Rectangle 13"/>
            <p:cNvSpPr>
              <a:spLocks noChangeArrowheads="1"/>
            </p:cNvSpPr>
            <p:nvPr/>
          </p:nvSpPr>
          <p:spPr bwMode="auto">
            <a:xfrm>
              <a:off x="1678" y="3347"/>
              <a:ext cx="180" cy="1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500" b="0" i="0" u="none" strike="noStrike" cap="none" normalizeH="0" baseline="0" smtClean="0">
                  <a:ln>
                    <a:noFill/>
                  </a:ln>
                  <a:solidFill>
                    <a:srgbClr val="00007F"/>
                  </a:solidFill>
                  <a:effectLst/>
                  <a:latin typeface="Arial" pitchFamily="34" charset="0"/>
                  <a:ea typeface="Times New Roman" pitchFamily="18" charset="0"/>
                  <a:cs typeface="MS Sans Serif" charset="-52"/>
                </a:rPr>
                <a:t>73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7340" name="Rectangle 12"/>
            <p:cNvSpPr>
              <a:spLocks noChangeArrowheads="1"/>
            </p:cNvSpPr>
            <p:nvPr/>
          </p:nvSpPr>
          <p:spPr bwMode="auto">
            <a:xfrm>
              <a:off x="3047" y="3452"/>
              <a:ext cx="270" cy="1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500" b="0" i="0" u="none" strike="noStrike" cap="none" normalizeH="0" baseline="0" smtClean="0">
                  <a:ln>
                    <a:noFill/>
                  </a:ln>
                  <a:solidFill>
                    <a:srgbClr val="00007F"/>
                  </a:solidFill>
                  <a:effectLst/>
                  <a:latin typeface="Arial" pitchFamily="34" charset="0"/>
                  <a:ea typeface="Times New Roman" pitchFamily="18" charset="0"/>
                  <a:cs typeface="MS Sans Serif" charset="-52"/>
                </a:rPr>
                <a:t>200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7339" name="Rectangle 11"/>
            <p:cNvSpPr>
              <a:spLocks noChangeArrowheads="1"/>
            </p:cNvSpPr>
            <p:nvPr/>
          </p:nvSpPr>
          <p:spPr bwMode="auto">
            <a:xfrm>
              <a:off x="3324" y="3452"/>
              <a:ext cx="270" cy="1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500" b="0" i="0" u="none" strike="noStrike" cap="none" normalizeH="0" baseline="0" smtClean="0">
                  <a:ln>
                    <a:noFill/>
                  </a:ln>
                  <a:solidFill>
                    <a:srgbClr val="00007F"/>
                  </a:solidFill>
                  <a:effectLst/>
                  <a:latin typeface="Arial" pitchFamily="34" charset="0"/>
                  <a:ea typeface="Times New Roman" pitchFamily="18" charset="0"/>
                  <a:cs typeface="MS Sans Serif" charset="-52"/>
                </a:rPr>
                <a:t>225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7338" name="Rectangle 10"/>
            <p:cNvSpPr>
              <a:spLocks noChangeArrowheads="1"/>
            </p:cNvSpPr>
            <p:nvPr/>
          </p:nvSpPr>
          <p:spPr bwMode="auto">
            <a:xfrm>
              <a:off x="1325" y="3463"/>
              <a:ext cx="180" cy="1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500" b="0" i="0" u="none" strike="noStrike" cap="none" normalizeH="0" baseline="0" smtClean="0">
                  <a:ln>
                    <a:noFill/>
                  </a:ln>
                  <a:solidFill>
                    <a:srgbClr val="00007F"/>
                  </a:solidFill>
                  <a:effectLst/>
                  <a:latin typeface="Arial" pitchFamily="34" charset="0"/>
                  <a:ea typeface="Times New Roman" pitchFamily="18" charset="0"/>
                  <a:cs typeface="MS Sans Serif" charset="-52"/>
                </a:rPr>
                <a:t>41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7337" name="Rectangle 9"/>
            <p:cNvSpPr>
              <a:spLocks noChangeArrowheads="1"/>
            </p:cNvSpPr>
            <p:nvPr/>
          </p:nvSpPr>
          <p:spPr bwMode="auto">
            <a:xfrm>
              <a:off x="3951" y="3497"/>
              <a:ext cx="270" cy="1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500" b="0" i="0" u="none" strike="noStrike" cap="none" normalizeH="0" baseline="0" smtClean="0">
                  <a:ln>
                    <a:noFill/>
                  </a:ln>
                  <a:solidFill>
                    <a:srgbClr val="00007F"/>
                  </a:solidFill>
                  <a:effectLst/>
                  <a:latin typeface="Arial" pitchFamily="34" charset="0"/>
                  <a:ea typeface="Times New Roman" pitchFamily="18" charset="0"/>
                  <a:cs typeface="MS Sans Serif" charset="-52"/>
                </a:rPr>
                <a:t>282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7336" name="Rectangle 8"/>
            <p:cNvSpPr>
              <a:spLocks noChangeArrowheads="1"/>
            </p:cNvSpPr>
            <p:nvPr/>
          </p:nvSpPr>
          <p:spPr bwMode="auto">
            <a:xfrm>
              <a:off x="2738" y="3498"/>
              <a:ext cx="270" cy="1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500" b="0" i="0" u="none" strike="noStrike" cap="none" normalizeH="0" baseline="0" smtClean="0">
                  <a:ln>
                    <a:noFill/>
                  </a:ln>
                  <a:solidFill>
                    <a:srgbClr val="00007F"/>
                  </a:solidFill>
                  <a:effectLst/>
                  <a:latin typeface="Arial" pitchFamily="34" charset="0"/>
                  <a:ea typeface="Times New Roman" pitchFamily="18" charset="0"/>
                  <a:cs typeface="MS Sans Serif" charset="-52"/>
                </a:rPr>
                <a:t>172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7335" name="Rectangle 7"/>
            <p:cNvSpPr>
              <a:spLocks noChangeArrowheads="1"/>
            </p:cNvSpPr>
            <p:nvPr/>
          </p:nvSpPr>
          <p:spPr bwMode="auto">
            <a:xfrm>
              <a:off x="4868" y="3513"/>
              <a:ext cx="270" cy="1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500" b="0" i="0" u="none" strike="noStrike" cap="none" normalizeH="0" baseline="0" smtClean="0">
                  <a:ln>
                    <a:noFill/>
                  </a:ln>
                  <a:solidFill>
                    <a:srgbClr val="00007F"/>
                  </a:solidFill>
                  <a:effectLst/>
                  <a:latin typeface="Arial" pitchFamily="34" charset="0"/>
                  <a:ea typeface="Times New Roman" pitchFamily="18" charset="0"/>
                  <a:cs typeface="MS Sans Serif" charset="-52"/>
                </a:rPr>
                <a:t>365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7334" name="Rectangle 6"/>
            <p:cNvSpPr>
              <a:spLocks noChangeArrowheads="1"/>
            </p:cNvSpPr>
            <p:nvPr/>
          </p:nvSpPr>
          <p:spPr bwMode="auto">
            <a:xfrm>
              <a:off x="6389" y="3516"/>
              <a:ext cx="270" cy="1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500" b="0" i="0" u="none" strike="noStrike" cap="none" normalizeH="0" baseline="0" smtClean="0">
                  <a:ln>
                    <a:noFill/>
                  </a:ln>
                  <a:solidFill>
                    <a:srgbClr val="00007F"/>
                  </a:solidFill>
                  <a:effectLst/>
                  <a:latin typeface="Arial" pitchFamily="34" charset="0"/>
                  <a:ea typeface="Times New Roman" pitchFamily="18" charset="0"/>
                  <a:cs typeface="MS Sans Serif" charset="-52"/>
                </a:rPr>
                <a:t>503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7333" name="Rectangle 5"/>
            <p:cNvSpPr>
              <a:spLocks noChangeArrowheads="1"/>
            </p:cNvSpPr>
            <p:nvPr/>
          </p:nvSpPr>
          <p:spPr bwMode="auto">
            <a:xfrm>
              <a:off x="6024" y="3516"/>
              <a:ext cx="270" cy="1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500" b="0" i="0" u="none" strike="noStrike" cap="none" normalizeH="0" baseline="0" smtClean="0">
                  <a:ln>
                    <a:noFill/>
                  </a:ln>
                  <a:solidFill>
                    <a:srgbClr val="00007F"/>
                  </a:solidFill>
                  <a:effectLst/>
                  <a:latin typeface="Arial" pitchFamily="34" charset="0"/>
                  <a:ea typeface="Times New Roman" pitchFamily="18" charset="0"/>
                  <a:cs typeface="MS Sans Serif" charset="-52"/>
                </a:rPr>
                <a:t>470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7332" name="Rectangle 4"/>
            <p:cNvSpPr>
              <a:spLocks noChangeArrowheads="1"/>
            </p:cNvSpPr>
            <p:nvPr/>
          </p:nvSpPr>
          <p:spPr bwMode="auto">
            <a:xfrm>
              <a:off x="6963" y="3517"/>
              <a:ext cx="270" cy="1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500" b="0" i="0" u="none" strike="noStrike" cap="none" normalizeH="0" baseline="0" smtClean="0">
                  <a:ln>
                    <a:noFill/>
                  </a:ln>
                  <a:solidFill>
                    <a:srgbClr val="00007F"/>
                  </a:solidFill>
                  <a:effectLst/>
                  <a:latin typeface="Arial" pitchFamily="34" charset="0"/>
                  <a:ea typeface="Times New Roman" pitchFamily="18" charset="0"/>
                  <a:cs typeface="MS Sans Serif" charset="-52"/>
                </a:rPr>
                <a:t>555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7331" name="Rectangle 3"/>
            <p:cNvSpPr>
              <a:spLocks noChangeArrowheads="1"/>
            </p:cNvSpPr>
            <p:nvPr/>
          </p:nvSpPr>
          <p:spPr bwMode="auto">
            <a:xfrm>
              <a:off x="7778" y="3517"/>
              <a:ext cx="270" cy="1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500" b="0" i="0" u="none" strike="noStrike" cap="none" normalizeH="0" baseline="0" smtClean="0">
                  <a:ln>
                    <a:noFill/>
                  </a:ln>
                  <a:solidFill>
                    <a:srgbClr val="00007F"/>
                  </a:solidFill>
                  <a:effectLst/>
                  <a:latin typeface="Arial" pitchFamily="34" charset="0"/>
                  <a:ea typeface="Times New Roman" pitchFamily="18" charset="0"/>
                  <a:cs typeface="MS Sans Serif" charset="-52"/>
                </a:rPr>
                <a:t>629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7330" name="Rectangle 2"/>
            <p:cNvSpPr>
              <a:spLocks noChangeArrowheads="1"/>
            </p:cNvSpPr>
            <p:nvPr/>
          </p:nvSpPr>
          <p:spPr bwMode="auto">
            <a:xfrm>
              <a:off x="6666" y="3517"/>
              <a:ext cx="270" cy="1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500" b="0" i="0" u="none" strike="noStrike" cap="none" normalizeH="0" baseline="0" smtClean="0">
                  <a:ln>
                    <a:noFill/>
                  </a:ln>
                  <a:solidFill>
                    <a:srgbClr val="00007F"/>
                  </a:solidFill>
                  <a:effectLst/>
                  <a:latin typeface="Arial" pitchFamily="34" charset="0"/>
                  <a:ea typeface="Times New Roman" pitchFamily="18" charset="0"/>
                  <a:cs typeface="MS Sans Serif" charset="-52"/>
                </a:rPr>
                <a:t>528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3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3" y="404664"/>
            <a:ext cx="8198387" cy="590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336</TotalTime>
  <Words>721</Words>
  <Application>Microsoft Office PowerPoint</Application>
  <PresentationFormat>Экран (4:3)</PresentationFormat>
  <Paragraphs>354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Аспект</vt:lpstr>
      <vt:lpstr>Главный врач Николай Иванович Висягин</vt:lpstr>
      <vt:lpstr>Слайд 2</vt:lpstr>
      <vt:lpstr>Химико-токсикологическое отделение ГУЗ «ТОНД №1»</vt:lpstr>
      <vt:lpstr>Слайд 4</vt:lpstr>
      <vt:lpstr>Слайд 5</vt:lpstr>
      <vt:lpstr>Проба №4   Name: Scan 1073 (10.474 min): *********.D\data.ms (-1063) MW:  N/A ID#: 1690 DB: Text File Comment: Sample4 10 largest peaks:  253 999 |338 881 |109 834 |339 203 |254 172 | 309 122 |399  94 |145  75 |440  65 |110 63 | </vt:lpstr>
      <vt:lpstr>Слайд 7</vt:lpstr>
      <vt:lpstr>Слайд 8</vt:lpstr>
      <vt:lpstr>Слайд 9</vt:lpstr>
      <vt:lpstr>Слайд 10</vt:lpstr>
      <vt:lpstr>Слайд 11</vt:lpstr>
      <vt:lpstr>Слайд 12</vt:lpstr>
      <vt:lpstr>Клинические проявления  сходны для большинства пациентов, однако, патогномоничной симптоматики не выявлено</vt:lpstr>
      <vt:lpstr>ЖЖЭ трупной крови экспериментальный материал</vt:lpstr>
      <vt:lpstr>Слайд 15</vt:lpstr>
      <vt:lpstr>Слайд 16</vt:lpstr>
      <vt:lpstr>Слайд 17</vt:lpstr>
      <vt:lpstr>Слайд 18</vt:lpstr>
      <vt:lpstr>Спасибо за внимание 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Главный врач Николай Иванович висягин</dc:title>
  <dc:creator>asus</dc:creator>
  <cp:lastModifiedBy>asus</cp:lastModifiedBy>
  <cp:revision>43</cp:revision>
  <dcterms:created xsi:type="dcterms:W3CDTF">2014-10-17T19:09:37Z</dcterms:created>
  <dcterms:modified xsi:type="dcterms:W3CDTF">2014-10-20T17:22:37Z</dcterms:modified>
</cp:coreProperties>
</file>