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66" r:id="rId1"/>
    <p:sldMasterId id="2147484581" r:id="rId2"/>
  </p:sldMasterIdLst>
  <p:notesMasterIdLst>
    <p:notesMasterId r:id="rId31"/>
  </p:notesMasterIdLst>
  <p:sldIdLst>
    <p:sldId id="910" r:id="rId3"/>
    <p:sldId id="967" r:id="rId4"/>
    <p:sldId id="999" r:id="rId5"/>
    <p:sldId id="997" r:id="rId6"/>
    <p:sldId id="987" r:id="rId7"/>
    <p:sldId id="986" r:id="rId8"/>
    <p:sldId id="996" r:id="rId9"/>
    <p:sldId id="985" r:id="rId10"/>
    <p:sldId id="965" r:id="rId11"/>
    <p:sldId id="989" r:id="rId12"/>
    <p:sldId id="966" r:id="rId13"/>
    <p:sldId id="973" r:id="rId14"/>
    <p:sldId id="948" r:id="rId15"/>
    <p:sldId id="974" r:id="rId16"/>
    <p:sldId id="979" r:id="rId17"/>
    <p:sldId id="981" r:id="rId18"/>
    <p:sldId id="982" r:id="rId19"/>
    <p:sldId id="990" r:id="rId20"/>
    <p:sldId id="984" r:id="rId21"/>
    <p:sldId id="951" r:id="rId22"/>
    <p:sldId id="983" r:id="rId23"/>
    <p:sldId id="998" r:id="rId24"/>
    <p:sldId id="992" r:id="rId25"/>
    <p:sldId id="991" r:id="rId26"/>
    <p:sldId id="995" r:id="rId27"/>
    <p:sldId id="1000" r:id="rId28"/>
    <p:sldId id="1001" r:id="rId29"/>
    <p:sldId id="97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16C43"/>
    <a:srgbClr val="0066FF"/>
    <a:srgbClr val="FF9933"/>
    <a:srgbClr val="E77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6" autoAdjust="0"/>
    <p:restoredTop sz="83133" autoAdjust="0"/>
  </p:normalViewPr>
  <p:slideViewPr>
    <p:cSldViewPr>
      <p:cViewPr varScale="1">
        <p:scale>
          <a:sx n="55" d="100"/>
          <a:sy n="55" d="100"/>
        </p:scale>
        <p:origin x="16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60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950779-7D80-467C-B62E-1F23030971C2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772A71-1621-4BE5-9671-9B53C835F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0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72A71-1621-4BE5-9671-9B53C835FA0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11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72A71-1621-4BE5-9671-9B53C835FA0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152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72A71-1621-4BE5-9671-9B53C835FA0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152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FDE9BB-1CA5-4555-A9DF-7A2D6E48C4DF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70405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FDE9BB-1CA5-4555-A9DF-7A2D6E48C4DF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70405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FDE9BB-1CA5-4555-A9DF-7A2D6E48C4DF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70405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FDE9BB-1CA5-4555-A9DF-7A2D6E48C4DF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70405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FDE9BB-1CA5-4555-A9DF-7A2D6E48C4DF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52644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72A71-1621-4BE5-9671-9B53C835FA0F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22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57C14-0C69-4FC5-B67D-8342D58EEC9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04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72A71-1621-4BE5-9671-9B53C835FA0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7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72A71-1621-4BE5-9671-9B53C835FA0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032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72A71-1621-4BE5-9671-9B53C835FA0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89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72A71-1621-4BE5-9671-9B53C835FA0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89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72A71-1621-4BE5-9671-9B53C835FA0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89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72A71-1621-4BE5-9671-9B53C835FA0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89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72A71-1621-4BE5-9671-9B53C835FA0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89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72A71-1621-4BE5-9671-9B53C835FA0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6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3312367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237312"/>
            <a:ext cx="7776864" cy="60848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48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34F627A0-E680-4F63-B3B2-BE9977A7FCE2}" type="datetime1">
              <a:rPr lang="ru-RU" smtClean="0">
                <a:solidFill>
                  <a:prstClr val="black"/>
                </a:solidFill>
              </a:rPr>
              <a:pPr/>
              <a:t>19.05.2015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A5B3-599D-4522-B75B-DF60061B075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697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56782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" descr="PPTN最終訂正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24628" y="345564"/>
            <a:ext cx="6431751" cy="848008"/>
          </a:xfrm>
        </p:spPr>
        <p:txBody>
          <a:bodyPr/>
          <a:lstStyle>
            <a:lvl1pPr algn="l">
              <a:lnSpc>
                <a:spcPct val="100000"/>
              </a:lnSpc>
              <a:defRPr sz="2800" b="1">
                <a:latin typeface="Myriad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17" name="コンテンツ プレースホルダ 2"/>
          <p:cNvSpPr>
            <a:spLocks noGrp="1"/>
          </p:cNvSpPr>
          <p:nvPr>
            <p:ph idx="1"/>
          </p:nvPr>
        </p:nvSpPr>
        <p:spPr>
          <a:xfrm>
            <a:off x="286357" y="1515026"/>
            <a:ext cx="8519558" cy="4355921"/>
          </a:xfrm>
        </p:spPr>
        <p:txBody>
          <a:bodyPr/>
          <a:lstStyle>
            <a:lvl1pPr marL="317193" indent="-317193" defTabSz="801330">
              <a:spcBef>
                <a:spcPts val="0"/>
              </a:spcBef>
              <a:buClr>
                <a:srgbClr val="969696"/>
              </a:buClr>
              <a:buSzPct val="80000"/>
              <a:buFont typeface="Wingdings" pitchFamily="2" charset="2"/>
              <a:buChar char="l"/>
              <a:defRPr b="1">
                <a:solidFill>
                  <a:schemeClr val="bg1">
                    <a:lumMod val="50000"/>
                  </a:schemeClr>
                </a:solidFill>
                <a:latin typeface="Myriad"/>
              </a:defRPr>
            </a:lvl1pPr>
            <a:lvl2pPr marL="635778" indent="-318585" defTabSz="801330">
              <a:spcBef>
                <a:spcPts val="0"/>
              </a:spcBef>
              <a:buClr>
                <a:srgbClr val="B2B2B2"/>
              </a:buClr>
              <a:buSzPct val="80000"/>
              <a:buFont typeface="Wingdings" pitchFamily="2" charset="2"/>
              <a:buChar char="l"/>
              <a:defRPr sz="1800">
                <a:latin typeface="Myriad"/>
              </a:defRPr>
            </a:lvl2pPr>
          </a:lstStyle>
          <a:p>
            <a:endParaRPr lang="en-US" altLang="ja-JP" dirty="0" smtClean="0"/>
          </a:p>
          <a:p>
            <a:pPr lvl="1"/>
            <a:r>
              <a:rPr lang="en-US" altLang="ja-JP" dirty="0" smtClean="0"/>
              <a:t>Easy data analysis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Relative response factors in method file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Reliable performance in detection of compounds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Database registered a number of compounds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CAS, molecular formula, molecular weight, retention indices</a:t>
            </a:r>
            <a:endParaRPr lang="ja-JP" altLang="en-US" dirty="0"/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9B1D34A-4BED-4F04-A4E5-113E63581A06}" type="datetime1">
              <a:rPr lang="ja-JP" altLang="en-US"/>
              <a:pPr>
                <a:defRPr/>
              </a:pPr>
              <a:t>2015/5/19</a:t>
            </a:fld>
            <a:endParaRPr lang="en-US" altLang="ja-JP"/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E9147-FFFC-4BFB-80CD-1047B75A59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597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tr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デスクトップ\英語Ａ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0"/>
            <a:ext cx="9139928" cy="68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8"/>
          <p:cNvSpPr>
            <a:spLocks noChangeArrowheads="1"/>
          </p:cNvSpPr>
          <p:nvPr userDrawn="1"/>
        </p:nvSpPr>
        <p:spPr bwMode="auto">
          <a:xfrm>
            <a:off x="-4322223" y="515466"/>
            <a:ext cx="2226582" cy="59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2" tIns="40071" rIns="80142" bIns="40071">
            <a:spAutoFit/>
          </a:bodyPr>
          <a:lstStyle/>
          <a:p>
            <a:pPr defTabSz="435522">
              <a:lnSpc>
                <a:spcPct val="80000"/>
              </a:lnSpc>
              <a:spcBef>
                <a:spcPct val="25000"/>
              </a:spcBef>
            </a:pPr>
            <a:r>
              <a:rPr kumimoji="1" lang="en-US" altLang="ja-JP">
                <a:solidFill>
                  <a:srgbClr val="FF0000"/>
                </a:solidFill>
                <a:latin typeface="Myriad"/>
                <a:ea typeface="メイリオ" pitchFamily="50" charset="-128"/>
                <a:cs typeface="メイリオ" pitchFamily="50" charset="-128"/>
              </a:rPr>
              <a:t>Slide title: </a:t>
            </a:r>
          </a:p>
          <a:p>
            <a:pPr defTabSz="435522">
              <a:lnSpc>
                <a:spcPct val="80000"/>
              </a:lnSpc>
              <a:spcBef>
                <a:spcPct val="25000"/>
              </a:spcBef>
            </a:pPr>
            <a:r>
              <a:rPr kumimoji="1" lang="en-US" altLang="ja-JP">
                <a:solidFill>
                  <a:srgbClr val="FF0000"/>
                </a:solidFill>
                <a:latin typeface="Myriad"/>
                <a:ea typeface="メイリオ" pitchFamily="50" charset="-128"/>
                <a:cs typeface="メイリオ" pitchFamily="50" charset="-128"/>
              </a:rPr>
              <a:t>Font: Myriad or Arial</a:t>
            </a:r>
            <a:endParaRPr kumimoji="1" lang="ja-JP" altLang="en-US">
              <a:solidFill>
                <a:srgbClr val="FF0000"/>
              </a:solidFill>
              <a:latin typeface="Myriad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6" name="カギ線コネクタ 5"/>
          <p:cNvCxnSpPr/>
          <p:nvPr userDrawn="1"/>
        </p:nvCxnSpPr>
        <p:spPr>
          <a:xfrm>
            <a:off x="-4322223" y="1081327"/>
            <a:ext cx="4132176" cy="1026612"/>
          </a:xfrm>
          <a:prstGeom prst="bentConnector3">
            <a:avLst>
              <a:gd name="adj1" fmla="val 9415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正方形/長方形 10"/>
          <p:cNvSpPr>
            <a:spLocks noChangeArrowheads="1"/>
          </p:cNvSpPr>
          <p:nvPr userDrawn="1"/>
        </p:nvSpPr>
        <p:spPr bwMode="auto">
          <a:xfrm>
            <a:off x="-4413175" y="1955315"/>
            <a:ext cx="2226582" cy="63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2" tIns="40071" rIns="80142" bIns="40071">
            <a:spAutoFit/>
          </a:bodyPr>
          <a:lstStyle/>
          <a:p>
            <a:pPr defTabSz="435522"/>
            <a:r>
              <a:rPr kumimoji="1" lang="en-US" altLang="ja-JP">
                <a:solidFill>
                  <a:srgbClr val="FF0000"/>
                </a:solidFill>
                <a:latin typeface="Myriad"/>
                <a:ea typeface="メイリオ" pitchFamily="50" charset="-128"/>
              </a:rPr>
              <a:t>Sub title (Author):</a:t>
            </a:r>
          </a:p>
          <a:p>
            <a:pPr defTabSz="435522"/>
            <a:r>
              <a:rPr kumimoji="1" lang="en-US" altLang="ja-JP">
                <a:solidFill>
                  <a:srgbClr val="FF0000"/>
                </a:solidFill>
                <a:latin typeface="Myriad"/>
                <a:ea typeface="メイリオ" pitchFamily="50" charset="-128"/>
              </a:rPr>
              <a:t>Font: Myriad or Arial</a:t>
            </a:r>
          </a:p>
        </p:txBody>
      </p:sp>
      <p:cxnSp>
        <p:nvCxnSpPr>
          <p:cNvPr id="8" name="カギ線コネクタ 7"/>
          <p:cNvCxnSpPr/>
          <p:nvPr userDrawn="1"/>
        </p:nvCxnSpPr>
        <p:spPr>
          <a:xfrm>
            <a:off x="-4436252" y="2539893"/>
            <a:ext cx="4246204" cy="490989"/>
          </a:xfrm>
          <a:prstGeom prst="bentConnector3">
            <a:avLst>
              <a:gd name="adj1" fmla="val 89902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-4372450" y="-993495"/>
            <a:ext cx="5716358" cy="100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2" tIns="40071" rIns="80142" bIns="40071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defTabSz="801472" eaLnBrk="1" hangingPunct="1">
              <a:defRPr/>
            </a:pPr>
            <a:r>
              <a:rPr lang="en-US" altLang="ja-JP" dirty="0" smtClean="0">
                <a:solidFill>
                  <a:srgbClr val="FF0000"/>
                </a:solidFill>
                <a:latin typeface="Myriad"/>
              </a:rPr>
              <a:t>Font size: </a:t>
            </a:r>
          </a:p>
          <a:p>
            <a:pPr defTabSz="801472" eaLnBrk="1" hangingPunct="1">
              <a:defRPr/>
            </a:pPr>
            <a:r>
              <a:rPr lang="en-US" altLang="ja-JP" dirty="0" smtClean="0">
                <a:solidFill>
                  <a:srgbClr val="FF0000"/>
                </a:solidFill>
                <a:latin typeface="Myriad"/>
              </a:rPr>
              <a:t>Sizes can be adjusted depending on the text length. </a:t>
            </a:r>
            <a:endParaRPr lang="ja-JP" altLang="en-US" dirty="0" smtClean="0">
              <a:solidFill>
                <a:srgbClr val="FF0000"/>
              </a:solidFill>
              <a:latin typeface="Myriad"/>
            </a:endParaRPr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-4307291" y="-404598"/>
            <a:ext cx="49996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47" tIns="40074" rIns="80147" bIns="40074"/>
          <a:lstStyle/>
          <a:p>
            <a:pPr defTabSz="435522"/>
            <a:endParaRPr kumimoji="1" lang="ja-JP" altLang="en-US">
              <a:solidFill>
                <a:prstClr val="black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 userDrawn="1"/>
        </p:nvSpPr>
        <p:spPr bwMode="auto">
          <a:xfrm>
            <a:off x="1335763" y="-571620"/>
            <a:ext cx="7245520" cy="40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2" tIns="40071" rIns="80142" bIns="40071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defTabSz="801472" eaLnBrk="1" hangingPunct="1">
              <a:defRPr/>
            </a:pPr>
            <a:r>
              <a:rPr lang="en-US" altLang="ja-JP" sz="2100" b="1" dirty="0" smtClean="0">
                <a:solidFill>
                  <a:srgbClr val="FF0000"/>
                </a:solidFill>
                <a:latin typeface="Myriad"/>
              </a:rPr>
              <a:t>Characters should not be overlapped on global strings.</a:t>
            </a:r>
            <a:endParaRPr lang="ja-JP" altLang="en-US" sz="2100" b="1" dirty="0" smtClean="0">
              <a:solidFill>
                <a:srgbClr val="FF0000"/>
              </a:solidFill>
              <a:latin typeface="Myriad"/>
            </a:endParaRPr>
          </a:p>
        </p:txBody>
      </p:sp>
      <p:sp>
        <p:nvSpPr>
          <p:cNvPr id="12" name="Line 14"/>
          <p:cNvSpPr>
            <a:spLocks noChangeShapeType="1"/>
          </p:cNvSpPr>
          <p:nvPr userDrawn="1"/>
        </p:nvSpPr>
        <p:spPr bwMode="auto">
          <a:xfrm>
            <a:off x="1335762" y="-213097"/>
            <a:ext cx="7808238" cy="417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47" tIns="40074" rIns="80147" bIns="40074"/>
          <a:lstStyle/>
          <a:p>
            <a:pPr defTabSz="435522"/>
            <a:endParaRPr kumimoji="1" lang="ja-JP" altLang="en-US">
              <a:solidFill>
                <a:prstClr val="black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371" name="タイトル プレースホルダー 1"/>
          <p:cNvSpPr>
            <a:spLocks noGrp="1"/>
          </p:cNvSpPr>
          <p:nvPr>
            <p:ph type="ctrTitle"/>
          </p:nvPr>
        </p:nvSpPr>
        <p:spPr>
          <a:xfrm>
            <a:off x="347515" y="1428330"/>
            <a:ext cx="7471582" cy="845192"/>
          </a:xfrm>
        </p:spPr>
        <p:txBody>
          <a:bodyPr/>
          <a:lstStyle>
            <a:lvl1pPr>
              <a:defRPr sz="3200" smtClean="0">
                <a:latin typeface="Myriad"/>
              </a:defRPr>
            </a:lvl1pPr>
          </a:lstStyle>
          <a:p>
            <a:pPr lvl="0"/>
            <a:r>
              <a:rPr lang="en-US" altLang="ja-JP" noProof="0" dirty="0" smtClean="0"/>
              <a:t>Slide title</a:t>
            </a:r>
            <a:endParaRPr lang="ja-JP" altLang="en-US" noProof="0" dirty="0" smtClean="0"/>
          </a:p>
        </p:txBody>
      </p:sp>
      <p:sp>
        <p:nvSpPr>
          <p:cNvPr id="15372" name="テキスト プレースホルダー 2"/>
          <p:cNvSpPr>
            <a:spLocks noGrp="1"/>
          </p:cNvSpPr>
          <p:nvPr>
            <p:ph type="subTitle" idx="1"/>
          </p:nvPr>
        </p:nvSpPr>
        <p:spPr>
          <a:xfrm>
            <a:off x="343444" y="2470781"/>
            <a:ext cx="5619976" cy="80919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 smtClean="0">
                <a:latin typeface="Myriad"/>
              </a:defRPr>
            </a:lvl1pPr>
          </a:lstStyle>
          <a:p>
            <a:pPr lvl="0"/>
            <a:r>
              <a:rPr lang="en-US" altLang="ja-JP" noProof="0" smtClean="0"/>
              <a:t>Sub title</a:t>
            </a:r>
          </a:p>
        </p:txBody>
      </p:sp>
      <p:sp>
        <p:nvSpPr>
          <p:cNvPr id="13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472" y="6244625"/>
            <a:ext cx="2133962" cy="47658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4DF65-0A54-41EF-A6D2-FE08F48770E4}" type="datetime1">
              <a:rPr lang="ja-JP" altLang="en-US"/>
              <a:pPr>
                <a:defRPr/>
              </a:pPr>
              <a:t>2015/5/19</a:t>
            </a:fld>
            <a:endParaRPr lang="en-US" altLang="ja-JP"/>
          </a:p>
        </p:txBody>
      </p:sp>
      <p:sp>
        <p:nvSpPr>
          <p:cNvPr id="14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3567" y="6244625"/>
            <a:ext cx="2896867" cy="47658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2567" y="6244625"/>
            <a:ext cx="2133962" cy="476589"/>
          </a:xfrm>
        </p:spPr>
        <p:txBody>
          <a:bodyPr/>
          <a:lstStyle>
            <a:lvl1pPr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F160586-F791-4810-87F3-A18B6A16115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776287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\\Terastation\p\ステートメント入り中面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073" cy="685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>
            <a:spLocks noChangeArrowheads="1"/>
          </p:cNvSpPr>
          <p:nvPr userDrawn="1"/>
        </p:nvSpPr>
        <p:spPr bwMode="auto">
          <a:xfrm>
            <a:off x="-4821777" y="126707"/>
            <a:ext cx="3720516" cy="34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2" tIns="40071" rIns="80142" bIns="40071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defTabSz="435522" eaLnBrk="1" hangingPunct="1">
              <a:defRPr/>
            </a:pPr>
            <a:r>
              <a:rPr lang="en-US" altLang="ja-JP" sz="1700" dirty="0" smtClean="0">
                <a:solidFill>
                  <a:srgbClr val="FF0000"/>
                </a:solidFill>
                <a:latin typeface="メイリオ" pitchFamily="50" charset="-128"/>
                <a:cs typeface="Arial" pitchFamily="34" charset="0"/>
              </a:rPr>
              <a:t>Headline for slide: Myriad or Arial</a:t>
            </a:r>
          </a:p>
        </p:txBody>
      </p:sp>
      <p:cxnSp>
        <p:nvCxnSpPr>
          <p:cNvPr id="7" name="カギ線コネクタ 6"/>
          <p:cNvCxnSpPr/>
          <p:nvPr userDrawn="1"/>
        </p:nvCxnSpPr>
        <p:spPr>
          <a:xfrm>
            <a:off x="-4756618" y="475150"/>
            <a:ext cx="4642589" cy="308128"/>
          </a:xfrm>
          <a:prstGeom prst="bentConnector3">
            <a:avLst>
              <a:gd name="adj1" fmla="val 9350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>
            <a:spLocks noChangeArrowheads="1"/>
          </p:cNvSpPr>
          <p:nvPr userDrawn="1"/>
        </p:nvSpPr>
        <p:spPr bwMode="auto">
          <a:xfrm>
            <a:off x="-4821777" y="1303064"/>
            <a:ext cx="2880542" cy="60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2" tIns="40071" rIns="80142" bIns="40071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defTabSz="435522" eaLnBrk="1" hangingPunct="1">
              <a:defRPr/>
            </a:pPr>
            <a:r>
              <a:rPr lang="en-US" altLang="ja-JP" sz="1700" dirty="0" smtClean="0">
                <a:solidFill>
                  <a:srgbClr val="FF0000"/>
                </a:solidFill>
                <a:latin typeface="メイリオ" pitchFamily="50" charset="-128"/>
                <a:cs typeface="Arial" pitchFamily="34" charset="0"/>
              </a:rPr>
              <a:t>Subhead: Myriad or Arial </a:t>
            </a:r>
          </a:p>
          <a:p>
            <a:pPr defTabSz="435522" eaLnBrk="1" hangingPunct="1">
              <a:defRPr/>
            </a:pPr>
            <a:r>
              <a:rPr lang="en-US" altLang="ja-JP" sz="1700" dirty="0" smtClean="0">
                <a:solidFill>
                  <a:srgbClr val="FF0000"/>
                </a:solidFill>
                <a:latin typeface="メイリオ" pitchFamily="50" charset="-128"/>
                <a:cs typeface="Arial" pitchFamily="34" charset="0"/>
              </a:rPr>
              <a:t>Text: Myriad or Arial</a:t>
            </a:r>
          </a:p>
        </p:txBody>
      </p:sp>
      <p:cxnSp>
        <p:nvCxnSpPr>
          <p:cNvPr id="9" name="カギ線コネクタ 8"/>
          <p:cNvCxnSpPr/>
          <p:nvPr userDrawn="1"/>
        </p:nvCxnSpPr>
        <p:spPr>
          <a:xfrm>
            <a:off x="-4821777" y="1945236"/>
            <a:ext cx="4707748" cy="308128"/>
          </a:xfrm>
          <a:prstGeom prst="bentConnector3">
            <a:avLst>
              <a:gd name="adj1" fmla="val 9196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 Box 12"/>
          <p:cNvSpPr txBox="1">
            <a:spLocks noChangeArrowheads="1"/>
          </p:cNvSpPr>
          <p:nvPr userDrawn="1"/>
        </p:nvSpPr>
        <p:spPr bwMode="auto">
          <a:xfrm>
            <a:off x="-4832636" y="-1238269"/>
            <a:ext cx="5833101" cy="100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2" tIns="40071" rIns="80142" bIns="40071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defTabSz="801472" eaLnBrk="1" hangingPunct="1">
              <a:defRPr/>
            </a:pPr>
            <a:r>
              <a:rPr lang="en-US" altLang="ja-JP" dirty="0" smtClean="0">
                <a:solidFill>
                  <a:srgbClr val="FF0000"/>
                </a:solidFill>
                <a:latin typeface="Myriad"/>
              </a:rPr>
              <a:t>Font size: </a:t>
            </a:r>
          </a:p>
          <a:p>
            <a:pPr defTabSz="801472" eaLnBrk="1" hangingPunct="1">
              <a:defRPr/>
            </a:pPr>
            <a:r>
              <a:rPr lang="en-US" altLang="ja-JP" dirty="0" smtClean="0">
                <a:solidFill>
                  <a:srgbClr val="FF0000"/>
                </a:solidFill>
                <a:latin typeface="Myriad"/>
              </a:rPr>
              <a:t>Sizes can be adjusted depending on the text length. </a:t>
            </a:r>
            <a:endParaRPr lang="ja-JP" altLang="en-US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3"/>
          <p:cNvSpPr>
            <a:spLocks noChangeArrowheads="1"/>
          </p:cNvSpPr>
          <p:nvPr userDrawn="1"/>
        </p:nvSpPr>
        <p:spPr bwMode="auto">
          <a:xfrm>
            <a:off x="1514950" y="-571620"/>
            <a:ext cx="7170178" cy="40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2" tIns="40071" rIns="80142" bIns="40071">
            <a:spAutoFit/>
          </a:bodyPr>
          <a:lstStyle/>
          <a:p>
            <a:pPr defTabSz="801472"/>
            <a:r>
              <a:rPr kumimoji="1" lang="en-US" altLang="ja-JP" sz="2100" b="1">
                <a:solidFill>
                  <a:srgbClr val="FF0000"/>
                </a:solidFill>
                <a:latin typeface="Myriad"/>
                <a:ea typeface="メイリオ" pitchFamily="50" charset="-128"/>
                <a:cs typeface="メイリオ" pitchFamily="50" charset="-128"/>
              </a:rPr>
              <a:t>Characters should not be overlapped on global strings</a:t>
            </a:r>
            <a:endParaRPr kumimoji="1" lang="ja-JP" altLang="en-US" sz="2100" b="1">
              <a:solidFill>
                <a:srgbClr val="FF0000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Line 14"/>
          <p:cNvSpPr>
            <a:spLocks noChangeShapeType="1"/>
          </p:cNvSpPr>
          <p:nvPr userDrawn="1"/>
        </p:nvSpPr>
        <p:spPr bwMode="auto">
          <a:xfrm>
            <a:off x="-4770192" y="-639292"/>
            <a:ext cx="5448933" cy="417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47" tIns="40074" rIns="80147" bIns="40074"/>
          <a:lstStyle/>
          <a:p>
            <a:pPr defTabSz="435522"/>
            <a:endParaRPr kumimoji="1" lang="ja-JP" altLang="en-US">
              <a:solidFill>
                <a:prstClr val="black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 flipV="1">
            <a:off x="1597757" y="-191500"/>
            <a:ext cx="7429500" cy="417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47" tIns="40074" rIns="80147" bIns="40074"/>
          <a:lstStyle/>
          <a:p>
            <a:pPr defTabSz="435522"/>
            <a:endParaRPr kumimoji="1" lang="ja-JP" altLang="en-US">
              <a:solidFill>
                <a:prstClr val="black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24627" y="345564"/>
            <a:ext cx="6431751" cy="848008"/>
          </a:xfrm>
        </p:spPr>
        <p:txBody>
          <a:bodyPr/>
          <a:lstStyle>
            <a:lvl1pPr algn="l">
              <a:lnSpc>
                <a:spcPct val="100000"/>
              </a:lnSpc>
              <a:defRPr sz="2800" b="1">
                <a:latin typeface="Arial" pitchFamily="34" charset="0"/>
                <a:ea typeface="メイリオ" pitchFamily="50" charset="-128"/>
                <a:cs typeface="Arial" pitchFamily="34" charset="0"/>
              </a:defRPr>
            </a:lvl1pPr>
          </a:lstStyle>
          <a:p>
            <a:r>
              <a:rPr lang="ja-JP" altLang="en-US" noProof="0" smtClean="0"/>
              <a:t>マスター タイトルの書式設定</a:t>
            </a:r>
            <a:endParaRPr lang="ja-JP" altLang="en-US" dirty="0"/>
          </a:p>
        </p:txBody>
      </p:sp>
      <p:sp>
        <p:nvSpPr>
          <p:cNvPr id="17" name="コンテンツ プレースホルダ 2"/>
          <p:cNvSpPr>
            <a:spLocks noGrp="1"/>
          </p:cNvSpPr>
          <p:nvPr>
            <p:ph idx="1"/>
          </p:nvPr>
        </p:nvSpPr>
        <p:spPr>
          <a:xfrm>
            <a:off x="286357" y="1515025"/>
            <a:ext cx="8519558" cy="4355921"/>
          </a:xfrm>
        </p:spPr>
        <p:txBody>
          <a:bodyPr/>
          <a:lstStyle>
            <a:lvl1pPr marL="317249" indent="-317249" defTabSz="801472">
              <a:spcBef>
                <a:spcPts val="0"/>
              </a:spcBef>
              <a:buClr>
                <a:srgbClr val="969696"/>
              </a:buClr>
              <a:buSzPct val="80000"/>
              <a:buFont typeface="Wingdings" pitchFamily="2" charset="2"/>
              <a:buChar char="l"/>
              <a:defRPr b="1">
                <a:solidFill>
                  <a:schemeClr val="bg1">
                    <a:lumMod val="50000"/>
                  </a:schemeClr>
                </a:solidFill>
                <a:latin typeface="Myriad"/>
              </a:defRPr>
            </a:lvl1pPr>
            <a:lvl2pPr marL="635890" indent="-318641" defTabSz="801472">
              <a:spcBef>
                <a:spcPts val="0"/>
              </a:spcBef>
              <a:buClr>
                <a:srgbClr val="B2B2B2"/>
              </a:buClr>
              <a:buSzPct val="80000"/>
              <a:buFont typeface="Wingdings" pitchFamily="2" charset="2"/>
              <a:buChar char="l"/>
              <a:defRPr sz="1800">
                <a:latin typeface="Myriad"/>
              </a:defRPr>
            </a:lvl2pPr>
          </a:lstStyle>
          <a:p>
            <a:endParaRPr lang="en-US" altLang="ja-JP" dirty="0" smtClean="0"/>
          </a:p>
          <a:p>
            <a:pPr lvl="1"/>
            <a:r>
              <a:rPr lang="en-US" altLang="ja-JP" dirty="0" smtClean="0"/>
              <a:t>Easy data analysis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Relative response factors in method file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Reliable performance in detection of compounds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Database registered a number of compounds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CAS, molecular formula, molecular weight, retention indices</a:t>
            </a:r>
            <a:endParaRPr lang="ja-JP" altLang="en-US" dirty="0"/>
          </a:p>
        </p:txBody>
      </p:sp>
      <p:sp>
        <p:nvSpPr>
          <p:cNvPr id="1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AAA3-2428-4C3E-9A41-AA85ADA6A91F}" type="datetime1">
              <a:rPr lang="ja-JP" altLang="en-US"/>
              <a:pPr>
                <a:defRPr/>
              </a:pPr>
              <a:t>2015/5/19</a:t>
            </a:fld>
            <a:endParaRPr lang="en-US" altLang="ja-JP"/>
          </a:p>
        </p:txBody>
      </p:sp>
      <p:sp>
        <p:nvSpPr>
          <p:cNvPr id="1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2758C-036D-4132-8EB9-496B1AC50F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3088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\\Terastation\p\ステートメント入り中面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073" cy="685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カギ線コネクタ 5"/>
          <p:cNvCxnSpPr/>
          <p:nvPr userDrawn="1"/>
        </p:nvCxnSpPr>
        <p:spPr>
          <a:xfrm>
            <a:off x="-4756618" y="475150"/>
            <a:ext cx="4642589" cy="308128"/>
          </a:xfrm>
          <a:prstGeom prst="bentConnector3">
            <a:avLst>
              <a:gd name="adj1" fmla="val 9350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>
            <a:spLocks noChangeArrowheads="1"/>
          </p:cNvSpPr>
          <p:nvPr userDrawn="1"/>
        </p:nvSpPr>
        <p:spPr bwMode="auto">
          <a:xfrm>
            <a:off x="-4821777" y="1303064"/>
            <a:ext cx="2880542" cy="60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2" tIns="40071" rIns="80142" bIns="40071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defTabSz="435522" eaLnBrk="1" hangingPunct="1">
              <a:defRPr/>
            </a:pPr>
            <a:r>
              <a:rPr lang="en-US" altLang="ja-JP" sz="1700" dirty="0" smtClean="0">
                <a:solidFill>
                  <a:srgbClr val="FF0000"/>
                </a:solidFill>
                <a:latin typeface="メイリオ" pitchFamily="50" charset="-128"/>
                <a:cs typeface="Arial" pitchFamily="34" charset="0"/>
              </a:rPr>
              <a:t>Subhead: Myriad or Arial </a:t>
            </a:r>
          </a:p>
          <a:p>
            <a:pPr defTabSz="435522" eaLnBrk="1" hangingPunct="1">
              <a:defRPr/>
            </a:pPr>
            <a:r>
              <a:rPr lang="en-US" altLang="ja-JP" sz="1700" dirty="0" smtClean="0">
                <a:solidFill>
                  <a:srgbClr val="FF0000"/>
                </a:solidFill>
                <a:latin typeface="メイリオ" pitchFamily="50" charset="-128"/>
                <a:cs typeface="Arial" pitchFamily="34" charset="0"/>
              </a:rPr>
              <a:t>Text: Myriad or Arial</a:t>
            </a:r>
          </a:p>
        </p:txBody>
      </p:sp>
      <p:cxnSp>
        <p:nvCxnSpPr>
          <p:cNvPr id="8" name="カギ線コネクタ 7"/>
          <p:cNvCxnSpPr/>
          <p:nvPr userDrawn="1"/>
        </p:nvCxnSpPr>
        <p:spPr>
          <a:xfrm>
            <a:off x="-4821777" y="1945236"/>
            <a:ext cx="4707748" cy="308128"/>
          </a:xfrm>
          <a:prstGeom prst="bentConnector3">
            <a:avLst>
              <a:gd name="adj1" fmla="val 9196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-4832636" y="-1238269"/>
            <a:ext cx="5833101" cy="100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2" tIns="40071" rIns="80142" bIns="40071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defTabSz="801472" eaLnBrk="1" hangingPunct="1">
              <a:defRPr/>
            </a:pPr>
            <a:r>
              <a:rPr lang="en-US" altLang="ja-JP" smtClean="0">
                <a:solidFill>
                  <a:srgbClr val="FF0000"/>
                </a:solidFill>
                <a:latin typeface="Myriad"/>
              </a:rPr>
              <a:t>Font size: </a:t>
            </a:r>
          </a:p>
          <a:p>
            <a:pPr defTabSz="801472" eaLnBrk="1" hangingPunct="1">
              <a:defRPr/>
            </a:pPr>
            <a:r>
              <a:rPr lang="en-US" altLang="ja-JP" smtClean="0">
                <a:solidFill>
                  <a:srgbClr val="FF0000"/>
                </a:solidFill>
                <a:latin typeface="Myriad"/>
              </a:rPr>
              <a:t>Sizes can be adjusted depending on the text length. </a:t>
            </a:r>
            <a:endParaRPr lang="ja-JP" altLang="en-US" smtClean="0">
              <a:solidFill>
                <a:srgbClr val="FF0000"/>
              </a:solidFill>
            </a:endParaRPr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1514950" y="-571620"/>
            <a:ext cx="7170178" cy="40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2" tIns="40071" rIns="80142" bIns="40071">
            <a:spAutoFit/>
          </a:bodyPr>
          <a:lstStyle/>
          <a:p>
            <a:pPr defTabSz="801472"/>
            <a:r>
              <a:rPr kumimoji="1" lang="en-US" altLang="ja-JP" sz="2100" b="1">
                <a:solidFill>
                  <a:srgbClr val="FF0000"/>
                </a:solidFill>
                <a:latin typeface="Myriad"/>
                <a:ea typeface="メイリオ" pitchFamily="50" charset="-128"/>
                <a:cs typeface="メイリオ" pitchFamily="50" charset="-128"/>
              </a:rPr>
              <a:t>Characters should not be overlapped on global strings</a:t>
            </a:r>
            <a:endParaRPr kumimoji="1" lang="ja-JP" altLang="en-US" sz="2100" b="1">
              <a:solidFill>
                <a:srgbClr val="FF0000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Line 14"/>
          <p:cNvSpPr>
            <a:spLocks noChangeShapeType="1"/>
          </p:cNvSpPr>
          <p:nvPr userDrawn="1"/>
        </p:nvSpPr>
        <p:spPr bwMode="auto">
          <a:xfrm>
            <a:off x="-4770192" y="-639292"/>
            <a:ext cx="5448933" cy="417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47" tIns="40074" rIns="80147" bIns="40074"/>
          <a:lstStyle/>
          <a:p>
            <a:pPr defTabSz="435522"/>
            <a:endParaRPr kumimoji="1" lang="ja-JP" altLang="en-US">
              <a:solidFill>
                <a:prstClr val="black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Line 15"/>
          <p:cNvSpPr>
            <a:spLocks noChangeShapeType="1"/>
          </p:cNvSpPr>
          <p:nvPr userDrawn="1"/>
        </p:nvSpPr>
        <p:spPr bwMode="auto">
          <a:xfrm flipV="1">
            <a:off x="1597757" y="-191500"/>
            <a:ext cx="7429500" cy="417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47" tIns="40074" rIns="80147" bIns="40074"/>
          <a:lstStyle/>
          <a:p>
            <a:pPr defTabSz="435522"/>
            <a:endParaRPr kumimoji="1" lang="ja-JP" altLang="en-US">
              <a:solidFill>
                <a:prstClr val="black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 userDrawn="1"/>
        </p:nvSpPr>
        <p:spPr bwMode="auto">
          <a:xfrm>
            <a:off x="-4821777" y="126707"/>
            <a:ext cx="3720516" cy="34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2" tIns="40071" rIns="80142" bIns="40071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defTabSz="435522" eaLnBrk="1" hangingPunct="1">
              <a:defRPr/>
            </a:pPr>
            <a:r>
              <a:rPr lang="en-US" altLang="ja-JP" sz="1700" dirty="0" smtClean="0">
                <a:solidFill>
                  <a:srgbClr val="FF0000"/>
                </a:solidFill>
                <a:latin typeface="メイリオ" pitchFamily="50" charset="-128"/>
                <a:cs typeface="Arial" pitchFamily="34" charset="0"/>
              </a:rPr>
              <a:t>Headline for slide: Myriad or Arial</a:t>
            </a:r>
          </a:p>
        </p:txBody>
      </p:sp>
      <p:sp>
        <p:nvSpPr>
          <p:cNvPr id="17" name="コンテンツ プレースホルダ 2"/>
          <p:cNvSpPr>
            <a:spLocks noGrp="1"/>
          </p:cNvSpPr>
          <p:nvPr>
            <p:ph idx="1"/>
          </p:nvPr>
        </p:nvSpPr>
        <p:spPr>
          <a:xfrm>
            <a:off x="286356" y="1515025"/>
            <a:ext cx="4046727" cy="4355921"/>
          </a:xfrm>
        </p:spPr>
        <p:txBody>
          <a:bodyPr/>
          <a:lstStyle>
            <a:lvl1pPr marL="317249" indent="-317249" defTabSz="801472">
              <a:spcBef>
                <a:spcPts val="0"/>
              </a:spcBef>
              <a:buClr>
                <a:srgbClr val="969696"/>
              </a:buClr>
              <a:buSzPct val="80000"/>
              <a:buFont typeface="Wingdings" pitchFamily="2" charset="2"/>
              <a:buChar char="l"/>
              <a:defRPr b="1">
                <a:solidFill>
                  <a:schemeClr val="bg1">
                    <a:lumMod val="50000"/>
                  </a:schemeClr>
                </a:solidFill>
                <a:latin typeface="Myriad"/>
              </a:defRPr>
            </a:lvl1pPr>
            <a:lvl2pPr marL="635890" indent="-318641" defTabSz="801472">
              <a:spcBef>
                <a:spcPts val="0"/>
              </a:spcBef>
              <a:buClr>
                <a:srgbClr val="B2B2B2"/>
              </a:buClr>
              <a:buSzPct val="80000"/>
              <a:buFont typeface="Wingdings" pitchFamily="2" charset="2"/>
              <a:buChar char="l"/>
              <a:defRPr sz="1800">
                <a:latin typeface="Myriad"/>
              </a:defRPr>
            </a:lvl2pPr>
          </a:lstStyle>
          <a:p>
            <a:endParaRPr lang="en-US" altLang="ja-JP" dirty="0" smtClean="0"/>
          </a:p>
          <a:p>
            <a:pPr lvl="1"/>
            <a:r>
              <a:rPr lang="en-US" altLang="ja-JP" dirty="0" smtClean="0"/>
              <a:t>Easy data analysis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Relative response factors in method file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Reliable performance in detection of compounds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Database registered a number of compounds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CAS, molecular formula, molecular weight, retention indices</a:t>
            </a:r>
            <a:endParaRPr lang="ja-JP" altLang="en-US" dirty="0"/>
          </a:p>
        </p:txBody>
      </p:sp>
      <p:sp>
        <p:nvSpPr>
          <p:cNvPr id="18" name="コンテンツ プレースホルダ 2"/>
          <p:cNvSpPr>
            <a:spLocks noGrp="1"/>
          </p:cNvSpPr>
          <p:nvPr>
            <p:ph idx="13"/>
          </p:nvPr>
        </p:nvSpPr>
        <p:spPr>
          <a:xfrm>
            <a:off x="4639802" y="1526848"/>
            <a:ext cx="4046727" cy="4355921"/>
          </a:xfrm>
        </p:spPr>
        <p:txBody>
          <a:bodyPr/>
          <a:lstStyle>
            <a:lvl1pPr marL="317249" indent="-317249" defTabSz="801472">
              <a:spcBef>
                <a:spcPts val="0"/>
              </a:spcBef>
              <a:buClr>
                <a:srgbClr val="969696"/>
              </a:buClr>
              <a:buSzPct val="80000"/>
              <a:buFont typeface="Wingdings" pitchFamily="2" charset="2"/>
              <a:buChar char="l"/>
              <a:defRPr b="1">
                <a:solidFill>
                  <a:schemeClr val="bg1">
                    <a:lumMod val="50000"/>
                  </a:schemeClr>
                </a:solidFill>
                <a:latin typeface="Myriad"/>
              </a:defRPr>
            </a:lvl1pPr>
            <a:lvl2pPr marL="635890" indent="-318641" defTabSz="801472">
              <a:spcBef>
                <a:spcPts val="0"/>
              </a:spcBef>
              <a:buClr>
                <a:srgbClr val="B2B2B2"/>
              </a:buClr>
              <a:buSzPct val="80000"/>
              <a:buFont typeface="Wingdings" pitchFamily="2" charset="2"/>
              <a:buChar char="l"/>
              <a:defRPr sz="1800">
                <a:latin typeface="Myriad"/>
              </a:defRPr>
            </a:lvl2pPr>
          </a:lstStyle>
          <a:p>
            <a:endParaRPr lang="en-US" altLang="ja-JP" dirty="0" smtClean="0"/>
          </a:p>
          <a:p>
            <a:pPr lvl="1"/>
            <a:r>
              <a:rPr lang="en-US" altLang="ja-JP" dirty="0" smtClean="0"/>
              <a:t>Easy data analysis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Relative response factors in method file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Reliable performance in detection of compounds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Database registered a number of compounds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CAS, molecular formula, molecular weight, retention indices</a:t>
            </a:r>
            <a:endParaRPr lang="ja-JP" altLang="en-US" dirty="0"/>
          </a:p>
        </p:txBody>
      </p:sp>
      <p:sp>
        <p:nvSpPr>
          <p:cNvPr id="22" name="タイトル 1"/>
          <p:cNvSpPr>
            <a:spLocks noGrp="1"/>
          </p:cNvSpPr>
          <p:nvPr>
            <p:ph type="title"/>
          </p:nvPr>
        </p:nvSpPr>
        <p:spPr>
          <a:xfrm>
            <a:off x="224627" y="345564"/>
            <a:ext cx="6431751" cy="848008"/>
          </a:xfrm>
        </p:spPr>
        <p:txBody>
          <a:bodyPr/>
          <a:lstStyle>
            <a:lvl1pPr algn="l">
              <a:lnSpc>
                <a:spcPct val="100000"/>
              </a:lnSpc>
              <a:defRPr sz="2800" b="1">
                <a:latin typeface="Arial" pitchFamily="34" charset="0"/>
                <a:ea typeface="メイリオ" pitchFamily="50" charset="-128"/>
                <a:cs typeface="Arial" pitchFamily="34" charset="0"/>
              </a:defRPr>
            </a:lvl1pPr>
          </a:lstStyle>
          <a:p>
            <a:r>
              <a:rPr lang="ja-JP" altLang="en-US" noProof="0" smtClean="0"/>
              <a:t>マスター タイトルの書式設定</a:t>
            </a:r>
            <a:endParaRPr lang="ja-JP" altLang="en-US" dirty="0"/>
          </a:p>
        </p:txBody>
      </p:sp>
      <p:sp>
        <p:nvSpPr>
          <p:cNvPr id="1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DCFC9-5ED5-47DC-A266-305DCCB27C6B}" type="datetime1">
              <a:rPr lang="ja-JP" altLang="en-US"/>
              <a:pPr>
                <a:defRPr/>
              </a:pPr>
              <a:t>2015/5/19</a:t>
            </a:fld>
            <a:endParaRPr lang="en-US" altLang="ja-JP"/>
          </a:p>
        </p:txBody>
      </p:sp>
      <p:sp>
        <p:nvSpPr>
          <p:cNvPr id="1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2A020-5B86-40B6-88EF-63CB798A1DD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231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i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\\Terastation\p\ステートメント入り中面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073" cy="685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カギ線コネクタ 7"/>
          <p:cNvCxnSpPr/>
          <p:nvPr userDrawn="1"/>
        </p:nvCxnSpPr>
        <p:spPr>
          <a:xfrm>
            <a:off x="-4756618" y="475150"/>
            <a:ext cx="4642589" cy="308128"/>
          </a:xfrm>
          <a:prstGeom prst="bentConnector3">
            <a:avLst>
              <a:gd name="adj1" fmla="val 9350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>
            <a:spLocks noChangeArrowheads="1"/>
          </p:cNvSpPr>
          <p:nvPr userDrawn="1"/>
        </p:nvSpPr>
        <p:spPr bwMode="auto">
          <a:xfrm>
            <a:off x="-4821777" y="1303064"/>
            <a:ext cx="2880542" cy="60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2" tIns="40071" rIns="80142" bIns="40071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defTabSz="435522" eaLnBrk="1" hangingPunct="1">
              <a:defRPr/>
            </a:pPr>
            <a:r>
              <a:rPr lang="en-US" altLang="ja-JP" sz="1700" dirty="0" smtClean="0">
                <a:solidFill>
                  <a:srgbClr val="FF0000"/>
                </a:solidFill>
                <a:latin typeface="メイリオ" pitchFamily="50" charset="-128"/>
                <a:cs typeface="Arial" pitchFamily="34" charset="0"/>
              </a:rPr>
              <a:t>Subhead: Myriad or Arial </a:t>
            </a:r>
          </a:p>
          <a:p>
            <a:pPr defTabSz="435522" eaLnBrk="1" hangingPunct="1">
              <a:defRPr/>
            </a:pPr>
            <a:r>
              <a:rPr lang="en-US" altLang="ja-JP" sz="1700" dirty="0" smtClean="0">
                <a:solidFill>
                  <a:srgbClr val="FF0000"/>
                </a:solidFill>
                <a:latin typeface="メイリオ" pitchFamily="50" charset="-128"/>
                <a:cs typeface="Arial" pitchFamily="34" charset="0"/>
              </a:rPr>
              <a:t>Text: Myriad or Arial</a:t>
            </a:r>
          </a:p>
        </p:txBody>
      </p:sp>
      <p:cxnSp>
        <p:nvCxnSpPr>
          <p:cNvPr id="10" name="カギ線コネクタ 9"/>
          <p:cNvCxnSpPr/>
          <p:nvPr userDrawn="1"/>
        </p:nvCxnSpPr>
        <p:spPr>
          <a:xfrm>
            <a:off x="-4821777" y="1945236"/>
            <a:ext cx="4707748" cy="308128"/>
          </a:xfrm>
          <a:prstGeom prst="bentConnector3">
            <a:avLst>
              <a:gd name="adj1" fmla="val 9196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-4832636" y="-1238269"/>
            <a:ext cx="5833101" cy="100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2" tIns="40071" rIns="80142" bIns="40071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defTabSz="801472" eaLnBrk="1" hangingPunct="1">
              <a:defRPr/>
            </a:pPr>
            <a:r>
              <a:rPr lang="en-US" altLang="ja-JP" smtClean="0">
                <a:solidFill>
                  <a:srgbClr val="FF0000"/>
                </a:solidFill>
                <a:latin typeface="Myriad"/>
              </a:rPr>
              <a:t>Font size: </a:t>
            </a:r>
          </a:p>
          <a:p>
            <a:pPr defTabSz="801472" eaLnBrk="1" hangingPunct="1">
              <a:defRPr/>
            </a:pPr>
            <a:r>
              <a:rPr lang="en-US" altLang="ja-JP" smtClean="0">
                <a:solidFill>
                  <a:srgbClr val="FF0000"/>
                </a:solidFill>
                <a:latin typeface="Myriad"/>
              </a:rPr>
              <a:t>Sizes can be adjusted depending on the text length. </a:t>
            </a:r>
            <a:endParaRPr lang="ja-JP" altLang="en-US" smtClean="0">
              <a:solidFill>
                <a:srgbClr val="FF0000"/>
              </a:solidFill>
            </a:endParaRPr>
          </a:p>
        </p:txBody>
      </p:sp>
      <p:sp>
        <p:nvSpPr>
          <p:cNvPr id="12" name="Rectangle 13"/>
          <p:cNvSpPr>
            <a:spLocks noChangeArrowheads="1"/>
          </p:cNvSpPr>
          <p:nvPr userDrawn="1"/>
        </p:nvSpPr>
        <p:spPr bwMode="auto">
          <a:xfrm>
            <a:off x="1514950" y="-571620"/>
            <a:ext cx="7170178" cy="40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2" tIns="40071" rIns="80142" bIns="40071">
            <a:spAutoFit/>
          </a:bodyPr>
          <a:lstStyle/>
          <a:p>
            <a:pPr defTabSz="801472"/>
            <a:r>
              <a:rPr kumimoji="1" lang="en-US" altLang="ja-JP" sz="2100" b="1">
                <a:solidFill>
                  <a:srgbClr val="FF0000"/>
                </a:solidFill>
                <a:latin typeface="Myriad"/>
                <a:ea typeface="メイリオ" pitchFamily="50" charset="-128"/>
                <a:cs typeface="メイリオ" pitchFamily="50" charset="-128"/>
              </a:rPr>
              <a:t>Characters should not be overlapped on global strings</a:t>
            </a:r>
            <a:endParaRPr kumimoji="1" lang="ja-JP" altLang="en-US" sz="2100" b="1">
              <a:solidFill>
                <a:srgbClr val="FF0000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Line 14"/>
          <p:cNvSpPr>
            <a:spLocks noChangeShapeType="1"/>
          </p:cNvSpPr>
          <p:nvPr userDrawn="1"/>
        </p:nvSpPr>
        <p:spPr bwMode="auto">
          <a:xfrm>
            <a:off x="-4770192" y="-639292"/>
            <a:ext cx="5448933" cy="417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47" tIns="40074" rIns="80147" bIns="40074"/>
          <a:lstStyle/>
          <a:p>
            <a:pPr defTabSz="435522"/>
            <a:endParaRPr kumimoji="1" lang="ja-JP" altLang="en-US">
              <a:solidFill>
                <a:prstClr val="black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Line 15"/>
          <p:cNvSpPr>
            <a:spLocks noChangeShapeType="1"/>
          </p:cNvSpPr>
          <p:nvPr userDrawn="1"/>
        </p:nvSpPr>
        <p:spPr bwMode="auto">
          <a:xfrm flipV="1">
            <a:off x="1597757" y="-191500"/>
            <a:ext cx="7429500" cy="417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47" tIns="40074" rIns="80147" bIns="40074"/>
          <a:lstStyle/>
          <a:p>
            <a:pPr defTabSz="435522"/>
            <a:endParaRPr kumimoji="1" lang="ja-JP" altLang="en-US">
              <a:solidFill>
                <a:prstClr val="black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テキスト ボックス 14"/>
          <p:cNvSpPr txBox="1">
            <a:spLocks noChangeArrowheads="1"/>
          </p:cNvSpPr>
          <p:nvPr userDrawn="1"/>
        </p:nvSpPr>
        <p:spPr bwMode="auto">
          <a:xfrm>
            <a:off x="-4821777" y="126707"/>
            <a:ext cx="3720516" cy="34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2" tIns="40071" rIns="80142" bIns="40071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defTabSz="435522" eaLnBrk="1" hangingPunct="1">
              <a:defRPr/>
            </a:pPr>
            <a:r>
              <a:rPr lang="en-US" altLang="ja-JP" sz="1700" dirty="0" smtClean="0">
                <a:solidFill>
                  <a:srgbClr val="FF0000"/>
                </a:solidFill>
                <a:latin typeface="メイリオ" pitchFamily="50" charset="-128"/>
                <a:cs typeface="Arial" pitchFamily="34" charset="0"/>
              </a:rPr>
              <a:t>Headline for slide: Myriad or Arial</a:t>
            </a:r>
          </a:p>
        </p:txBody>
      </p:sp>
      <p:sp>
        <p:nvSpPr>
          <p:cNvPr id="17" name="コンテンツ プレースホルダ 2"/>
          <p:cNvSpPr>
            <a:spLocks noGrp="1"/>
          </p:cNvSpPr>
          <p:nvPr>
            <p:ph idx="1"/>
          </p:nvPr>
        </p:nvSpPr>
        <p:spPr>
          <a:xfrm>
            <a:off x="286356" y="2253364"/>
            <a:ext cx="4046727" cy="3617582"/>
          </a:xfrm>
        </p:spPr>
        <p:txBody>
          <a:bodyPr/>
          <a:lstStyle>
            <a:lvl1pPr marL="317249" indent="-317249" defTabSz="801472">
              <a:spcBef>
                <a:spcPts val="0"/>
              </a:spcBef>
              <a:buClr>
                <a:srgbClr val="969696"/>
              </a:buClr>
              <a:buSzPct val="80000"/>
              <a:buFont typeface="Wingdings" pitchFamily="2" charset="2"/>
              <a:buChar char="l"/>
              <a:defRPr b="1">
                <a:solidFill>
                  <a:schemeClr val="bg1">
                    <a:lumMod val="50000"/>
                  </a:schemeClr>
                </a:solidFill>
                <a:latin typeface="Myriad"/>
              </a:defRPr>
            </a:lvl1pPr>
            <a:lvl2pPr marL="635890" indent="-318641" defTabSz="801472">
              <a:spcBef>
                <a:spcPts val="0"/>
              </a:spcBef>
              <a:buClr>
                <a:srgbClr val="B2B2B2"/>
              </a:buClr>
              <a:buSzPct val="80000"/>
              <a:buFont typeface="Wingdings" pitchFamily="2" charset="2"/>
              <a:buChar char="l"/>
              <a:defRPr sz="1800">
                <a:latin typeface="Myriad"/>
              </a:defRPr>
            </a:lvl2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22" name="タイトル 1"/>
          <p:cNvSpPr>
            <a:spLocks noGrp="1"/>
          </p:cNvSpPr>
          <p:nvPr>
            <p:ph type="title"/>
          </p:nvPr>
        </p:nvSpPr>
        <p:spPr>
          <a:xfrm>
            <a:off x="224627" y="345564"/>
            <a:ext cx="6431751" cy="848008"/>
          </a:xfrm>
        </p:spPr>
        <p:txBody>
          <a:bodyPr/>
          <a:lstStyle>
            <a:lvl1pPr algn="l">
              <a:lnSpc>
                <a:spcPct val="100000"/>
              </a:lnSpc>
              <a:defRPr sz="2800" b="1">
                <a:latin typeface="Arial" pitchFamily="34" charset="0"/>
                <a:ea typeface="メイリオ" pitchFamily="50" charset="-128"/>
                <a:cs typeface="Arial" pitchFamily="34" charset="0"/>
              </a:defRPr>
            </a:lvl1pPr>
          </a:lstStyle>
          <a:p>
            <a:r>
              <a:rPr lang="ja-JP" altLang="en-US" noProof="0" smtClean="0"/>
              <a:t>マスター タイトルの書式設定</a:t>
            </a:r>
            <a:endParaRPr lang="ja-JP" altLang="en-US" dirty="0"/>
          </a:p>
        </p:txBody>
      </p:sp>
      <p:sp>
        <p:nvSpPr>
          <p:cNvPr id="21" name="コンテンツ プレースホルダ 2"/>
          <p:cNvSpPr>
            <a:spLocks noGrp="1"/>
          </p:cNvSpPr>
          <p:nvPr>
            <p:ph idx="17"/>
          </p:nvPr>
        </p:nvSpPr>
        <p:spPr>
          <a:xfrm>
            <a:off x="286356" y="1593193"/>
            <a:ext cx="4046727" cy="642893"/>
          </a:xfrm>
        </p:spPr>
        <p:txBody>
          <a:bodyPr/>
          <a:lstStyle>
            <a:lvl1pPr marL="0" indent="0" defTabSz="801472">
              <a:spcBef>
                <a:spcPts val="0"/>
              </a:spcBef>
              <a:buClr>
                <a:srgbClr val="969696"/>
              </a:buClr>
              <a:buSzPct val="80000"/>
              <a:buFont typeface="Wingdings" pitchFamily="2" charset="2"/>
              <a:buNone/>
              <a:defRPr b="1" baseline="0">
                <a:solidFill>
                  <a:schemeClr val="bg1">
                    <a:lumMod val="50000"/>
                  </a:schemeClr>
                </a:solidFill>
                <a:latin typeface="Myriad"/>
              </a:defRPr>
            </a:lvl1pPr>
            <a:lvl2pPr marL="635890" indent="-318641" defTabSz="801472">
              <a:spcBef>
                <a:spcPts val="0"/>
              </a:spcBef>
              <a:buClr>
                <a:srgbClr val="B2B2B2"/>
              </a:buClr>
              <a:buSzPct val="80000"/>
              <a:buFont typeface="Wingdings" pitchFamily="2" charset="2"/>
              <a:buChar char="l"/>
              <a:defRPr sz="1800">
                <a:latin typeface="Myriad"/>
              </a:defRPr>
            </a:lvl2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コンテンツ プレースホルダ 2"/>
          <p:cNvSpPr>
            <a:spLocks noGrp="1"/>
          </p:cNvSpPr>
          <p:nvPr>
            <p:ph idx="18"/>
          </p:nvPr>
        </p:nvSpPr>
        <p:spPr>
          <a:xfrm>
            <a:off x="4639802" y="2253364"/>
            <a:ext cx="4046727" cy="3617582"/>
          </a:xfrm>
        </p:spPr>
        <p:txBody>
          <a:bodyPr/>
          <a:lstStyle>
            <a:lvl1pPr marL="317249" indent="-317249" defTabSz="801472">
              <a:spcBef>
                <a:spcPts val="0"/>
              </a:spcBef>
              <a:buClr>
                <a:srgbClr val="969696"/>
              </a:buClr>
              <a:buSzPct val="80000"/>
              <a:buFont typeface="Wingdings" pitchFamily="2" charset="2"/>
              <a:buChar char="l"/>
              <a:defRPr b="1">
                <a:solidFill>
                  <a:schemeClr val="bg1">
                    <a:lumMod val="50000"/>
                  </a:schemeClr>
                </a:solidFill>
                <a:latin typeface="Myriad"/>
              </a:defRPr>
            </a:lvl1pPr>
            <a:lvl2pPr marL="635890" indent="-318641" defTabSz="801472">
              <a:spcBef>
                <a:spcPts val="0"/>
              </a:spcBef>
              <a:buClr>
                <a:srgbClr val="B2B2B2"/>
              </a:buClr>
              <a:buSzPct val="80000"/>
              <a:buFont typeface="Wingdings" pitchFamily="2" charset="2"/>
              <a:buChar char="l"/>
              <a:defRPr sz="1800">
                <a:latin typeface="Myriad"/>
              </a:defRPr>
            </a:lvl2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24" name="コンテンツ プレースホルダ 2"/>
          <p:cNvSpPr>
            <a:spLocks noGrp="1"/>
          </p:cNvSpPr>
          <p:nvPr>
            <p:ph idx="19"/>
          </p:nvPr>
        </p:nvSpPr>
        <p:spPr>
          <a:xfrm>
            <a:off x="4639802" y="1593193"/>
            <a:ext cx="4046727" cy="642893"/>
          </a:xfrm>
        </p:spPr>
        <p:txBody>
          <a:bodyPr/>
          <a:lstStyle>
            <a:lvl1pPr marL="0" indent="0" defTabSz="801472">
              <a:spcBef>
                <a:spcPts val="0"/>
              </a:spcBef>
              <a:buClr>
                <a:srgbClr val="969696"/>
              </a:buClr>
              <a:buSzPct val="80000"/>
              <a:buFont typeface="Wingdings" pitchFamily="2" charset="2"/>
              <a:buNone/>
              <a:defRPr b="1" baseline="0">
                <a:solidFill>
                  <a:schemeClr val="bg1">
                    <a:lumMod val="50000"/>
                  </a:schemeClr>
                </a:solidFill>
                <a:latin typeface="Myriad"/>
              </a:defRPr>
            </a:lvl1pPr>
            <a:lvl2pPr marL="635890" indent="-318641" defTabSz="801472">
              <a:spcBef>
                <a:spcPts val="0"/>
              </a:spcBef>
              <a:buClr>
                <a:srgbClr val="B2B2B2"/>
              </a:buClr>
              <a:buSzPct val="80000"/>
              <a:buFont typeface="Wingdings" pitchFamily="2" charset="2"/>
              <a:buChar char="l"/>
              <a:defRPr sz="1800">
                <a:latin typeface="Myriad"/>
              </a:defRPr>
            </a:lvl2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6" name="日付プレースホルダー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AF0B6-C1E4-466E-83AC-D9D7F045CB25}" type="datetime1">
              <a:rPr lang="ja-JP" altLang="en-US"/>
              <a:pPr>
                <a:defRPr/>
              </a:pPr>
              <a:t>2015/5/19</a:t>
            </a:fld>
            <a:endParaRPr lang="en-US" altLang="ja-JP"/>
          </a:p>
        </p:txBody>
      </p:sp>
      <p:sp>
        <p:nvSpPr>
          <p:cNvPr id="18" name="フッター プレースホルダー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" name="スライド番号プレースホルダー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BC0D-6893-4E03-9EE4-207FA744E60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2241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\\Terastation\p\ステートメント入り中面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073" cy="685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カギ線コネクタ 3"/>
          <p:cNvCxnSpPr/>
          <p:nvPr userDrawn="1"/>
        </p:nvCxnSpPr>
        <p:spPr>
          <a:xfrm>
            <a:off x="-4756618" y="475150"/>
            <a:ext cx="4642589" cy="308128"/>
          </a:xfrm>
          <a:prstGeom prst="bentConnector3">
            <a:avLst>
              <a:gd name="adj1" fmla="val 9350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>
            <a:spLocks noChangeArrowheads="1"/>
          </p:cNvSpPr>
          <p:nvPr userDrawn="1"/>
        </p:nvSpPr>
        <p:spPr bwMode="auto">
          <a:xfrm>
            <a:off x="-4821777" y="1303064"/>
            <a:ext cx="2880542" cy="60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2" tIns="40071" rIns="80142" bIns="40071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defTabSz="435522" eaLnBrk="1" hangingPunct="1">
              <a:defRPr/>
            </a:pPr>
            <a:r>
              <a:rPr lang="en-US" altLang="ja-JP" sz="1700" dirty="0" smtClean="0">
                <a:solidFill>
                  <a:srgbClr val="FF0000"/>
                </a:solidFill>
                <a:latin typeface="メイリオ" pitchFamily="50" charset="-128"/>
                <a:cs typeface="Arial" pitchFamily="34" charset="0"/>
              </a:rPr>
              <a:t>Subhead: Myriad or Arial </a:t>
            </a:r>
          </a:p>
          <a:p>
            <a:pPr defTabSz="435522" eaLnBrk="1" hangingPunct="1">
              <a:defRPr/>
            </a:pPr>
            <a:r>
              <a:rPr lang="en-US" altLang="ja-JP" sz="1700" dirty="0" smtClean="0">
                <a:solidFill>
                  <a:srgbClr val="FF0000"/>
                </a:solidFill>
                <a:latin typeface="メイリオ" pitchFamily="50" charset="-128"/>
                <a:cs typeface="Arial" pitchFamily="34" charset="0"/>
              </a:rPr>
              <a:t>Text: Myriad or Arial</a:t>
            </a:r>
          </a:p>
        </p:txBody>
      </p:sp>
      <p:cxnSp>
        <p:nvCxnSpPr>
          <p:cNvPr id="6" name="カギ線コネクタ 5"/>
          <p:cNvCxnSpPr/>
          <p:nvPr userDrawn="1"/>
        </p:nvCxnSpPr>
        <p:spPr>
          <a:xfrm>
            <a:off x="-4821777" y="1945236"/>
            <a:ext cx="4707748" cy="308128"/>
          </a:xfrm>
          <a:prstGeom prst="bentConnector3">
            <a:avLst>
              <a:gd name="adj1" fmla="val 9196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-4832636" y="-1238269"/>
            <a:ext cx="5833101" cy="100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2" tIns="40071" rIns="80142" bIns="40071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defTabSz="801472" eaLnBrk="1" hangingPunct="1">
              <a:defRPr/>
            </a:pPr>
            <a:r>
              <a:rPr lang="en-US" altLang="ja-JP" smtClean="0">
                <a:solidFill>
                  <a:srgbClr val="FF0000"/>
                </a:solidFill>
                <a:latin typeface="Myriad"/>
              </a:rPr>
              <a:t>Font size: </a:t>
            </a:r>
          </a:p>
          <a:p>
            <a:pPr defTabSz="801472" eaLnBrk="1" hangingPunct="1">
              <a:defRPr/>
            </a:pPr>
            <a:r>
              <a:rPr lang="en-US" altLang="ja-JP" smtClean="0">
                <a:solidFill>
                  <a:srgbClr val="FF0000"/>
                </a:solidFill>
                <a:latin typeface="Myriad"/>
              </a:rPr>
              <a:t>Sizes can be adjusted depending on the text length. </a:t>
            </a:r>
            <a:endParaRPr lang="ja-JP" altLang="en-US" smtClean="0">
              <a:solidFill>
                <a:srgbClr val="FF0000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1514950" y="-571620"/>
            <a:ext cx="7170178" cy="40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2" tIns="40071" rIns="80142" bIns="40071">
            <a:spAutoFit/>
          </a:bodyPr>
          <a:lstStyle/>
          <a:p>
            <a:pPr defTabSz="801472"/>
            <a:r>
              <a:rPr kumimoji="1" lang="en-US" altLang="ja-JP" sz="2100" b="1">
                <a:solidFill>
                  <a:srgbClr val="FF0000"/>
                </a:solidFill>
                <a:latin typeface="Myriad"/>
                <a:ea typeface="メイリオ" pitchFamily="50" charset="-128"/>
                <a:cs typeface="メイリオ" pitchFamily="50" charset="-128"/>
              </a:rPr>
              <a:t>Characters should not be overlapped on global strings</a:t>
            </a:r>
            <a:endParaRPr kumimoji="1" lang="ja-JP" altLang="en-US" sz="2100" b="1">
              <a:solidFill>
                <a:srgbClr val="FF0000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Line 14"/>
          <p:cNvSpPr>
            <a:spLocks noChangeShapeType="1"/>
          </p:cNvSpPr>
          <p:nvPr userDrawn="1"/>
        </p:nvSpPr>
        <p:spPr bwMode="auto">
          <a:xfrm>
            <a:off x="-4770192" y="-639292"/>
            <a:ext cx="5448933" cy="417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47" tIns="40074" rIns="80147" bIns="40074"/>
          <a:lstStyle/>
          <a:p>
            <a:pPr defTabSz="435522"/>
            <a:endParaRPr kumimoji="1" lang="ja-JP" altLang="en-US">
              <a:solidFill>
                <a:prstClr val="black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Line 15"/>
          <p:cNvSpPr>
            <a:spLocks noChangeShapeType="1"/>
          </p:cNvSpPr>
          <p:nvPr userDrawn="1"/>
        </p:nvSpPr>
        <p:spPr bwMode="auto">
          <a:xfrm flipV="1">
            <a:off x="1597757" y="-191500"/>
            <a:ext cx="7429500" cy="417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47" tIns="40074" rIns="80147" bIns="40074"/>
          <a:lstStyle/>
          <a:p>
            <a:pPr defTabSz="435522"/>
            <a:endParaRPr kumimoji="1" lang="ja-JP" altLang="en-US">
              <a:solidFill>
                <a:prstClr val="black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 userDrawn="1"/>
        </p:nvSpPr>
        <p:spPr bwMode="auto">
          <a:xfrm>
            <a:off x="-4821777" y="126707"/>
            <a:ext cx="3720516" cy="34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2" tIns="40071" rIns="80142" bIns="40071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defTabSz="435522" eaLnBrk="1" hangingPunct="1">
              <a:defRPr/>
            </a:pPr>
            <a:r>
              <a:rPr lang="en-US" altLang="ja-JP" sz="1700" dirty="0" smtClean="0">
                <a:solidFill>
                  <a:srgbClr val="FF0000"/>
                </a:solidFill>
                <a:latin typeface="メイリオ" pitchFamily="50" charset="-128"/>
                <a:cs typeface="Arial" pitchFamily="34" charset="0"/>
              </a:rPr>
              <a:t>Headline for slide: Myriad or Arial</a:t>
            </a:r>
          </a:p>
        </p:txBody>
      </p:sp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224627" y="345564"/>
            <a:ext cx="6431751" cy="848008"/>
          </a:xfrm>
        </p:spPr>
        <p:txBody>
          <a:bodyPr/>
          <a:lstStyle>
            <a:lvl1pPr algn="l">
              <a:lnSpc>
                <a:spcPct val="100000"/>
              </a:lnSpc>
              <a:defRPr sz="2800" b="1">
                <a:latin typeface="Arial" pitchFamily="34" charset="0"/>
                <a:ea typeface="メイリオ" pitchFamily="50" charset="-128"/>
                <a:cs typeface="Arial" pitchFamily="34" charset="0"/>
              </a:defRPr>
            </a:lvl1pPr>
          </a:lstStyle>
          <a:p>
            <a:r>
              <a:rPr lang="ja-JP" altLang="en-US" noProof="0" smtClean="0"/>
              <a:t>マスター タイトルの書式設定</a:t>
            </a:r>
            <a:endParaRPr lang="ja-JP" altLang="en-US" dirty="0"/>
          </a:p>
        </p:txBody>
      </p:sp>
      <p:sp>
        <p:nvSpPr>
          <p:cNvPr id="1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9051-DAEC-4EB5-97AD-CB38065D82E5}" type="datetime1">
              <a:rPr lang="ja-JP" altLang="en-US"/>
              <a:pPr>
                <a:defRPr/>
              </a:pPr>
              <a:t>2015/5/19</a:t>
            </a:fld>
            <a:endParaRPr lang="en-US" altLang="ja-JP"/>
          </a:p>
        </p:txBody>
      </p:sp>
      <p:sp>
        <p:nvSpPr>
          <p:cNvPr id="1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67363-5CDA-469D-97C8-92CB8FCD1BE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0281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\\Terastation\p\ステートメント入り中面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073" cy="685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カギ線コネクタ 2"/>
          <p:cNvCxnSpPr/>
          <p:nvPr userDrawn="1"/>
        </p:nvCxnSpPr>
        <p:spPr>
          <a:xfrm>
            <a:off x="-4756618" y="475150"/>
            <a:ext cx="4642589" cy="308128"/>
          </a:xfrm>
          <a:prstGeom prst="bentConnector3">
            <a:avLst>
              <a:gd name="adj1" fmla="val 9350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>
            <a:spLocks noChangeArrowheads="1"/>
          </p:cNvSpPr>
          <p:nvPr userDrawn="1"/>
        </p:nvSpPr>
        <p:spPr bwMode="auto">
          <a:xfrm>
            <a:off x="-4821777" y="1303064"/>
            <a:ext cx="2880542" cy="60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2" tIns="40071" rIns="80142" bIns="40071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defTabSz="435522" eaLnBrk="1" hangingPunct="1">
              <a:defRPr/>
            </a:pPr>
            <a:r>
              <a:rPr lang="en-US" altLang="ja-JP" sz="1700" dirty="0" smtClean="0">
                <a:solidFill>
                  <a:srgbClr val="FF0000"/>
                </a:solidFill>
                <a:latin typeface="メイリオ" pitchFamily="50" charset="-128"/>
                <a:cs typeface="Arial" pitchFamily="34" charset="0"/>
              </a:rPr>
              <a:t>Subhead: Myriad or Arial </a:t>
            </a:r>
          </a:p>
          <a:p>
            <a:pPr defTabSz="435522" eaLnBrk="1" hangingPunct="1">
              <a:defRPr/>
            </a:pPr>
            <a:r>
              <a:rPr lang="en-US" altLang="ja-JP" sz="1700" dirty="0" smtClean="0">
                <a:solidFill>
                  <a:srgbClr val="FF0000"/>
                </a:solidFill>
                <a:latin typeface="メイリオ" pitchFamily="50" charset="-128"/>
                <a:cs typeface="Arial" pitchFamily="34" charset="0"/>
              </a:rPr>
              <a:t>Text: Myriad or Arial</a:t>
            </a:r>
          </a:p>
        </p:txBody>
      </p:sp>
      <p:cxnSp>
        <p:nvCxnSpPr>
          <p:cNvPr id="5" name="カギ線コネクタ 4"/>
          <p:cNvCxnSpPr/>
          <p:nvPr userDrawn="1"/>
        </p:nvCxnSpPr>
        <p:spPr>
          <a:xfrm>
            <a:off x="-4821777" y="1945236"/>
            <a:ext cx="4707748" cy="308128"/>
          </a:xfrm>
          <a:prstGeom prst="bentConnector3">
            <a:avLst>
              <a:gd name="adj1" fmla="val 9196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-4832636" y="-1238269"/>
            <a:ext cx="5833101" cy="100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2" tIns="40071" rIns="80142" bIns="40071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defTabSz="801472" eaLnBrk="1" hangingPunct="1">
              <a:defRPr/>
            </a:pPr>
            <a:r>
              <a:rPr lang="en-US" altLang="ja-JP" smtClean="0">
                <a:solidFill>
                  <a:srgbClr val="FF0000"/>
                </a:solidFill>
                <a:latin typeface="Myriad"/>
              </a:rPr>
              <a:t>Font size: </a:t>
            </a:r>
          </a:p>
          <a:p>
            <a:pPr defTabSz="801472" eaLnBrk="1" hangingPunct="1">
              <a:defRPr/>
            </a:pPr>
            <a:r>
              <a:rPr lang="en-US" altLang="ja-JP" smtClean="0">
                <a:solidFill>
                  <a:srgbClr val="FF0000"/>
                </a:solidFill>
                <a:latin typeface="Myriad"/>
              </a:rPr>
              <a:t>Sizes can be adjusted depending on the text length. </a:t>
            </a:r>
            <a:endParaRPr lang="ja-JP" altLang="en-US" smtClean="0">
              <a:solidFill>
                <a:srgbClr val="FF0000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1514950" y="-571620"/>
            <a:ext cx="7170178" cy="40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2" tIns="40071" rIns="80142" bIns="40071">
            <a:spAutoFit/>
          </a:bodyPr>
          <a:lstStyle/>
          <a:p>
            <a:pPr defTabSz="801472"/>
            <a:r>
              <a:rPr kumimoji="1" lang="en-US" altLang="ja-JP" sz="2100" b="1">
                <a:solidFill>
                  <a:srgbClr val="FF0000"/>
                </a:solidFill>
                <a:latin typeface="Myriad"/>
                <a:ea typeface="メイリオ" pitchFamily="50" charset="-128"/>
                <a:cs typeface="メイリオ" pitchFamily="50" charset="-128"/>
              </a:rPr>
              <a:t>Characters should not be overlapped on global strings</a:t>
            </a:r>
            <a:endParaRPr kumimoji="1" lang="ja-JP" altLang="en-US" sz="2100" b="1">
              <a:solidFill>
                <a:srgbClr val="FF0000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-4770192" y="-639292"/>
            <a:ext cx="5448933" cy="417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47" tIns="40074" rIns="80147" bIns="40074"/>
          <a:lstStyle/>
          <a:p>
            <a:pPr defTabSz="435522"/>
            <a:endParaRPr kumimoji="1" lang="ja-JP" altLang="en-US">
              <a:solidFill>
                <a:prstClr val="black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Line 15"/>
          <p:cNvSpPr>
            <a:spLocks noChangeShapeType="1"/>
          </p:cNvSpPr>
          <p:nvPr userDrawn="1"/>
        </p:nvSpPr>
        <p:spPr bwMode="auto">
          <a:xfrm flipV="1">
            <a:off x="1597757" y="-191500"/>
            <a:ext cx="7429500" cy="417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47" tIns="40074" rIns="80147" bIns="40074"/>
          <a:lstStyle/>
          <a:p>
            <a:pPr defTabSz="435522"/>
            <a:endParaRPr kumimoji="1" lang="ja-JP" altLang="en-US">
              <a:solidFill>
                <a:prstClr val="black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 userDrawn="1"/>
        </p:nvSpPr>
        <p:spPr bwMode="auto">
          <a:xfrm>
            <a:off x="-4821777" y="126707"/>
            <a:ext cx="3720516" cy="34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2" tIns="40071" rIns="80142" bIns="40071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defTabSz="435522" eaLnBrk="1" hangingPunct="1">
              <a:defRPr/>
            </a:pPr>
            <a:r>
              <a:rPr lang="en-US" altLang="ja-JP" sz="1700" dirty="0" smtClean="0">
                <a:solidFill>
                  <a:srgbClr val="FF0000"/>
                </a:solidFill>
                <a:latin typeface="メイリオ" pitchFamily="50" charset="-128"/>
                <a:cs typeface="Arial" pitchFamily="34" charset="0"/>
              </a:rPr>
              <a:t>Headline for slide: Myriad or Arial</a:t>
            </a:r>
          </a:p>
        </p:txBody>
      </p:sp>
      <p:sp>
        <p:nvSpPr>
          <p:cNvPr id="11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04074-CBB4-4F76-9F0D-9B85D43DE6B3}" type="datetime1">
              <a:rPr lang="ja-JP" altLang="en-US"/>
              <a:pPr>
                <a:defRPr/>
              </a:pPr>
              <a:t>2015/5/19</a:t>
            </a:fld>
            <a:endParaRPr lang="en-US" altLang="ja-JP"/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ABC68-33A3-4D60-B90A-DEEE44E7F2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293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" descr="PPTN最終訂正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24629" y="345564"/>
            <a:ext cx="6431751" cy="848008"/>
          </a:xfrm>
        </p:spPr>
        <p:txBody>
          <a:bodyPr/>
          <a:lstStyle>
            <a:lvl1pPr algn="l">
              <a:lnSpc>
                <a:spcPct val="100000"/>
              </a:lnSpc>
              <a:defRPr sz="2800" b="1">
                <a:latin typeface="Myriad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17" name="コンテンツ プレースホルダ 2"/>
          <p:cNvSpPr>
            <a:spLocks noGrp="1"/>
          </p:cNvSpPr>
          <p:nvPr>
            <p:ph idx="1"/>
          </p:nvPr>
        </p:nvSpPr>
        <p:spPr>
          <a:xfrm>
            <a:off x="286357" y="1515027"/>
            <a:ext cx="8519558" cy="4355921"/>
          </a:xfrm>
        </p:spPr>
        <p:txBody>
          <a:bodyPr/>
          <a:lstStyle>
            <a:lvl1pPr marL="317137" indent="-317137" defTabSz="801188">
              <a:spcBef>
                <a:spcPts val="0"/>
              </a:spcBef>
              <a:buClr>
                <a:srgbClr val="969696"/>
              </a:buClr>
              <a:buSzPct val="80000"/>
              <a:buFont typeface="Wingdings" pitchFamily="2" charset="2"/>
              <a:buChar char="l"/>
              <a:defRPr b="1">
                <a:solidFill>
                  <a:schemeClr val="bg1">
                    <a:lumMod val="50000"/>
                  </a:schemeClr>
                </a:solidFill>
                <a:latin typeface="Myriad"/>
              </a:defRPr>
            </a:lvl1pPr>
            <a:lvl2pPr marL="635666" indent="-318529" defTabSz="801188">
              <a:spcBef>
                <a:spcPts val="0"/>
              </a:spcBef>
              <a:buClr>
                <a:srgbClr val="B2B2B2"/>
              </a:buClr>
              <a:buSzPct val="80000"/>
              <a:buFont typeface="Wingdings" pitchFamily="2" charset="2"/>
              <a:buChar char="l"/>
              <a:defRPr sz="1800">
                <a:latin typeface="Myriad"/>
              </a:defRPr>
            </a:lvl2pPr>
          </a:lstStyle>
          <a:p>
            <a:endParaRPr lang="en-US" altLang="ja-JP" dirty="0" smtClean="0"/>
          </a:p>
          <a:p>
            <a:pPr lvl="1"/>
            <a:r>
              <a:rPr lang="en-US" altLang="ja-JP" dirty="0" smtClean="0"/>
              <a:t>Easy data analysis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Relative response factors in method file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Reliable performance in detection of compounds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Database registered a number of compounds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CAS, molecular formula, molecular weight, retention indices</a:t>
            </a:r>
            <a:endParaRPr lang="ja-JP" altLang="en-US" dirty="0"/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BB8F7-EDA0-4FB4-BD45-735402511F02}" type="datetime1">
              <a:rPr lang="ja-JP" altLang="en-US"/>
              <a:pPr>
                <a:defRPr/>
              </a:pPr>
              <a:t>2015/5/19</a:t>
            </a:fld>
            <a:endParaRPr lang="en-US" altLang="ja-JP"/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2AA1-0EA1-461F-A759-67F4D8F80A7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393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2283A-348E-4A7A-B6AD-779D884310A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5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484313"/>
            <a:ext cx="7772400" cy="720551"/>
          </a:xfrm>
        </p:spPr>
        <p:txBody>
          <a:bodyPr anchor="t">
            <a:normAutofit/>
          </a:bodyPr>
          <a:lstStyle>
            <a:lvl1pPr algn="l">
              <a:defRPr sz="3600" b="1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3455" y="2420888"/>
            <a:ext cx="7772400" cy="352839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4DF9F-5BE4-4546-A866-FB3D18AD414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4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4314"/>
            <a:ext cx="41148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484314"/>
            <a:ext cx="4104456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F4EE1-FC43-4DCD-8D27-820901C2C81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0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5648-D4F7-4835-94EB-916099B567B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0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1484314"/>
            <a:ext cx="8435280" cy="4641850"/>
          </a:xfrm>
        </p:spPr>
        <p:txBody>
          <a:bodyPr anchor="b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443E0-A5EF-4B10-9DB6-F55FC6D229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1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63" y="1484313"/>
            <a:ext cx="3008313" cy="864567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484313"/>
            <a:ext cx="5111750" cy="46418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348880"/>
            <a:ext cx="3008313" cy="377728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94C5A-97A8-405E-994C-B25DBD9299E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3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484313"/>
            <a:ext cx="8424167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8313" y="2204863"/>
            <a:ext cx="8424167" cy="331236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5589240"/>
            <a:ext cx="8424167" cy="5829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D6B74-65A2-447F-A28C-69B7DA9DE32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9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8F1AC-2D7B-4DA6-9424-B16281C5F4A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19.05.2015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5E759-D921-420E-93A2-A09790402AF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1484313"/>
            <a:ext cx="842486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2420938"/>
            <a:ext cx="84359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339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2E0696-F9B1-4EDD-B9F6-57F6EEA500C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1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7" r:id="rId10"/>
    <p:sldLayoutId id="2147484578" r:id="rId11"/>
    <p:sldLayoutId id="214748457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223985" y="345564"/>
            <a:ext cx="6431751" cy="8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42" tIns="40071" rIns="80142" bIns="400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Headline for slide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285071" y="1513281"/>
            <a:ext cx="8173401" cy="435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42" tIns="40071" rIns="80142" bIns="40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Subhead</a:t>
            </a:r>
          </a:p>
          <a:p>
            <a:pPr lvl="1"/>
            <a:r>
              <a:rPr lang="en-US" altLang="ja-JP" smtClean="0"/>
              <a:t>2nd level</a:t>
            </a:r>
          </a:p>
          <a:p>
            <a:pPr lvl="2"/>
            <a:r>
              <a:rPr lang="en-US" altLang="ja-JP" smtClean="0"/>
              <a:t>3rd level</a:t>
            </a:r>
          </a:p>
          <a:p>
            <a:pPr lvl="3"/>
            <a:r>
              <a:rPr lang="en-US" altLang="ja-JP" smtClean="0"/>
              <a:t>4th level</a:t>
            </a:r>
          </a:p>
          <a:p>
            <a:pPr lvl="4"/>
            <a:r>
              <a:rPr lang="en-US" altLang="ja-JP" smtClean="0"/>
              <a:t>5th level</a:t>
            </a:r>
          </a:p>
        </p:txBody>
      </p:sp>
      <p:sp>
        <p:nvSpPr>
          <p:cNvPr id="16" name="日付プレースホルダー 3"/>
          <p:cNvSpPr>
            <a:spLocks noGrp="1"/>
          </p:cNvSpPr>
          <p:nvPr>
            <p:ph type="dt" sz="half" idx="2"/>
          </p:nvPr>
        </p:nvSpPr>
        <p:spPr bwMode="auto">
          <a:xfrm>
            <a:off x="457472" y="6356933"/>
            <a:ext cx="2133962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0142" tIns="40071" rIns="80142" bIns="40071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</a:lstStyle>
          <a:p>
            <a:pPr defTabSz="435522">
              <a:defRPr/>
            </a:pPr>
            <a:fld id="{C56C1CD7-2D6E-46C3-BF65-B7A48154DDB8}" type="datetime1">
              <a:rPr kumimoji="1" lang="ja-JP" altLang="en-US"/>
              <a:pPr defTabSz="435522">
                <a:defRPr/>
              </a:pPr>
              <a:t>2015/5/19</a:t>
            </a:fld>
            <a:endParaRPr kumimoji="1" lang="en-US" altLang="ja-JP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 bwMode="auto">
          <a:xfrm>
            <a:off x="3123567" y="6356933"/>
            <a:ext cx="2896867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0142" tIns="40071" rIns="80142" bIns="40071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Myriad"/>
              </a:defRPr>
            </a:lvl1pPr>
          </a:lstStyle>
          <a:p>
            <a:pPr defTabSz="435522">
              <a:defRPr/>
            </a:pPr>
            <a:endParaRPr kumimoji="1" lang="en-US" altLang="ja-JP"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 bwMode="auto">
          <a:xfrm>
            <a:off x="6552567" y="6356933"/>
            <a:ext cx="2133962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0142" tIns="40071" rIns="80142" bIns="40071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  <a:latin typeface="Myriad"/>
                <a:ea typeface="ＭＳ Ｐゴシック" pitchFamily="50" charset="-128"/>
              </a:defRPr>
            </a:lvl1pPr>
          </a:lstStyle>
          <a:p>
            <a:pPr defTabSz="435522">
              <a:defRPr/>
            </a:pPr>
            <a:fld id="{234ABAE3-02B6-43F9-908B-6B8413223773}" type="slidenum">
              <a:rPr kumimoji="1" lang="ja-JP" altLang="en-US">
                <a:cs typeface="メイリオ" pitchFamily="50" charset="-128"/>
              </a:rPr>
              <a:pPr defTabSz="435522">
                <a:defRPr/>
              </a:pPr>
              <a:t>‹#›</a:t>
            </a:fld>
            <a:endParaRPr kumimoji="1" lang="en-US" altLang="ja-JP">
              <a:cs typeface="メイリオ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2" r:id="rId1"/>
    <p:sldLayoutId id="2147484583" r:id="rId2"/>
    <p:sldLayoutId id="2147484584" r:id="rId3"/>
    <p:sldLayoutId id="2147484585" r:id="rId4"/>
    <p:sldLayoutId id="2147484586" r:id="rId5"/>
    <p:sldLayoutId id="2147484587" r:id="rId6"/>
    <p:sldLayoutId id="21474845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399345" rtl="0" eaLnBrk="0" fontAlgn="base" hangingPunct="0">
        <a:spcBef>
          <a:spcPct val="0"/>
        </a:spcBef>
        <a:spcAft>
          <a:spcPct val="0"/>
        </a:spcAft>
        <a:defRPr kumimoji="1" sz="2800" b="1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defTabSz="399345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Arial" pitchFamily="34" charset="0"/>
          <a:ea typeface="ＭＳ ゴシック" pitchFamily="49" charset="-128"/>
          <a:cs typeface="ＭＳ Ｐゴシック" charset="0"/>
        </a:defRPr>
      </a:lvl2pPr>
      <a:lvl3pPr algn="l" defTabSz="399345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Arial" pitchFamily="34" charset="0"/>
          <a:ea typeface="ＭＳ ゴシック" pitchFamily="49" charset="-128"/>
          <a:cs typeface="ＭＳ Ｐゴシック" charset="0"/>
        </a:defRPr>
      </a:lvl3pPr>
      <a:lvl4pPr algn="l" defTabSz="399345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Arial" pitchFamily="34" charset="0"/>
          <a:ea typeface="ＭＳ ゴシック" pitchFamily="49" charset="-128"/>
          <a:cs typeface="ＭＳ Ｐゴシック" charset="0"/>
        </a:defRPr>
      </a:lvl4pPr>
      <a:lvl5pPr algn="l" defTabSz="399345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Arial" pitchFamily="34" charset="0"/>
          <a:ea typeface="ＭＳ ゴシック" pitchFamily="49" charset="-128"/>
          <a:cs typeface="ＭＳ Ｐゴシック" charset="0"/>
        </a:defRPr>
      </a:lvl5pPr>
      <a:lvl6pPr marL="400736" algn="ctr" defTabSz="400736" rtl="0" fontAlgn="base">
        <a:spcBef>
          <a:spcPct val="0"/>
        </a:spcBef>
        <a:spcAft>
          <a:spcPct val="0"/>
        </a:spcAft>
        <a:defRPr kumimoji="1" sz="3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801472" algn="ctr" defTabSz="400736" rtl="0" fontAlgn="base">
        <a:spcBef>
          <a:spcPct val="0"/>
        </a:spcBef>
        <a:spcAft>
          <a:spcPct val="0"/>
        </a:spcAft>
        <a:defRPr kumimoji="1" sz="3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202207" algn="ctr" defTabSz="400736" rtl="0" fontAlgn="base">
        <a:spcBef>
          <a:spcPct val="0"/>
        </a:spcBef>
        <a:spcAft>
          <a:spcPct val="0"/>
        </a:spcAft>
        <a:defRPr kumimoji="1" sz="3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602943" algn="ctr" defTabSz="400736" rtl="0" fontAlgn="base">
        <a:spcBef>
          <a:spcPct val="0"/>
        </a:spcBef>
        <a:spcAft>
          <a:spcPct val="0"/>
        </a:spcAft>
        <a:defRPr kumimoji="1" sz="3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00552" indent="-300552" algn="l" defTabSz="399345" rtl="0" eaLnBrk="0" fontAlgn="base" hangingPunct="0">
        <a:spcBef>
          <a:spcPct val="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Char char="l"/>
        <a:defRPr kumimoji="1" sz="2500" b="1" kern="1200">
          <a:solidFill>
            <a:srgbClr val="7F7F7F"/>
          </a:solidFill>
          <a:latin typeface="Arial" pitchFamily="34" charset="0"/>
          <a:ea typeface="+mn-ea"/>
          <a:cs typeface="+mn-cs"/>
        </a:defRPr>
      </a:lvl1pPr>
      <a:lvl2pPr marL="651196" indent="-251852" algn="l" defTabSz="399345" rtl="0" eaLnBrk="0" fontAlgn="base" hangingPunct="0">
        <a:spcBef>
          <a:spcPct val="0"/>
        </a:spcBef>
        <a:spcAft>
          <a:spcPct val="0"/>
        </a:spcAft>
        <a:buClr>
          <a:srgbClr val="B2B2B2"/>
        </a:buClr>
        <a:buSzPct val="80000"/>
        <a:buFont typeface="Wingdings" pitchFamily="2" charset="2"/>
        <a:buChar char="l"/>
        <a:defRPr kumimoji="1"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001840" indent="-200368" algn="l" defTabSz="399345" rtl="0" eaLnBrk="0" fontAlgn="base" hangingPunct="0">
        <a:spcBef>
          <a:spcPct val="0"/>
        </a:spcBef>
        <a:spcAft>
          <a:spcPct val="0"/>
        </a:spcAft>
        <a:buClr>
          <a:srgbClr val="B2B2B2"/>
        </a:buClr>
        <a:buSzPct val="80000"/>
        <a:buFont typeface="Wingdings" pitchFamily="2" charset="2"/>
        <a:buChar char="l"/>
        <a:defRPr kumimoji="1"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402575" indent="-201760" algn="l" defTabSz="399345" rtl="0" eaLnBrk="0" fontAlgn="base" hangingPunct="0">
        <a:spcBef>
          <a:spcPct val="0"/>
        </a:spcBef>
        <a:spcAft>
          <a:spcPct val="0"/>
        </a:spcAft>
        <a:buClr>
          <a:srgbClr val="B2B2B2"/>
        </a:buClr>
        <a:buSzPct val="80000"/>
        <a:buFont typeface="Wingdings" pitchFamily="2" charset="2"/>
        <a:buChar char="l"/>
        <a:defRPr kumimoji="1"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803311" indent="-200368" algn="l" defTabSz="399345" rtl="0" eaLnBrk="0" fontAlgn="base" hangingPunct="0">
        <a:spcBef>
          <a:spcPct val="0"/>
        </a:spcBef>
        <a:spcAft>
          <a:spcPct val="0"/>
        </a:spcAft>
        <a:buClr>
          <a:srgbClr val="B2B2B2"/>
        </a:buClr>
        <a:buSzPct val="80000"/>
        <a:buFont typeface="Wingdings" pitchFamily="2" charset="2"/>
        <a:buChar char="l"/>
        <a:defRPr kumimoji="1"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204047" indent="-200368" algn="l" defTabSz="400736" rtl="0" eaLnBrk="1" latinLnBrk="0" hangingPunct="1">
        <a:spcBef>
          <a:spcPct val="200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783" indent="-200368" algn="l" defTabSz="400736" rtl="0" eaLnBrk="1" latinLnBrk="0" hangingPunct="1">
        <a:spcBef>
          <a:spcPct val="200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5519" indent="-200368" algn="l" defTabSz="400736" rtl="0" eaLnBrk="1" latinLnBrk="0" hangingPunct="1">
        <a:spcBef>
          <a:spcPct val="200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6254" indent="-200368" algn="l" defTabSz="400736" rtl="0" eaLnBrk="1" latinLnBrk="0" hangingPunct="1">
        <a:spcBef>
          <a:spcPct val="200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0147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8604448" cy="5229200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ru-RU" sz="2800" dirty="0" smtClean="0"/>
              <a:t>Применение двухканальной схемы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в газовом </a:t>
            </a:r>
            <a:r>
              <a:rPr lang="ru-RU" sz="2800" dirty="0" err="1" smtClean="0"/>
              <a:t>хромато-масс-спектрометре</a:t>
            </a:r>
            <a:r>
              <a:rPr lang="ru-RU" sz="28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для определения наркотических средств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и их метаболитов</a:t>
            </a:r>
            <a:r>
              <a:rPr lang="en-US" sz="2800" dirty="0" smtClean="0"/>
              <a:t> </a:t>
            </a: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1600" dirty="0"/>
              <a:t/>
            </a:r>
            <a:br>
              <a:rPr lang="ru-RU" altLang="ru-RU" sz="1600" dirty="0"/>
            </a:br>
            <a:r>
              <a:rPr lang="ru-RU" sz="2400" u="sng" dirty="0" err="1" smtClean="0"/>
              <a:t>Кинд</a:t>
            </a:r>
            <a:r>
              <a:rPr lang="ru-RU" sz="2400" u="sng" dirty="0" smtClean="0"/>
              <a:t> </a:t>
            </a:r>
            <a:r>
              <a:rPr lang="ru-RU" sz="2400" u="sng" dirty="0"/>
              <a:t>Анатолий Владимирович</a:t>
            </a:r>
            <a:br>
              <a:rPr lang="ru-RU" sz="2400" u="sng" dirty="0"/>
            </a:br>
            <a:r>
              <a:rPr lang="ru-RU" sz="2400" dirty="0" smtClean="0"/>
              <a:t>Методист лаборатории ООО </a:t>
            </a:r>
            <a:r>
              <a:rPr lang="ru-RU" sz="2400" dirty="0"/>
              <a:t>«</a:t>
            </a:r>
            <a:r>
              <a:rPr lang="ru-RU" sz="2400" dirty="0" err="1"/>
              <a:t>Аналит</a:t>
            </a:r>
            <a:r>
              <a:rPr lang="ru-RU" sz="2400" dirty="0"/>
              <a:t> Продактс</a:t>
            </a:r>
            <a:r>
              <a:rPr lang="ru-RU" sz="2400" dirty="0" smtClean="0"/>
              <a:t>»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a.kind@analit-spb.ru</a:t>
            </a:r>
            <a:r>
              <a:rPr lang="ru-RU" sz="2400" dirty="0"/>
              <a:t> </a:t>
            </a:r>
            <a:r>
              <a:rPr lang="ru-RU" sz="2400" dirty="0" smtClean="0"/>
              <a:t>(812</a:t>
            </a:r>
            <a:r>
              <a:rPr lang="ru-RU" sz="2400" dirty="0"/>
              <a:t>) 372-57-40, 372-57-41</a:t>
            </a: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7334100"/>
      </p:ext>
    </p:extLst>
  </p:cSld>
  <p:clrMapOvr>
    <a:masterClrMapping/>
  </p:clrMapOvr>
  <p:transition advTm="5528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86" y="825643"/>
            <a:ext cx="2743953" cy="2459341"/>
          </a:xfrm>
          <a:prstGeom prst="rect">
            <a:avLst/>
          </a:prstGeom>
        </p:spPr>
      </p:pic>
      <p:pic>
        <p:nvPicPr>
          <p:cNvPr id="4" name="Рисунок 3" descr="dual_tower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33" y="2348880"/>
            <a:ext cx="6408712" cy="3302396"/>
          </a:xfrm>
          <a:prstGeom prst="rect">
            <a:avLst/>
          </a:prstGeom>
        </p:spPr>
      </p:pic>
      <p:pic>
        <p:nvPicPr>
          <p:cNvPr id="3" name="Рисунок 2" descr="dual_tower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0043" y="4447745"/>
            <a:ext cx="3224023" cy="189447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24862" cy="706437"/>
          </a:xfrm>
        </p:spPr>
        <p:txBody>
          <a:bodyPr/>
          <a:lstStyle/>
          <a:p>
            <a:r>
              <a:rPr lang="ru-RU" sz="2800" dirty="0" smtClean="0"/>
              <a:t>Автодозатор </a:t>
            </a:r>
            <a:r>
              <a:rPr lang="en-US" sz="2800" dirty="0" smtClean="0"/>
              <a:t>Dual tower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08720"/>
            <a:ext cx="63393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Держатель на 150 проб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Возможность вводить пробы в оба инжектора</a:t>
            </a:r>
          </a:p>
        </p:txBody>
      </p:sp>
      <p:sp>
        <p:nvSpPr>
          <p:cNvPr id="7" name="Выноска 1 (без границы) 6"/>
          <p:cNvSpPr/>
          <p:nvPr/>
        </p:nvSpPr>
        <p:spPr>
          <a:xfrm>
            <a:off x="3923928" y="2780928"/>
            <a:ext cx="504056" cy="864096"/>
          </a:xfrm>
          <a:prstGeom prst="callout1">
            <a:avLst>
              <a:gd name="adj1" fmla="val 77766"/>
              <a:gd name="adj2" fmla="val 63296"/>
              <a:gd name="adj3" fmla="val 94388"/>
              <a:gd name="adj4" fmla="val 247908"/>
            </a:avLst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8" name="Выноска 1 (без границы) 7"/>
          <p:cNvSpPr/>
          <p:nvPr/>
        </p:nvSpPr>
        <p:spPr>
          <a:xfrm>
            <a:off x="7524328" y="5589240"/>
            <a:ext cx="504056" cy="864096"/>
          </a:xfrm>
          <a:prstGeom prst="callout1">
            <a:avLst>
              <a:gd name="adj1" fmla="val 49276"/>
              <a:gd name="adj2" fmla="val 81088"/>
              <a:gd name="adj3" fmla="val 40257"/>
              <a:gd name="adj4" fmla="val 188775"/>
            </a:avLst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9" name="Выноска 1 (без границы) 8"/>
          <p:cNvSpPr/>
          <p:nvPr/>
        </p:nvSpPr>
        <p:spPr>
          <a:xfrm>
            <a:off x="8452558" y="4610355"/>
            <a:ext cx="504056" cy="864096"/>
          </a:xfrm>
          <a:prstGeom prst="callout1">
            <a:avLst>
              <a:gd name="adj1" fmla="val 77766"/>
              <a:gd name="adj2" fmla="val 63296"/>
              <a:gd name="adj3" fmla="val 119521"/>
              <a:gd name="adj4" fmla="val 105049"/>
            </a:avLst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0" name="Выноска 1 (без границы) 9"/>
          <p:cNvSpPr/>
          <p:nvPr/>
        </p:nvSpPr>
        <p:spPr>
          <a:xfrm>
            <a:off x="4427984" y="3933056"/>
            <a:ext cx="504056" cy="864096"/>
          </a:xfrm>
          <a:prstGeom prst="callout1">
            <a:avLst>
              <a:gd name="adj1" fmla="val 49276"/>
              <a:gd name="adj2" fmla="val 81088"/>
              <a:gd name="adj3" fmla="val -7363"/>
              <a:gd name="adj4" fmla="val 215986"/>
            </a:avLst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pic>
        <p:nvPicPr>
          <p:cNvPr id="11" name="Picture 3" descr="C:\Documents and Settings\np\Мои документы\Мои рисунки\logo_SHIMADZU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34" t="38000" r="17999" b="42000"/>
          <a:stretch>
            <a:fillRect/>
          </a:stretch>
        </p:blipFill>
        <p:spPr bwMode="auto">
          <a:xfrm>
            <a:off x="0" y="5877272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3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690" y="3429000"/>
            <a:ext cx="4825310" cy="2952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264692"/>
            <a:ext cx="8554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Линия 1 для анализа </a:t>
            </a:r>
            <a:r>
              <a:rPr lang="ru-RU" sz="2400" dirty="0" err="1" smtClean="0">
                <a:latin typeface="+mn-lt"/>
              </a:rPr>
              <a:t>триметилсилильных</a:t>
            </a:r>
            <a:r>
              <a:rPr lang="ru-RU" sz="2400" dirty="0" smtClean="0">
                <a:latin typeface="+mn-lt"/>
              </a:rPr>
              <a:t> производных: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latin typeface="+mn-lt"/>
              </a:rPr>
              <a:t>Спайсы</a:t>
            </a:r>
            <a:r>
              <a:rPr lang="ru-RU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TMS</a:t>
            </a:r>
            <a:endParaRPr lang="ru-RU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ТГК</a:t>
            </a:r>
            <a:r>
              <a:rPr lang="en-US" sz="2400" dirty="0" smtClean="0">
                <a:latin typeface="+mn-lt"/>
              </a:rPr>
              <a:t> TMS</a:t>
            </a:r>
            <a:endParaRPr lang="ru-RU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Опиаты</a:t>
            </a:r>
            <a:r>
              <a:rPr lang="en-US" sz="2400" dirty="0" smtClean="0">
                <a:latin typeface="+mn-lt"/>
              </a:rPr>
              <a:t> TMS</a:t>
            </a:r>
            <a:endParaRPr lang="ru-RU" sz="2400" dirty="0" smtClean="0"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ru-RU" sz="2400" dirty="0" smtClean="0">
                <a:latin typeface="+mn-lt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996952"/>
            <a:ext cx="8554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Линия 2 для анализа остальных наркотических средств: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latin typeface="+mn-lt"/>
              </a:rPr>
              <a:t>Амфетамины</a:t>
            </a:r>
            <a:r>
              <a:rPr lang="ru-RU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TFA (AC, PFP)</a:t>
            </a:r>
            <a:endParaRPr lang="ru-RU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latin typeface="+mn-lt"/>
              </a:rPr>
              <a:t>Диазипины</a:t>
            </a:r>
            <a:r>
              <a:rPr lang="ru-RU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TFA (AC, PFP)</a:t>
            </a:r>
            <a:endParaRPr lang="ru-RU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Барбитураты</a:t>
            </a:r>
            <a:endParaRPr lang="en-US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ТГК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Опиаты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28596" y="142852"/>
            <a:ext cx="842486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Применение двухканальной схемы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 анализа веществ с различной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пробоподготовкой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39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24862" cy="706437"/>
          </a:xfrm>
        </p:spPr>
        <p:txBody>
          <a:bodyPr/>
          <a:lstStyle/>
          <a:p>
            <a:r>
              <a:rPr lang="ru-RU" sz="2800" dirty="0" smtClean="0"/>
              <a:t>Применение двухканальной схемы</a:t>
            </a:r>
            <a:br>
              <a:rPr lang="ru-RU" sz="2800" dirty="0" smtClean="0"/>
            </a:br>
            <a:r>
              <a:rPr lang="ru-RU" sz="2800" dirty="0" smtClean="0"/>
              <a:t>для подтверждающего анализа</a:t>
            </a:r>
            <a:endParaRPr lang="ru-RU" sz="2800" dirty="0"/>
          </a:p>
        </p:txBody>
      </p:sp>
      <p:pic>
        <p:nvPicPr>
          <p:cNvPr id="4" name="Picture 5" descr="63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690" y="3429000"/>
            <a:ext cx="4825310" cy="2952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556792"/>
            <a:ext cx="8554008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Две колонки с различной полярностью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780928"/>
            <a:ext cx="855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Исключение ложноположительных результатов даже без использования </a:t>
            </a:r>
            <a:r>
              <a:rPr lang="en-US" sz="2400" dirty="0" smtClean="0">
                <a:latin typeface="+mn-lt"/>
              </a:rPr>
              <a:t>LC-MS</a:t>
            </a:r>
            <a:r>
              <a:rPr lang="ru-RU" sz="2400" dirty="0">
                <a:latin typeface="+mn-lt"/>
              </a:rPr>
              <a:t>/</a:t>
            </a:r>
            <a:r>
              <a:rPr lang="en-US" sz="2400" dirty="0" smtClean="0">
                <a:latin typeface="+mn-lt"/>
              </a:rPr>
              <a:t>MS</a:t>
            </a:r>
            <a:endParaRPr lang="ru-RU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39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750" y="333375"/>
            <a:ext cx="6705600" cy="5175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dirty="0" smtClean="0"/>
              <a:t>Библиотеки масс-спектров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288" y="1341438"/>
            <a:ext cx="8105775" cy="47720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000" b="1" dirty="0" smtClean="0">
                <a:cs typeface="Times New Roman" panose="02020603050405020304" pitchFamily="18" charset="0"/>
              </a:rPr>
              <a:t>NIST  </a:t>
            </a:r>
            <a:r>
              <a:rPr lang="ru-RU" altLang="ru-RU" sz="2000" b="1" dirty="0" err="1" smtClean="0">
                <a:cs typeface="Times New Roman" panose="02020603050405020304" pitchFamily="18" charset="0"/>
              </a:rPr>
              <a:t>Library</a:t>
            </a:r>
            <a:endParaRPr lang="ru-RU" altLang="ru-RU" sz="20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b="1" dirty="0" err="1" smtClean="0">
                <a:cs typeface="Times New Roman" panose="02020603050405020304" pitchFamily="18" charset="0"/>
              </a:rPr>
              <a:t>Pfleger</a:t>
            </a:r>
            <a:r>
              <a:rPr lang="ru-RU" altLang="ru-RU" sz="2000" b="1" dirty="0" smtClean="0">
                <a:cs typeface="Times New Roman" panose="02020603050405020304" pitchFamily="18" charset="0"/>
              </a:rPr>
              <a:t>/</a:t>
            </a:r>
            <a:r>
              <a:rPr lang="ru-RU" altLang="ru-RU" sz="2000" b="1" dirty="0" err="1" smtClean="0">
                <a:cs typeface="Times New Roman" panose="02020603050405020304" pitchFamily="18" charset="0"/>
              </a:rPr>
              <a:t>Maurer</a:t>
            </a:r>
            <a:r>
              <a:rPr lang="ru-RU" altLang="ru-RU" sz="2000" b="1" dirty="0" smtClean="0">
                <a:cs typeface="Times New Roman" panose="02020603050405020304" pitchFamily="18" charset="0"/>
              </a:rPr>
              <a:t>/</a:t>
            </a:r>
            <a:r>
              <a:rPr lang="ru-RU" altLang="ru-RU" sz="2000" b="1" dirty="0" err="1" smtClean="0">
                <a:cs typeface="Times New Roman" panose="02020603050405020304" pitchFamily="18" charset="0"/>
              </a:rPr>
              <a:t>Weber</a:t>
            </a:r>
            <a:r>
              <a:rPr lang="en-US" altLang="ru-RU" sz="2000" b="1" dirty="0" smtClean="0"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cs typeface="Times New Roman" panose="02020603050405020304" pitchFamily="18" charset="0"/>
              </a:rPr>
              <a:t>Drugs</a:t>
            </a:r>
            <a:r>
              <a:rPr lang="ru-RU" altLang="ru-RU" sz="2000" b="1" dirty="0" smtClean="0"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cs typeface="Times New Roman" panose="02020603050405020304" pitchFamily="18" charset="0"/>
              </a:rPr>
              <a:t>and</a:t>
            </a:r>
            <a:r>
              <a:rPr lang="ru-RU" altLang="ru-RU" sz="2000" b="1" dirty="0" smtClean="0"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cs typeface="Times New Roman" panose="02020603050405020304" pitchFamily="18" charset="0"/>
              </a:rPr>
              <a:t>Pesticides</a:t>
            </a:r>
            <a:endParaRPr lang="ru-RU" altLang="ru-RU" sz="2000" b="1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b="1" dirty="0" err="1" smtClean="0">
                <a:cs typeface="Times New Roman" panose="02020603050405020304" pitchFamily="18" charset="0"/>
              </a:rPr>
              <a:t>Wiley</a:t>
            </a:r>
            <a:r>
              <a:rPr lang="ru-RU" altLang="ru-RU" sz="2000" b="1" dirty="0" smtClean="0"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cs typeface="Times New Roman" panose="02020603050405020304" pitchFamily="18" charset="0"/>
              </a:rPr>
              <a:t>Library</a:t>
            </a:r>
            <a:endParaRPr lang="ru-RU" altLang="ru-RU" sz="20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ru-RU" sz="2000" b="1" dirty="0" smtClean="0">
                <a:cs typeface="Times New Roman" panose="02020603050405020304" pitchFamily="18" charset="0"/>
              </a:rPr>
              <a:t>GC/MS Forensic Toxicology Database</a:t>
            </a:r>
            <a:endParaRPr lang="ru-RU" altLang="ru-RU" sz="2000" b="1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ru-RU" sz="2000" b="1" dirty="0" smtClean="0">
                <a:cs typeface="Times New Roman" panose="02020603050405020304" pitchFamily="18" charset="0"/>
              </a:rPr>
              <a:t>FAME library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240 компонентов, вкл</a:t>
            </a:r>
            <a:r>
              <a:rPr lang="ru-RU" altLang="ru-RU" sz="2000" b="1" dirty="0" smtClean="0">
                <a:cs typeface="Times New Roman" panose="02020603050405020304" pitchFamily="18" charset="0"/>
              </a:rPr>
              <a:t>. </a:t>
            </a:r>
            <a:r>
              <a:rPr lang="de-DE" altLang="ru-RU" sz="2000" dirty="0" smtClean="0">
                <a:cs typeface="Times New Roman" panose="02020603050405020304" pitchFamily="18" charset="0"/>
              </a:rPr>
              <a:t>LRI</a:t>
            </a:r>
            <a:endParaRPr lang="ru-RU" altLang="ru-RU" sz="20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ru-RU" sz="2000" b="1" dirty="0" smtClean="0">
                <a:cs typeface="Times New Roman" panose="02020603050405020304" pitchFamily="18" charset="0"/>
              </a:rPr>
              <a:t>FFNSC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3000 спектров природных и синтетических ароматов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000" b="1" dirty="0" smtClean="0">
                <a:cs typeface="Times New Roman" panose="02020603050405020304" pitchFamily="18" charset="0"/>
              </a:rPr>
              <a:t>Metabolomics library </a:t>
            </a:r>
            <a:r>
              <a:rPr lang="en-US" altLang="ru-RU" sz="2000" dirty="0" smtClean="0">
                <a:cs typeface="Times New Roman" panose="02020603050405020304" pitchFamily="18" charset="0"/>
              </a:rPr>
              <a:t>(GC/MS Metabolite Mass Spectral Database)</a:t>
            </a:r>
            <a:endParaRPr lang="ru-RU" altLang="ru-RU" sz="20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ru-RU" sz="2000" b="1" dirty="0" smtClean="0">
                <a:cs typeface="Times New Roman" panose="02020603050405020304" pitchFamily="18" charset="0"/>
              </a:rPr>
              <a:t>Pesticide Library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вкл.</a:t>
            </a:r>
            <a:r>
              <a:rPr lang="en-US" altLang="ru-RU" sz="2000" dirty="0" smtClean="0">
                <a:cs typeface="Times New Roman" panose="02020603050405020304" pitchFamily="18" charset="0"/>
              </a:rPr>
              <a:t> NCI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библиотеку</a:t>
            </a:r>
            <a:r>
              <a:rPr lang="en-US" altLang="ru-RU" sz="2000" dirty="0" smtClean="0">
                <a:cs typeface="Times New Roman" panose="02020603050405020304" pitchFamily="18" charset="0"/>
              </a:rPr>
              <a:t>;                                                        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содержит</a:t>
            </a:r>
            <a:r>
              <a:rPr lang="en-US" altLang="ru-RU" sz="2000" dirty="0" smtClean="0">
                <a:cs typeface="Times New Roman" panose="02020603050405020304" pitchFamily="18" charset="0"/>
              </a:rPr>
              <a:t> EI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спектры</a:t>
            </a:r>
            <a:r>
              <a:rPr lang="en-US" altLang="ru-RU" sz="2000" dirty="0" smtClean="0"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578 пестицидов</a:t>
            </a:r>
            <a:r>
              <a:rPr lang="en-US" altLang="ru-RU" sz="2000" dirty="0" smtClean="0"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и</a:t>
            </a:r>
            <a:r>
              <a:rPr lang="en-US" altLang="ru-RU" sz="2000" dirty="0" smtClean="0">
                <a:cs typeface="Times New Roman" panose="02020603050405020304" pitchFamily="18" charset="0"/>
              </a:rPr>
              <a:t> NCI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спектры</a:t>
            </a:r>
            <a:r>
              <a:rPr lang="en-US" altLang="ru-RU" sz="2000" dirty="0" smtClean="0"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383</a:t>
            </a:r>
            <a:r>
              <a:rPr lang="en-US" altLang="ru-RU" sz="2000" dirty="0" smtClean="0"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пестицидов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dirty="0" smtClean="0">
                <a:cs typeface="Times New Roman" panose="02020603050405020304" pitchFamily="18" charset="0"/>
              </a:rPr>
              <a:t>VW-</a:t>
            </a:r>
            <a:r>
              <a:rPr lang="ru-RU" altLang="ru-RU" sz="2000" b="1" dirty="0" err="1" smtClean="0">
                <a:cs typeface="Times New Roman" panose="02020603050405020304" pitchFamily="18" charset="0"/>
              </a:rPr>
              <a:t>Shimadzu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cs typeface="Times New Roman" panose="02020603050405020304" pitchFamily="18" charset="0"/>
              </a:rPr>
              <a:t>Additive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 MS </a:t>
            </a:r>
            <a:r>
              <a:rPr lang="ru-RU" altLang="ru-RU" sz="2000" dirty="0" err="1" smtClean="0">
                <a:cs typeface="Times New Roman" panose="02020603050405020304" pitchFamily="18" charset="0"/>
              </a:rPr>
              <a:t>library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 содержит спектры 700 фрагментов пиролиза (550</a:t>
            </a:r>
            <a:r>
              <a:rPr lang="ru-RU" altLang="ru-RU" sz="2000" baseline="30000" dirty="0" smtClean="0">
                <a:cs typeface="Times New Roman" panose="02020603050405020304" pitchFamily="18" charset="0"/>
              </a:rPr>
              <a:t>о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С) различных полимерных добавок.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dirty="0" smtClean="0"/>
          </a:p>
        </p:txBody>
      </p:sp>
      <p:pic>
        <p:nvPicPr>
          <p:cNvPr id="4" name="Picture 5" descr="http://www.thetruthaboutforensicscience.com/wp-content/uploads/2011/07/2011-06-18_22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4" t="9528" r="883" b="45689"/>
          <a:stretch>
            <a:fillRect/>
          </a:stretch>
        </p:blipFill>
        <p:spPr bwMode="auto">
          <a:xfrm>
            <a:off x="6659563" y="1484313"/>
            <a:ext cx="2263775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716850"/>
            <a:ext cx="6120680" cy="330564"/>
          </a:xfrm>
          <a:prstGeom prst="rect">
            <a:avLst/>
          </a:prstGeom>
          <a:noFill/>
          <a:ln>
            <a:solidFill>
              <a:srgbClr val="F16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348880"/>
            <a:ext cx="6120680" cy="360040"/>
          </a:xfrm>
          <a:prstGeom prst="rect">
            <a:avLst/>
          </a:prstGeom>
          <a:noFill/>
          <a:ln>
            <a:solidFill>
              <a:srgbClr val="F16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316886"/>
            <a:ext cx="6120680" cy="330564"/>
          </a:xfrm>
          <a:prstGeom prst="rect">
            <a:avLst/>
          </a:prstGeom>
          <a:noFill/>
          <a:ln>
            <a:solidFill>
              <a:srgbClr val="F16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0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750" y="333375"/>
            <a:ext cx="6705600" cy="5175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dirty="0" smtClean="0"/>
              <a:t>Библиотеки масс-спектров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750" y="2132856"/>
            <a:ext cx="828092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3200" b="1" dirty="0" smtClean="0">
                <a:solidFill>
                  <a:prstClr val="black"/>
                </a:solidFill>
                <a:latin typeface="Myriad"/>
                <a:ea typeface="+mj-ea"/>
                <a:cs typeface="+mj-cs"/>
              </a:rPr>
              <a:t>GC/MS Forensic Toxicological Database</a:t>
            </a:r>
            <a:endParaRPr kumimoji="1" lang="ru-RU" altLang="ja-JP" sz="3200" b="1" dirty="0" smtClean="0">
              <a:solidFill>
                <a:prstClr val="black"/>
              </a:solidFill>
              <a:latin typeface="Myriad"/>
              <a:ea typeface="+mj-ea"/>
              <a:cs typeface="+mj-cs"/>
            </a:endParaRPr>
          </a:p>
          <a:p>
            <a:pPr algn="ctr"/>
            <a:r>
              <a:rPr kumimoji="1" lang="ru-RU" altLang="ja-JP" sz="3200" b="1" dirty="0" smtClean="0">
                <a:solidFill>
                  <a:prstClr val="black"/>
                </a:solidFill>
                <a:latin typeface="Myriad"/>
                <a:ea typeface="+mj-ea"/>
                <a:cs typeface="+mj-cs"/>
              </a:rPr>
              <a:t>Специализированная база данных для судебной токсикологии</a:t>
            </a:r>
            <a:endParaRPr kumimoji="1" lang="ru-RU" altLang="ja-JP" sz="3200" b="1" dirty="0">
              <a:solidFill>
                <a:prstClr val="black"/>
              </a:solidFill>
              <a:latin typeface="Myriad"/>
              <a:ea typeface="+mj-ea"/>
              <a:cs typeface="+mj-cs"/>
            </a:endParaRPr>
          </a:p>
          <a:p>
            <a:r>
              <a:rPr kumimoji="1" lang="en-US" altLang="ja-JP" sz="3200" b="1" dirty="0" smtClean="0">
                <a:solidFill>
                  <a:prstClr val="black"/>
                </a:solidFill>
                <a:latin typeface="Myriad"/>
                <a:ea typeface="+mj-ea"/>
                <a:cs typeface="+mj-cs"/>
              </a:rPr>
              <a:t/>
            </a:r>
            <a:br>
              <a:rPr kumimoji="1" lang="en-US" altLang="ja-JP" sz="3200" b="1" dirty="0" smtClean="0">
                <a:solidFill>
                  <a:prstClr val="black"/>
                </a:solidFill>
                <a:latin typeface="Myriad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8" name="Picture 3" descr="C:\Documents and Settings\np\Мои документы\Мои рисунки\logo_SHIMADZ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34" t="38000" r="17999" b="42000"/>
          <a:stretch>
            <a:fillRect/>
          </a:stretch>
        </p:blipFill>
        <p:spPr bwMode="auto">
          <a:xfrm>
            <a:off x="3491880" y="3933056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22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552" y="0"/>
            <a:ext cx="6705600" cy="8367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dirty="0" smtClean="0"/>
              <a:t>Идентификация с использованием</a:t>
            </a:r>
            <a:r>
              <a:rPr lang="en-US" altLang="ru-RU" sz="2400" dirty="0" smtClean="0"/>
              <a:t/>
            </a:r>
            <a:br>
              <a:rPr lang="en-US" altLang="ru-RU" sz="2400" dirty="0" smtClean="0"/>
            </a:br>
            <a:r>
              <a:rPr kumimoji="1" lang="en-US" altLang="ja-JP" sz="2400" dirty="0" smtClean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rPr>
              <a:t>GC/MS Forensic Toxicological Database</a:t>
            </a:r>
            <a:endParaRPr lang="ru-RU" altLang="ru-RU" sz="2400" dirty="0" smtClean="0"/>
          </a:p>
        </p:txBody>
      </p:sp>
      <p:sp>
        <p:nvSpPr>
          <p:cNvPr id="4" name="Rectangle 182"/>
          <p:cNvSpPr>
            <a:spLocks noChangeArrowheads="1"/>
          </p:cNvSpPr>
          <p:nvPr/>
        </p:nvSpPr>
        <p:spPr bwMode="auto">
          <a:xfrm>
            <a:off x="39569" y="3878914"/>
            <a:ext cx="2484192" cy="1307383"/>
          </a:xfrm>
          <a:prstGeom prst="rect">
            <a:avLst/>
          </a:prstGeom>
          <a:solidFill>
            <a:srgbClr val="FFCCFF"/>
          </a:solidFill>
          <a:ln w="1588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33" tIns="40067" rIns="80133" bIns="40067" anchor="ctr"/>
          <a:lstStyle/>
          <a:p>
            <a:pPr defTabSz="435445"/>
            <a:endParaRPr kumimoji="1" lang="ja-JP" altLang="en-US" dirty="0">
              <a:solidFill>
                <a:prstClr val="black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Rectangle 180"/>
          <p:cNvSpPr>
            <a:spLocks noChangeArrowheads="1"/>
          </p:cNvSpPr>
          <p:nvPr/>
        </p:nvSpPr>
        <p:spPr bwMode="auto">
          <a:xfrm>
            <a:off x="39569" y="1842967"/>
            <a:ext cx="2484192" cy="1737898"/>
          </a:xfrm>
          <a:prstGeom prst="rect">
            <a:avLst/>
          </a:prstGeom>
          <a:solidFill>
            <a:srgbClr val="CCFF99"/>
          </a:solidFill>
          <a:ln w="1588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33" tIns="40067" rIns="80133" bIns="40067" anchor="ctr"/>
          <a:lstStyle/>
          <a:p>
            <a:pPr defTabSz="435445"/>
            <a:endParaRPr kumimoji="1" lang="ja-JP" altLang="en-US" dirty="0">
              <a:solidFill>
                <a:prstClr val="black"/>
              </a:solidFill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8" name="Group 258"/>
          <p:cNvGrpSpPr>
            <a:grpSpLocks/>
          </p:cNvGrpSpPr>
          <p:nvPr/>
        </p:nvGrpSpPr>
        <p:grpSpPr bwMode="auto">
          <a:xfrm>
            <a:off x="2673084" y="1834325"/>
            <a:ext cx="3760226" cy="1685779"/>
            <a:chOff x="1723" y="1582"/>
            <a:chExt cx="2472" cy="894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329" y="2247"/>
              <a:ext cx="86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 defTabSz="435445" eaLnBrk="1" hangingPunct="1">
                <a:spcBef>
                  <a:spcPct val="50000"/>
                </a:spcBef>
              </a:pPr>
              <a:r>
                <a:rPr lang="ru-RU" altLang="ja-JP" sz="1100" dirty="0" smtClean="0">
                  <a:solidFill>
                    <a:prstClr val="black"/>
                  </a:solidFill>
                  <a:latin typeface="メイリオ" pitchFamily="50" charset="-128"/>
                </a:rPr>
                <a:t>Время удерживания</a:t>
              </a:r>
              <a:endParaRPr lang="ja-JP" altLang="en-US" sz="1100" dirty="0">
                <a:solidFill>
                  <a:prstClr val="black"/>
                </a:solidFill>
                <a:latin typeface="メイリオ" pitchFamily="50" charset="-128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1725" y="2214"/>
              <a:ext cx="225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723" y="1612"/>
              <a:ext cx="1" cy="6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1723" y="2180"/>
              <a:ext cx="1196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grpSp>
          <p:nvGrpSpPr>
            <p:cNvPr id="13" name="Group 17"/>
            <p:cNvGrpSpPr>
              <a:grpSpLocks/>
            </p:cNvGrpSpPr>
            <p:nvPr/>
          </p:nvGrpSpPr>
          <p:grpSpPr bwMode="auto">
            <a:xfrm>
              <a:off x="2924" y="1758"/>
              <a:ext cx="106" cy="422"/>
              <a:chOff x="1056" y="2160"/>
              <a:chExt cx="288" cy="432"/>
            </a:xfrm>
          </p:grpSpPr>
          <p:sp>
            <p:nvSpPr>
              <p:cNvPr id="16" name="Line 18"/>
              <p:cNvSpPr>
                <a:spLocks noChangeShapeType="1"/>
              </p:cNvSpPr>
              <p:nvPr/>
            </p:nvSpPr>
            <p:spPr bwMode="auto">
              <a:xfrm flipV="1">
                <a:off x="1056" y="2160"/>
                <a:ext cx="14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35445"/>
                <a:endParaRPr kumimoji="1" lang="ja-JP" altLang="en-US" dirty="0">
                  <a:solidFill>
                    <a:prstClr val="black"/>
                  </a:solidFill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 flipH="1" flipV="1">
                <a:off x="1200" y="2160"/>
                <a:ext cx="14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35445"/>
                <a:endParaRPr kumimoji="1" lang="ja-JP" altLang="en-US" dirty="0">
                  <a:solidFill>
                    <a:prstClr val="black"/>
                  </a:solidFill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3031" y="2180"/>
              <a:ext cx="9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2676" y="1582"/>
              <a:ext cx="56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defTabSz="496888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 defTabSz="435445" eaLnBrk="1" hangingPunct="1">
                <a:spcBef>
                  <a:spcPct val="50000"/>
                </a:spcBef>
              </a:pPr>
              <a:r>
                <a:rPr lang="en-US" altLang="ja-JP" sz="1200" b="1" dirty="0" err="1">
                  <a:solidFill>
                    <a:prstClr val="black"/>
                  </a:solidFill>
                  <a:latin typeface="メイリオ" pitchFamily="50" charset="-128"/>
                </a:rPr>
                <a:t>Rt</a:t>
              </a:r>
              <a:endParaRPr lang="en-US" altLang="ja-JP" sz="1200" b="1" dirty="0">
                <a:solidFill>
                  <a:prstClr val="black"/>
                </a:solidFill>
                <a:latin typeface="メイリオ" pitchFamily="50" charset="-128"/>
              </a:endParaRPr>
            </a:p>
          </p:txBody>
        </p:sp>
      </p:grp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4535549" y="3881794"/>
            <a:ext cx="2830351" cy="1274166"/>
            <a:chOff x="3867" y="2455"/>
            <a:chExt cx="1659" cy="714"/>
          </a:xfrm>
        </p:grpSpPr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4005" y="3075"/>
              <a:ext cx="0" cy="1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4087" y="3075"/>
              <a:ext cx="0" cy="1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4169" y="3075"/>
              <a:ext cx="0" cy="16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4251" y="3075"/>
              <a:ext cx="0" cy="16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4334" y="3075"/>
              <a:ext cx="0" cy="16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>
              <a:off x="4415" y="3075"/>
              <a:ext cx="0" cy="16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>
              <a:off x="4498" y="3075"/>
              <a:ext cx="0" cy="16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>
              <a:off x="4580" y="3075"/>
              <a:ext cx="0" cy="16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7" name="Line 32"/>
            <p:cNvSpPr>
              <a:spLocks noChangeShapeType="1"/>
            </p:cNvSpPr>
            <p:nvPr/>
          </p:nvSpPr>
          <p:spPr bwMode="auto">
            <a:xfrm>
              <a:off x="4662" y="3075"/>
              <a:ext cx="0" cy="16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8" name="Line 33"/>
            <p:cNvSpPr>
              <a:spLocks noChangeShapeType="1"/>
            </p:cNvSpPr>
            <p:nvPr/>
          </p:nvSpPr>
          <p:spPr bwMode="auto">
            <a:xfrm>
              <a:off x="4744" y="3075"/>
              <a:ext cx="0" cy="16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9" name="Line 34"/>
            <p:cNvSpPr>
              <a:spLocks noChangeShapeType="1"/>
            </p:cNvSpPr>
            <p:nvPr/>
          </p:nvSpPr>
          <p:spPr bwMode="auto">
            <a:xfrm>
              <a:off x="4827" y="3075"/>
              <a:ext cx="0" cy="16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0" name="Line 35"/>
            <p:cNvSpPr>
              <a:spLocks noChangeShapeType="1"/>
            </p:cNvSpPr>
            <p:nvPr/>
          </p:nvSpPr>
          <p:spPr bwMode="auto">
            <a:xfrm>
              <a:off x="4908" y="3075"/>
              <a:ext cx="0" cy="16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1" name="Line 36"/>
            <p:cNvSpPr>
              <a:spLocks noChangeShapeType="1"/>
            </p:cNvSpPr>
            <p:nvPr/>
          </p:nvSpPr>
          <p:spPr bwMode="auto">
            <a:xfrm>
              <a:off x="4991" y="3075"/>
              <a:ext cx="0" cy="16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2" name="Line 37"/>
            <p:cNvSpPr>
              <a:spLocks noChangeShapeType="1"/>
            </p:cNvSpPr>
            <p:nvPr/>
          </p:nvSpPr>
          <p:spPr bwMode="auto">
            <a:xfrm>
              <a:off x="5073" y="3075"/>
              <a:ext cx="0" cy="16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3" name="Line 38"/>
            <p:cNvSpPr>
              <a:spLocks noChangeShapeType="1"/>
            </p:cNvSpPr>
            <p:nvPr/>
          </p:nvSpPr>
          <p:spPr bwMode="auto">
            <a:xfrm>
              <a:off x="5154" y="3075"/>
              <a:ext cx="0" cy="16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>
              <a:off x="5237" y="3075"/>
              <a:ext cx="0" cy="16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5" name="Line 40"/>
            <p:cNvSpPr>
              <a:spLocks noChangeShapeType="1"/>
            </p:cNvSpPr>
            <p:nvPr/>
          </p:nvSpPr>
          <p:spPr bwMode="auto">
            <a:xfrm>
              <a:off x="5319" y="3075"/>
              <a:ext cx="0" cy="16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6" name="Line 41"/>
            <p:cNvSpPr>
              <a:spLocks noChangeShapeType="1"/>
            </p:cNvSpPr>
            <p:nvPr/>
          </p:nvSpPr>
          <p:spPr bwMode="auto">
            <a:xfrm>
              <a:off x="5401" y="3075"/>
              <a:ext cx="0" cy="16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7" name="Line 42"/>
            <p:cNvSpPr>
              <a:spLocks noChangeShapeType="1"/>
            </p:cNvSpPr>
            <p:nvPr/>
          </p:nvSpPr>
          <p:spPr bwMode="auto">
            <a:xfrm>
              <a:off x="5483" y="3075"/>
              <a:ext cx="0" cy="16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8" name="Line 43"/>
            <p:cNvSpPr>
              <a:spLocks noChangeShapeType="1"/>
            </p:cNvSpPr>
            <p:nvPr/>
          </p:nvSpPr>
          <p:spPr bwMode="auto">
            <a:xfrm>
              <a:off x="4005" y="3075"/>
              <a:ext cx="0" cy="3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9" name="Rectangle 44"/>
            <p:cNvSpPr>
              <a:spLocks noChangeArrowheads="1"/>
            </p:cNvSpPr>
            <p:nvPr/>
          </p:nvSpPr>
          <p:spPr bwMode="auto">
            <a:xfrm>
              <a:off x="3991" y="3109"/>
              <a:ext cx="29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35445"/>
              <a:r>
                <a:rPr kumimoji="1" lang="en-US" altLang="ja-JP" sz="700" dirty="0">
                  <a:solidFill>
                    <a:srgbClr val="000000"/>
                  </a:solidFill>
                  <a:ea typeface="ＭＳ ゴシック" pitchFamily="49" charset="-128"/>
                  <a:cs typeface="メイリオ" pitchFamily="50" charset="-128"/>
                </a:rPr>
                <a:t>0</a:t>
              </a:r>
              <a:endParaRPr kumimoji="1" lang="en-US" altLang="ja-JP" sz="7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0" name="Line 45"/>
            <p:cNvSpPr>
              <a:spLocks noChangeShapeType="1"/>
            </p:cNvSpPr>
            <p:nvPr/>
          </p:nvSpPr>
          <p:spPr bwMode="auto">
            <a:xfrm>
              <a:off x="4415" y="3075"/>
              <a:ext cx="0" cy="3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1" name="Rectangle 46"/>
            <p:cNvSpPr>
              <a:spLocks noChangeArrowheads="1"/>
            </p:cNvSpPr>
            <p:nvPr/>
          </p:nvSpPr>
          <p:spPr bwMode="auto">
            <a:xfrm>
              <a:off x="4367" y="3109"/>
              <a:ext cx="87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35445"/>
              <a:r>
                <a:rPr kumimoji="1" lang="en-US" altLang="ja-JP" sz="700" dirty="0">
                  <a:solidFill>
                    <a:srgbClr val="000000"/>
                  </a:solidFill>
                  <a:ea typeface="ＭＳ ゴシック" pitchFamily="49" charset="-128"/>
                  <a:cs typeface="メイリオ" pitchFamily="50" charset="-128"/>
                </a:rPr>
                <a:t>100</a:t>
              </a:r>
              <a:endParaRPr kumimoji="1" lang="en-US" altLang="ja-JP" sz="7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2" name="Line 47"/>
            <p:cNvSpPr>
              <a:spLocks noChangeShapeType="1"/>
            </p:cNvSpPr>
            <p:nvPr/>
          </p:nvSpPr>
          <p:spPr bwMode="auto">
            <a:xfrm>
              <a:off x="4827" y="3075"/>
              <a:ext cx="0" cy="3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3" name="Rectangle 48"/>
            <p:cNvSpPr>
              <a:spLocks noChangeArrowheads="1"/>
            </p:cNvSpPr>
            <p:nvPr/>
          </p:nvSpPr>
          <p:spPr bwMode="auto">
            <a:xfrm>
              <a:off x="4779" y="3109"/>
              <a:ext cx="87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35445"/>
              <a:r>
                <a:rPr kumimoji="1" lang="en-US" altLang="ja-JP" sz="700" dirty="0">
                  <a:solidFill>
                    <a:srgbClr val="000000"/>
                  </a:solidFill>
                  <a:ea typeface="ＭＳ ゴシック" pitchFamily="49" charset="-128"/>
                  <a:cs typeface="メイリオ" pitchFamily="50" charset="-128"/>
                </a:rPr>
                <a:t>200</a:t>
              </a:r>
              <a:endParaRPr kumimoji="1" lang="en-US" altLang="ja-JP" sz="7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4" name="Line 49"/>
            <p:cNvSpPr>
              <a:spLocks noChangeShapeType="1"/>
            </p:cNvSpPr>
            <p:nvPr/>
          </p:nvSpPr>
          <p:spPr bwMode="auto">
            <a:xfrm>
              <a:off x="5237" y="3075"/>
              <a:ext cx="0" cy="33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5" name="Rectangle 50"/>
            <p:cNvSpPr>
              <a:spLocks noChangeArrowheads="1"/>
            </p:cNvSpPr>
            <p:nvPr/>
          </p:nvSpPr>
          <p:spPr bwMode="auto">
            <a:xfrm>
              <a:off x="5189" y="3109"/>
              <a:ext cx="87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35445"/>
              <a:r>
                <a:rPr kumimoji="1" lang="en-US" altLang="ja-JP" sz="700" dirty="0">
                  <a:solidFill>
                    <a:srgbClr val="000000"/>
                  </a:solidFill>
                  <a:ea typeface="ＭＳ ゴシック" pitchFamily="49" charset="-128"/>
                  <a:cs typeface="メイリオ" pitchFamily="50" charset="-128"/>
                </a:rPr>
                <a:t>300</a:t>
              </a:r>
              <a:endParaRPr kumimoji="1" lang="en-US" altLang="ja-JP" sz="7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6" name="Line 51"/>
            <p:cNvSpPr>
              <a:spLocks noChangeShapeType="1"/>
            </p:cNvSpPr>
            <p:nvPr/>
          </p:nvSpPr>
          <p:spPr bwMode="auto">
            <a:xfrm>
              <a:off x="3987" y="3073"/>
              <a:ext cx="17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7" name="Line 52"/>
            <p:cNvSpPr>
              <a:spLocks noChangeShapeType="1"/>
            </p:cNvSpPr>
            <p:nvPr/>
          </p:nvSpPr>
          <p:spPr bwMode="auto">
            <a:xfrm>
              <a:off x="3987" y="3027"/>
              <a:ext cx="17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8" name="Line 53"/>
            <p:cNvSpPr>
              <a:spLocks noChangeShapeType="1"/>
            </p:cNvSpPr>
            <p:nvPr/>
          </p:nvSpPr>
          <p:spPr bwMode="auto">
            <a:xfrm>
              <a:off x="3987" y="2980"/>
              <a:ext cx="17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9" name="Line 54"/>
            <p:cNvSpPr>
              <a:spLocks noChangeShapeType="1"/>
            </p:cNvSpPr>
            <p:nvPr/>
          </p:nvSpPr>
          <p:spPr bwMode="auto">
            <a:xfrm>
              <a:off x="3987" y="2933"/>
              <a:ext cx="17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50" name="Line 55"/>
            <p:cNvSpPr>
              <a:spLocks noChangeShapeType="1"/>
            </p:cNvSpPr>
            <p:nvPr/>
          </p:nvSpPr>
          <p:spPr bwMode="auto">
            <a:xfrm>
              <a:off x="3987" y="2886"/>
              <a:ext cx="17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>
              <a:off x="3987" y="2840"/>
              <a:ext cx="17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>
              <a:off x="3987" y="2794"/>
              <a:ext cx="17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53" name="Line 58"/>
            <p:cNvSpPr>
              <a:spLocks noChangeShapeType="1"/>
            </p:cNvSpPr>
            <p:nvPr/>
          </p:nvSpPr>
          <p:spPr bwMode="auto">
            <a:xfrm>
              <a:off x="3987" y="2747"/>
              <a:ext cx="17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54" name="Line 59"/>
            <p:cNvSpPr>
              <a:spLocks noChangeShapeType="1"/>
            </p:cNvSpPr>
            <p:nvPr/>
          </p:nvSpPr>
          <p:spPr bwMode="auto">
            <a:xfrm>
              <a:off x="3987" y="2701"/>
              <a:ext cx="17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3987" y="2654"/>
              <a:ext cx="17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56" name="Line 61"/>
            <p:cNvSpPr>
              <a:spLocks noChangeShapeType="1"/>
            </p:cNvSpPr>
            <p:nvPr/>
          </p:nvSpPr>
          <p:spPr bwMode="auto">
            <a:xfrm>
              <a:off x="3987" y="2608"/>
              <a:ext cx="17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57" name="Line 62"/>
            <p:cNvSpPr>
              <a:spLocks noChangeShapeType="1"/>
            </p:cNvSpPr>
            <p:nvPr/>
          </p:nvSpPr>
          <p:spPr bwMode="auto">
            <a:xfrm>
              <a:off x="3987" y="2561"/>
              <a:ext cx="17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58" name="Line 63"/>
            <p:cNvSpPr>
              <a:spLocks noChangeShapeType="1"/>
            </p:cNvSpPr>
            <p:nvPr/>
          </p:nvSpPr>
          <p:spPr bwMode="auto">
            <a:xfrm>
              <a:off x="3969" y="3073"/>
              <a:ext cx="3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59" name="Rectangle 64"/>
            <p:cNvSpPr>
              <a:spLocks noChangeArrowheads="1"/>
            </p:cNvSpPr>
            <p:nvPr/>
          </p:nvSpPr>
          <p:spPr bwMode="auto">
            <a:xfrm>
              <a:off x="3934" y="3033"/>
              <a:ext cx="29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35445"/>
              <a:r>
                <a:rPr kumimoji="1" lang="en-US" altLang="ja-JP" sz="700" dirty="0">
                  <a:solidFill>
                    <a:srgbClr val="000000"/>
                  </a:solidFill>
                  <a:ea typeface="ＭＳ ゴシック" pitchFamily="49" charset="-128"/>
                  <a:cs typeface="メイリオ" pitchFamily="50" charset="-128"/>
                </a:rPr>
                <a:t>0</a:t>
              </a:r>
              <a:endParaRPr kumimoji="1" lang="en-US" altLang="ja-JP" sz="7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0" name="Line 65"/>
            <p:cNvSpPr>
              <a:spLocks noChangeShapeType="1"/>
            </p:cNvSpPr>
            <p:nvPr/>
          </p:nvSpPr>
          <p:spPr bwMode="auto">
            <a:xfrm>
              <a:off x="3969" y="2840"/>
              <a:ext cx="3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1" name="Rectangle 66"/>
            <p:cNvSpPr>
              <a:spLocks noChangeArrowheads="1"/>
            </p:cNvSpPr>
            <p:nvPr/>
          </p:nvSpPr>
          <p:spPr bwMode="auto">
            <a:xfrm>
              <a:off x="3901" y="2801"/>
              <a:ext cx="58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35445"/>
              <a:r>
                <a:rPr kumimoji="1" lang="en-US" altLang="ja-JP" sz="700" dirty="0">
                  <a:solidFill>
                    <a:srgbClr val="000000"/>
                  </a:solidFill>
                  <a:ea typeface="ＭＳ ゴシック" pitchFamily="49" charset="-128"/>
                  <a:cs typeface="メイリオ" pitchFamily="50" charset="-128"/>
                </a:rPr>
                <a:t>50</a:t>
              </a:r>
              <a:endParaRPr kumimoji="1" lang="en-US" altLang="ja-JP" sz="7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2" name="Line 67"/>
            <p:cNvSpPr>
              <a:spLocks noChangeShapeType="1"/>
            </p:cNvSpPr>
            <p:nvPr/>
          </p:nvSpPr>
          <p:spPr bwMode="auto">
            <a:xfrm>
              <a:off x="3969" y="2608"/>
              <a:ext cx="3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3" name="Rectangle 68"/>
            <p:cNvSpPr>
              <a:spLocks noChangeArrowheads="1"/>
            </p:cNvSpPr>
            <p:nvPr/>
          </p:nvSpPr>
          <p:spPr bwMode="auto">
            <a:xfrm>
              <a:off x="3867" y="2568"/>
              <a:ext cx="87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35445"/>
              <a:r>
                <a:rPr kumimoji="1" lang="en-US" altLang="ja-JP" sz="700" dirty="0">
                  <a:solidFill>
                    <a:srgbClr val="000000"/>
                  </a:solidFill>
                  <a:ea typeface="ＭＳ ゴシック" pitchFamily="49" charset="-128"/>
                  <a:cs typeface="メイリオ" pitchFamily="50" charset="-128"/>
                </a:rPr>
                <a:t>100</a:t>
              </a:r>
              <a:endParaRPr kumimoji="1" lang="en-US" altLang="ja-JP" sz="7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4" name="Rectangle 69"/>
            <p:cNvSpPr>
              <a:spLocks noChangeArrowheads="1"/>
            </p:cNvSpPr>
            <p:nvPr/>
          </p:nvSpPr>
          <p:spPr bwMode="auto">
            <a:xfrm>
              <a:off x="4002" y="2455"/>
              <a:ext cx="47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35445"/>
              <a:r>
                <a:rPr kumimoji="1" lang="en-US" altLang="ja-JP" sz="700" dirty="0">
                  <a:solidFill>
                    <a:srgbClr val="000000"/>
                  </a:solidFill>
                  <a:ea typeface="ＭＳ ゴシック" pitchFamily="49" charset="-128"/>
                  <a:cs typeface="メイリオ" pitchFamily="50" charset="-128"/>
                </a:rPr>
                <a:t>%</a:t>
              </a:r>
              <a:endParaRPr kumimoji="1" lang="en-US" altLang="ja-JP" sz="7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5" name="Line 70"/>
            <p:cNvSpPr>
              <a:spLocks noChangeShapeType="1"/>
            </p:cNvSpPr>
            <p:nvPr/>
          </p:nvSpPr>
          <p:spPr bwMode="auto">
            <a:xfrm>
              <a:off x="4005" y="3073"/>
              <a:ext cx="152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6" name="Line 71"/>
            <p:cNvSpPr>
              <a:spLocks noChangeShapeType="1"/>
            </p:cNvSpPr>
            <p:nvPr/>
          </p:nvSpPr>
          <p:spPr bwMode="auto">
            <a:xfrm flipV="1">
              <a:off x="4211" y="3029"/>
              <a:ext cx="0" cy="44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 flipV="1">
              <a:off x="4214" y="3019"/>
              <a:ext cx="0" cy="54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8" name="Line 73"/>
            <p:cNvSpPr>
              <a:spLocks noChangeShapeType="1"/>
            </p:cNvSpPr>
            <p:nvPr/>
          </p:nvSpPr>
          <p:spPr bwMode="auto">
            <a:xfrm flipV="1">
              <a:off x="4263" y="3021"/>
              <a:ext cx="0" cy="52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 flipV="1">
              <a:off x="4309" y="3015"/>
              <a:ext cx="0" cy="58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 flipV="1">
              <a:off x="4312" y="2833"/>
              <a:ext cx="0" cy="240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 flipV="1">
              <a:off x="4317" y="3015"/>
              <a:ext cx="0" cy="58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72" name="Line 77"/>
            <p:cNvSpPr>
              <a:spLocks noChangeShapeType="1"/>
            </p:cNvSpPr>
            <p:nvPr/>
          </p:nvSpPr>
          <p:spPr bwMode="auto">
            <a:xfrm flipV="1">
              <a:off x="4321" y="3031"/>
              <a:ext cx="0" cy="42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73" name="Line 78"/>
            <p:cNvSpPr>
              <a:spLocks noChangeShapeType="1"/>
            </p:cNvSpPr>
            <p:nvPr/>
          </p:nvSpPr>
          <p:spPr bwMode="auto">
            <a:xfrm flipV="1">
              <a:off x="4362" y="3033"/>
              <a:ext cx="0" cy="40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74" name="Line 79"/>
            <p:cNvSpPr>
              <a:spLocks noChangeShapeType="1"/>
            </p:cNvSpPr>
            <p:nvPr/>
          </p:nvSpPr>
          <p:spPr bwMode="auto">
            <a:xfrm flipV="1">
              <a:off x="4366" y="2999"/>
              <a:ext cx="0" cy="74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 flipV="1">
              <a:off x="4370" y="3019"/>
              <a:ext cx="0" cy="54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76" name="Line 81"/>
            <p:cNvSpPr>
              <a:spLocks noChangeShapeType="1"/>
            </p:cNvSpPr>
            <p:nvPr/>
          </p:nvSpPr>
          <p:spPr bwMode="auto">
            <a:xfrm flipV="1">
              <a:off x="4411" y="3033"/>
              <a:ext cx="0" cy="40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77" name="Line 82"/>
            <p:cNvSpPr>
              <a:spLocks noChangeShapeType="1"/>
            </p:cNvSpPr>
            <p:nvPr/>
          </p:nvSpPr>
          <p:spPr bwMode="auto">
            <a:xfrm flipV="1">
              <a:off x="4415" y="3009"/>
              <a:ext cx="0" cy="64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78" name="Line 83"/>
            <p:cNvSpPr>
              <a:spLocks noChangeShapeType="1"/>
            </p:cNvSpPr>
            <p:nvPr/>
          </p:nvSpPr>
          <p:spPr bwMode="auto">
            <a:xfrm flipV="1">
              <a:off x="4420" y="2985"/>
              <a:ext cx="0" cy="88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79" name="Line 84"/>
            <p:cNvSpPr>
              <a:spLocks noChangeShapeType="1"/>
            </p:cNvSpPr>
            <p:nvPr/>
          </p:nvSpPr>
          <p:spPr bwMode="auto">
            <a:xfrm flipV="1">
              <a:off x="4424" y="2898"/>
              <a:ext cx="0" cy="175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80" name="Line 85"/>
            <p:cNvSpPr>
              <a:spLocks noChangeShapeType="1"/>
            </p:cNvSpPr>
            <p:nvPr/>
          </p:nvSpPr>
          <p:spPr bwMode="auto">
            <a:xfrm flipV="1">
              <a:off x="4457" y="3029"/>
              <a:ext cx="0" cy="44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81" name="Line 86"/>
            <p:cNvSpPr>
              <a:spLocks noChangeShapeType="1"/>
            </p:cNvSpPr>
            <p:nvPr/>
          </p:nvSpPr>
          <p:spPr bwMode="auto">
            <a:xfrm flipV="1">
              <a:off x="4460" y="2944"/>
              <a:ext cx="0" cy="129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82" name="Line 87"/>
            <p:cNvSpPr>
              <a:spLocks noChangeShapeType="1"/>
            </p:cNvSpPr>
            <p:nvPr/>
          </p:nvSpPr>
          <p:spPr bwMode="auto">
            <a:xfrm flipV="1">
              <a:off x="4469" y="3017"/>
              <a:ext cx="0" cy="56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83" name="Line 88"/>
            <p:cNvSpPr>
              <a:spLocks noChangeShapeType="1"/>
            </p:cNvSpPr>
            <p:nvPr/>
          </p:nvSpPr>
          <p:spPr bwMode="auto">
            <a:xfrm flipV="1">
              <a:off x="4477" y="2981"/>
              <a:ext cx="0" cy="92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84" name="Line 89"/>
            <p:cNvSpPr>
              <a:spLocks noChangeShapeType="1"/>
            </p:cNvSpPr>
            <p:nvPr/>
          </p:nvSpPr>
          <p:spPr bwMode="auto">
            <a:xfrm flipV="1">
              <a:off x="4493" y="2995"/>
              <a:ext cx="0" cy="78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85" name="Line 90"/>
            <p:cNvSpPr>
              <a:spLocks noChangeShapeType="1"/>
            </p:cNvSpPr>
            <p:nvPr/>
          </p:nvSpPr>
          <p:spPr bwMode="auto">
            <a:xfrm flipV="1">
              <a:off x="4514" y="3033"/>
              <a:ext cx="0" cy="40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86" name="Line 91"/>
            <p:cNvSpPr>
              <a:spLocks noChangeShapeType="1"/>
            </p:cNvSpPr>
            <p:nvPr/>
          </p:nvSpPr>
          <p:spPr bwMode="auto">
            <a:xfrm flipV="1">
              <a:off x="4551" y="3015"/>
              <a:ext cx="0" cy="58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87" name="Line 92"/>
            <p:cNvSpPr>
              <a:spLocks noChangeShapeType="1"/>
            </p:cNvSpPr>
            <p:nvPr/>
          </p:nvSpPr>
          <p:spPr bwMode="auto">
            <a:xfrm flipV="1">
              <a:off x="4563" y="3011"/>
              <a:ext cx="0" cy="62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88" name="Line 93"/>
            <p:cNvSpPr>
              <a:spLocks noChangeShapeType="1"/>
            </p:cNvSpPr>
            <p:nvPr/>
          </p:nvSpPr>
          <p:spPr bwMode="auto">
            <a:xfrm flipV="1">
              <a:off x="4567" y="2928"/>
              <a:ext cx="0" cy="145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89" name="Line 94"/>
            <p:cNvSpPr>
              <a:spLocks noChangeShapeType="1"/>
            </p:cNvSpPr>
            <p:nvPr/>
          </p:nvSpPr>
          <p:spPr bwMode="auto">
            <a:xfrm flipV="1">
              <a:off x="4572" y="3002"/>
              <a:ext cx="0" cy="71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90" name="Line 95"/>
            <p:cNvSpPr>
              <a:spLocks noChangeShapeType="1"/>
            </p:cNvSpPr>
            <p:nvPr/>
          </p:nvSpPr>
          <p:spPr bwMode="auto">
            <a:xfrm flipV="1">
              <a:off x="4576" y="3027"/>
              <a:ext cx="0" cy="46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91" name="Line 96"/>
            <p:cNvSpPr>
              <a:spLocks noChangeShapeType="1"/>
            </p:cNvSpPr>
            <p:nvPr/>
          </p:nvSpPr>
          <p:spPr bwMode="auto">
            <a:xfrm flipV="1">
              <a:off x="4621" y="3031"/>
              <a:ext cx="0" cy="42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92" name="Line 97"/>
            <p:cNvSpPr>
              <a:spLocks noChangeShapeType="1"/>
            </p:cNvSpPr>
            <p:nvPr/>
          </p:nvSpPr>
          <p:spPr bwMode="auto">
            <a:xfrm flipV="1">
              <a:off x="4625" y="3035"/>
              <a:ext cx="0" cy="38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93" name="Line 98"/>
            <p:cNvSpPr>
              <a:spLocks noChangeShapeType="1"/>
            </p:cNvSpPr>
            <p:nvPr/>
          </p:nvSpPr>
          <p:spPr bwMode="auto">
            <a:xfrm flipV="1">
              <a:off x="4633" y="3029"/>
              <a:ext cx="0" cy="44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94" name="Line 99"/>
            <p:cNvSpPr>
              <a:spLocks noChangeShapeType="1"/>
            </p:cNvSpPr>
            <p:nvPr/>
          </p:nvSpPr>
          <p:spPr bwMode="auto">
            <a:xfrm flipV="1">
              <a:off x="4674" y="3005"/>
              <a:ext cx="0" cy="68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95" name="Line 100"/>
            <p:cNvSpPr>
              <a:spLocks noChangeShapeType="1"/>
            </p:cNvSpPr>
            <p:nvPr/>
          </p:nvSpPr>
          <p:spPr bwMode="auto">
            <a:xfrm flipV="1">
              <a:off x="4728" y="3015"/>
              <a:ext cx="0" cy="58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96" name="Line 101"/>
            <p:cNvSpPr>
              <a:spLocks noChangeShapeType="1"/>
            </p:cNvSpPr>
            <p:nvPr/>
          </p:nvSpPr>
          <p:spPr bwMode="auto">
            <a:xfrm flipV="1">
              <a:off x="4732" y="2969"/>
              <a:ext cx="0" cy="104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97" name="Line 102"/>
            <p:cNvSpPr>
              <a:spLocks noChangeShapeType="1"/>
            </p:cNvSpPr>
            <p:nvPr/>
          </p:nvSpPr>
          <p:spPr bwMode="auto">
            <a:xfrm flipV="1">
              <a:off x="4834" y="3027"/>
              <a:ext cx="0" cy="46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98" name="Line 103"/>
            <p:cNvSpPr>
              <a:spLocks noChangeShapeType="1"/>
            </p:cNvSpPr>
            <p:nvPr/>
          </p:nvSpPr>
          <p:spPr bwMode="auto">
            <a:xfrm flipV="1">
              <a:off x="4838" y="2911"/>
              <a:ext cx="0" cy="162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99" name="Line 104"/>
            <p:cNvSpPr>
              <a:spLocks noChangeShapeType="1"/>
            </p:cNvSpPr>
            <p:nvPr/>
          </p:nvSpPr>
          <p:spPr bwMode="auto">
            <a:xfrm flipV="1">
              <a:off x="4843" y="3015"/>
              <a:ext cx="0" cy="58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00" name="Line 105"/>
            <p:cNvSpPr>
              <a:spLocks noChangeShapeType="1"/>
            </p:cNvSpPr>
            <p:nvPr/>
          </p:nvSpPr>
          <p:spPr bwMode="auto">
            <a:xfrm flipV="1">
              <a:off x="4982" y="2735"/>
              <a:ext cx="0" cy="338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01" name="Line 106"/>
            <p:cNvSpPr>
              <a:spLocks noChangeShapeType="1"/>
            </p:cNvSpPr>
            <p:nvPr/>
          </p:nvSpPr>
          <p:spPr bwMode="auto">
            <a:xfrm flipV="1">
              <a:off x="4986" y="2922"/>
              <a:ext cx="0" cy="151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02" name="Line 107"/>
            <p:cNvSpPr>
              <a:spLocks noChangeShapeType="1"/>
            </p:cNvSpPr>
            <p:nvPr/>
          </p:nvSpPr>
          <p:spPr bwMode="auto">
            <a:xfrm flipV="1">
              <a:off x="4991" y="2933"/>
              <a:ext cx="0" cy="140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03" name="Line 108"/>
            <p:cNvSpPr>
              <a:spLocks noChangeShapeType="1"/>
            </p:cNvSpPr>
            <p:nvPr/>
          </p:nvSpPr>
          <p:spPr bwMode="auto">
            <a:xfrm flipV="1">
              <a:off x="4995" y="3025"/>
              <a:ext cx="0" cy="48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04" name="Line 109"/>
            <p:cNvSpPr>
              <a:spLocks noChangeShapeType="1"/>
            </p:cNvSpPr>
            <p:nvPr/>
          </p:nvSpPr>
          <p:spPr bwMode="auto">
            <a:xfrm flipV="1">
              <a:off x="5151" y="2950"/>
              <a:ext cx="0" cy="123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05" name="Line 110"/>
            <p:cNvSpPr>
              <a:spLocks noChangeShapeType="1"/>
            </p:cNvSpPr>
            <p:nvPr/>
          </p:nvSpPr>
          <p:spPr bwMode="auto">
            <a:xfrm flipV="1">
              <a:off x="5159" y="3031"/>
              <a:ext cx="0" cy="42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06" name="Line 111"/>
            <p:cNvSpPr>
              <a:spLocks noChangeShapeType="1"/>
            </p:cNvSpPr>
            <p:nvPr/>
          </p:nvSpPr>
          <p:spPr bwMode="auto">
            <a:xfrm flipV="1">
              <a:off x="5266" y="3017"/>
              <a:ext cx="0" cy="56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07" name="Line 112"/>
            <p:cNvSpPr>
              <a:spLocks noChangeShapeType="1"/>
            </p:cNvSpPr>
            <p:nvPr/>
          </p:nvSpPr>
          <p:spPr bwMode="auto">
            <a:xfrm flipV="1">
              <a:off x="5290" y="2608"/>
              <a:ext cx="0" cy="465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08" name="Line 113"/>
            <p:cNvSpPr>
              <a:spLocks noChangeShapeType="1"/>
            </p:cNvSpPr>
            <p:nvPr/>
          </p:nvSpPr>
          <p:spPr bwMode="auto">
            <a:xfrm flipV="1">
              <a:off x="5295" y="2939"/>
              <a:ext cx="0" cy="134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09" name="Line 114"/>
            <p:cNvSpPr>
              <a:spLocks noChangeShapeType="1"/>
            </p:cNvSpPr>
            <p:nvPr/>
          </p:nvSpPr>
          <p:spPr bwMode="auto">
            <a:xfrm flipV="1">
              <a:off x="5299" y="2775"/>
              <a:ext cx="0" cy="298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10" name="Line 115"/>
            <p:cNvSpPr>
              <a:spLocks noChangeShapeType="1"/>
            </p:cNvSpPr>
            <p:nvPr/>
          </p:nvSpPr>
          <p:spPr bwMode="auto">
            <a:xfrm flipV="1">
              <a:off x="5302" y="2991"/>
              <a:ext cx="0" cy="82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11" name="Line 116"/>
            <p:cNvSpPr>
              <a:spLocks noChangeShapeType="1"/>
            </p:cNvSpPr>
            <p:nvPr/>
          </p:nvSpPr>
          <p:spPr bwMode="auto">
            <a:xfrm flipV="1">
              <a:off x="5307" y="3011"/>
              <a:ext cx="0" cy="62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12" name="Line 117"/>
            <p:cNvSpPr>
              <a:spLocks noChangeShapeType="1"/>
            </p:cNvSpPr>
            <p:nvPr/>
          </p:nvSpPr>
          <p:spPr bwMode="auto">
            <a:xfrm flipV="1">
              <a:off x="5409" y="2743"/>
              <a:ext cx="0" cy="330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13" name="Line 118"/>
            <p:cNvSpPr>
              <a:spLocks noChangeShapeType="1"/>
            </p:cNvSpPr>
            <p:nvPr/>
          </p:nvSpPr>
          <p:spPr bwMode="auto">
            <a:xfrm flipV="1">
              <a:off x="5414" y="3004"/>
              <a:ext cx="0" cy="69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14" name="Line 119"/>
            <p:cNvSpPr>
              <a:spLocks noChangeShapeType="1"/>
            </p:cNvSpPr>
            <p:nvPr/>
          </p:nvSpPr>
          <p:spPr bwMode="auto">
            <a:xfrm flipV="1">
              <a:off x="5418" y="2855"/>
              <a:ext cx="0" cy="218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15" name="Line 120"/>
            <p:cNvSpPr>
              <a:spLocks noChangeShapeType="1"/>
            </p:cNvSpPr>
            <p:nvPr/>
          </p:nvSpPr>
          <p:spPr bwMode="auto">
            <a:xfrm flipV="1">
              <a:off x="5422" y="3027"/>
              <a:ext cx="0" cy="46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16" name="Rectangle 121"/>
            <p:cNvSpPr>
              <a:spLocks noChangeArrowheads="1"/>
            </p:cNvSpPr>
            <p:nvPr/>
          </p:nvSpPr>
          <p:spPr bwMode="auto">
            <a:xfrm>
              <a:off x="5236" y="2537"/>
              <a:ext cx="87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35445"/>
              <a:r>
                <a:rPr kumimoji="1" lang="en-US" altLang="ja-JP" sz="700" dirty="0">
                  <a:solidFill>
                    <a:srgbClr val="0000FF"/>
                  </a:solidFill>
                  <a:ea typeface="ＭＳ ゴシック" pitchFamily="49" charset="-128"/>
                  <a:cs typeface="メイリオ" pitchFamily="50" charset="-128"/>
                </a:rPr>
                <a:t>313</a:t>
              </a:r>
              <a:endParaRPr kumimoji="1" lang="en-US" altLang="ja-JP" sz="7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17" name="Rectangle 122"/>
            <p:cNvSpPr>
              <a:spLocks noChangeArrowheads="1"/>
            </p:cNvSpPr>
            <p:nvPr/>
          </p:nvSpPr>
          <p:spPr bwMode="auto">
            <a:xfrm>
              <a:off x="4928" y="2659"/>
              <a:ext cx="87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35445"/>
              <a:r>
                <a:rPr kumimoji="1" lang="en-US" altLang="ja-JP" sz="700" dirty="0">
                  <a:solidFill>
                    <a:srgbClr val="0000FF"/>
                  </a:solidFill>
                  <a:ea typeface="ＭＳ ゴシック" pitchFamily="49" charset="-128"/>
                  <a:cs typeface="メイリオ" pitchFamily="50" charset="-128"/>
                </a:rPr>
                <a:t>238</a:t>
              </a:r>
              <a:endParaRPr kumimoji="1" lang="en-US" altLang="ja-JP" sz="7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18" name="Rectangle 123"/>
            <p:cNvSpPr>
              <a:spLocks noChangeArrowheads="1"/>
            </p:cNvSpPr>
            <p:nvPr/>
          </p:nvSpPr>
          <p:spPr bwMode="auto">
            <a:xfrm>
              <a:off x="5355" y="2659"/>
              <a:ext cx="87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35445"/>
              <a:r>
                <a:rPr kumimoji="1" lang="en-US" altLang="ja-JP" sz="700" dirty="0">
                  <a:solidFill>
                    <a:srgbClr val="0000FF"/>
                  </a:solidFill>
                  <a:ea typeface="ＭＳ ゴシック" pitchFamily="49" charset="-128"/>
                  <a:cs typeface="メイリオ" pitchFamily="50" charset="-128"/>
                </a:rPr>
                <a:t>342</a:t>
              </a:r>
              <a:endParaRPr kumimoji="1" lang="en-US" altLang="ja-JP" sz="7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19" name="Rectangle 124"/>
            <p:cNvSpPr>
              <a:spLocks noChangeArrowheads="1"/>
            </p:cNvSpPr>
            <p:nvPr/>
          </p:nvSpPr>
          <p:spPr bwMode="auto">
            <a:xfrm>
              <a:off x="4276" y="2763"/>
              <a:ext cx="58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35445"/>
              <a:r>
                <a:rPr kumimoji="1" lang="en-US" altLang="ja-JP" sz="700" dirty="0">
                  <a:solidFill>
                    <a:srgbClr val="0000FF"/>
                  </a:solidFill>
                  <a:ea typeface="ＭＳ ゴシック" pitchFamily="49" charset="-128"/>
                  <a:cs typeface="メイリオ" pitchFamily="50" charset="-128"/>
                </a:rPr>
                <a:t>75</a:t>
              </a:r>
              <a:endParaRPr kumimoji="1" lang="en-US" altLang="ja-JP" sz="7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20" name="Rectangle 125"/>
            <p:cNvSpPr>
              <a:spLocks noChangeArrowheads="1"/>
            </p:cNvSpPr>
            <p:nvPr/>
          </p:nvSpPr>
          <p:spPr bwMode="auto">
            <a:xfrm>
              <a:off x="4371" y="2818"/>
              <a:ext cx="87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35445"/>
              <a:r>
                <a:rPr kumimoji="1" lang="en-US" altLang="ja-JP" sz="700" dirty="0">
                  <a:solidFill>
                    <a:srgbClr val="0000FF"/>
                  </a:solidFill>
                  <a:ea typeface="ＭＳ ゴシック" pitchFamily="49" charset="-128"/>
                  <a:cs typeface="メイリオ" pitchFamily="50" charset="-128"/>
                </a:rPr>
                <a:t>102</a:t>
              </a:r>
              <a:endParaRPr kumimoji="1" lang="en-US" altLang="ja-JP" sz="7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21" name="Rectangle 126"/>
            <p:cNvSpPr>
              <a:spLocks noChangeArrowheads="1"/>
            </p:cNvSpPr>
            <p:nvPr/>
          </p:nvSpPr>
          <p:spPr bwMode="auto">
            <a:xfrm>
              <a:off x="4784" y="2840"/>
              <a:ext cx="87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35445"/>
              <a:r>
                <a:rPr kumimoji="1" lang="en-US" altLang="ja-JP" sz="700" dirty="0">
                  <a:solidFill>
                    <a:srgbClr val="0000FF"/>
                  </a:solidFill>
                  <a:ea typeface="ＭＳ ゴシック" pitchFamily="49" charset="-128"/>
                  <a:cs typeface="メイリオ" pitchFamily="50" charset="-128"/>
                </a:rPr>
                <a:t>203</a:t>
              </a:r>
              <a:endParaRPr kumimoji="1" lang="en-US" altLang="ja-JP" sz="7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22" name="Rectangle 127"/>
            <p:cNvSpPr>
              <a:spLocks noChangeArrowheads="1"/>
            </p:cNvSpPr>
            <p:nvPr/>
          </p:nvSpPr>
          <p:spPr bwMode="auto">
            <a:xfrm>
              <a:off x="4513" y="2854"/>
              <a:ext cx="87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35445"/>
              <a:r>
                <a:rPr kumimoji="1" lang="en-US" altLang="ja-JP" sz="700" dirty="0">
                  <a:solidFill>
                    <a:srgbClr val="0000FF"/>
                  </a:solidFill>
                  <a:ea typeface="ＭＳ ゴシック" pitchFamily="49" charset="-128"/>
                  <a:cs typeface="メイリオ" pitchFamily="50" charset="-128"/>
                </a:rPr>
                <a:t>137</a:t>
              </a:r>
              <a:endParaRPr kumimoji="1" lang="en-US" altLang="ja-JP" sz="7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23" name="Rectangle 128"/>
            <p:cNvSpPr>
              <a:spLocks noChangeArrowheads="1"/>
            </p:cNvSpPr>
            <p:nvPr/>
          </p:nvSpPr>
          <p:spPr bwMode="auto">
            <a:xfrm>
              <a:off x="5097" y="2877"/>
              <a:ext cx="87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35445"/>
              <a:r>
                <a:rPr kumimoji="1" lang="en-US" altLang="ja-JP" sz="700" dirty="0">
                  <a:solidFill>
                    <a:srgbClr val="0000FF"/>
                  </a:solidFill>
                  <a:ea typeface="ＭＳ ゴシック" pitchFamily="49" charset="-128"/>
                  <a:cs typeface="メイリオ" pitchFamily="50" charset="-128"/>
                </a:rPr>
                <a:t>279</a:t>
              </a:r>
              <a:endParaRPr kumimoji="1" lang="en-US" altLang="ja-JP" sz="7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24" name="Rectangle 129"/>
            <p:cNvSpPr>
              <a:spLocks noChangeArrowheads="1"/>
            </p:cNvSpPr>
            <p:nvPr/>
          </p:nvSpPr>
          <p:spPr bwMode="auto">
            <a:xfrm>
              <a:off x="4678" y="2899"/>
              <a:ext cx="87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35445"/>
              <a:r>
                <a:rPr kumimoji="1" lang="en-US" altLang="ja-JP" sz="700" dirty="0">
                  <a:solidFill>
                    <a:srgbClr val="0000FF"/>
                  </a:solidFill>
                  <a:ea typeface="ＭＳ ゴシック" pitchFamily="49" charset="-128"/>
                  <a:cs typeface="メイリオ" pitchFamily="50" charset="-128"/>
                </a:rPr>
                <a:t>177</a:t>
              </a:r>
              <a:endParaRPr kumimoji="1" lang="en-US" altLang="ja-JP" sz="7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25" name="Rectangle 130"/>
            <p:cNvSpPr>
              <a:spLocks noChangeArrowheads="1"/>
            </p:cNvSpPr>
            <p:nvPr/>
          </p:nvSpPr>
          <p:spPr bwMode="auto">
            <a:xfrm>
              <a:off x="4330" y="2931"/>
              <a:ext cx="58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35445"/>
              <a:r>
                <a:rPr kumimoji="1" lang="en-US" altLang="ja-JP" sz="700" dirty="0">
                  <a:solidFill>
                    <a:srgbClr val="0000FF"/>
                  </a:solidFill>
                  <a:ea typeface="ＭＳ ゴシック" pitchFamily="49" charset="-128"/>
                  <a:cs typeface="メイリオ" pitchFamily="50" charset="-128"/>
                </a:rPr>
                <a:t>88</a:t>
              </a:r>
              <a:endParaRPr kumimoji="1" lang="en-US" altLang="ja-JP" sz="7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26" name="Rectangle 131"/>
            <p:cNvSpPr>
              <a:spLocks noChangeArrowheads="1"/>
            </p:cNvSpPr>
            <p:nvPr/>
          </p:nvSpPr>
          <p:spPr bwMode="auto">
            <a:xfrm>
              <a:off x="4173" y="2954"/>
              <a:ext cx="58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35445"/>
              <a:r>
                <a:rPr kumimoji="1" lang="en-US" altLang="ja-JP" sz="700" dirty="0">
                  <a:solidFill>
                    <a:srgbClr val="0000FF"/>
                  </a:solidFill>
                  <a:ea typeface="ＭＳ ゴシック" pitchFamily="49" charset="-128"/>
                  <a:cs typeface="メイリオ" pitchFamily="50" charset="-128"/>
                </a:rPr>
                <a:t>51</a:t>
              </a:r>
              <a:endParaRPr kumimoji="1" lang="en-US" altLang="ja-JP" sz="7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27" name="Rectangle 132"/>
            <p:cNvSpPr>
              <a:spLocks noChangeArrowheads="1"/>
            </p:cNvSpPr>
            <p:nvPr/>
          </p:nvSpPr>
          <p:spPr bwMode="auto">
            <a:xfrm>
              <a:off x="4004" y="2525"/>
              <a:ext cx="1522" cy="550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sz="7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29" name="Rectangle 243"/>
          <p:cNvSpPr>
            <a:spLocks noChangeArrowheads="1"/>
          </p:cNvSpPr>
          <p:nvPr/>
        </p:nvSpPr>
        <p:spPr bwMode="auto">
          <a:xfrm>
            <a:off x="53378" y="2475351"/>
            <a:ext cx="2367563" cy="29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33" tIns="40067" rIns="80133" bIns="40067">
            <a:spAutoFit/>
          </a:bodyPr>
          <a:lstStyle/>
          <a:p>
            <a:pPr defTabSz="435445"/>
            <a:r>
              <a:rPr kumimoji="1" lang="en-US" altLang="ja-JP" sz="14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1.</a:t>
            </a:r>
            <a:r>
              <a:rPr kumimoji="1" lang="ru-RU" altLang="ja-JP" sz="14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Время удерживания</a:t>
            </a:r>
            <a:endParaRPr kumimoji="1" lang="ja-JP" altLang="en-US" sz="1400" b="1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0" name="Rectangle 247"/>
          <p:cNvSpPr>
            <a:spLocks noChangeArrowheads="1"/>
          </p:cNvSpPr>
          <p:nvPr/>
        </p:nvSpPr>
        <p:spPr bwMode="auto">
          <a:xfrm>
            <a:off x="210474" y="4409342"/>
            <a:ext cx="2091847" cy="29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33" tIns="40067" rIns="80133" bIns="40067">
            <a:spAutoFit/>
          </a:bodyPr>
          <a:lstStyle/>
          <a:p>
            <a:pPr defTabSz="435445"/>
            <a:r>
              <a:rPr kumimoji="1" lang="en-US" altLang="ja-JP" sz="14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3.</a:t>
            </a:r>
            <a:r>
              <a:rPr kumimoji="1" lang="ru-RU" altLang="ja-JP" sz="14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Выбранные ионы</a:t>
            </a:r>
            <a:endParaRPr kumimoji="1" lang="ja-JP" altLang="en-US" sz="1400" b="1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1" name="Rectangle 248"/>
          <p:cNvSpPr>
            <a:spLocks noChangeArrowheads="1"/>
          </p:cNvSpPr>
          <p:nvPr/>
        </p:nvSpPr>
        <p:spPr bwMode="auto">
          <a:xfrm>
            <a:off x="2841412" y="3374966"/>
            <a:ext cx="940634" cy="29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33" tIns="40067" rIns="80133" bIns="40067">
            <a:spAutoFit/>
          </a:bodyPr>
          <a:lstStyle/>
          <a:p>
            <a:pPr defTabSz="435445" eaLnBrk="0" hangingPunct="0">
              <a:spcBef>
                <a:spcPct val="30000"/>
              </a:spcBef>
            </a:pPr>
            <a:r>
              <a:rPr kumimoji="1" lang="en-US" altLang="ja-JP" sz="1400" dirty="0" err="1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rPr>
              <a:t>Triazolam</a:t>
            </a:r>
            <a:endParaRPr kumimoji="1" lang="en-US" altLang="ja-JP" sz="1400" dirty="0">
              <a:solidFill>
                <a:prstClr val="black"/>
              </a:solidFill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132" name="グループ化 1"/>
          <p:cNvGrpSpPr>
            <a:grpSpLocks/>
          </p:cNvGrpSpPr>
          <p:nvPr/>
        </p:nvGrpSpPr>
        <p:grpSpPr bwMode="auto">
          <a:xfrm>
            <a:off x="6514758" y="2875340"/>
            <a:ext cx="2155682" cy="980537"/>
            <a:chOff x="7108824" y="3885726"/>
            <a:chExt cx="2522064" cy="1081087"/>
          </a:xfrm>
        </p:grpSpPr>
        <p:sp>
          <p:nvSpPr>
            <p:cNvPr id="133" name="Rectangle 184"/>
            <p:cNvSpPr>
              <a:spLocks noChangeArrowheads="1"/>
            </p:cNvSpPr>
            <p:nvPr/>
          </p:nvSpPr>
          <p:spPr bwMode="auto">
            <a:xfrm>
              <a:off x="7108824" y="3885726"/>
              <a:ext cx="2427061" cy="1081087"/>
            </a:xfrm>
            <a:prstGeom prst="rect">
              <a:avLst/>
            </a:prstGeom>
            <a:solidFill>
              <a:srgbClr val="CCFFFF"/>
            </a:solidFill>
            <a:ln w="1651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34" name="Rectangle 246"/>
            <p:cNvSpPr>
              <a:spLocks noChangeArrowheads="1"/>
            </p:cNvSpPr>
            <p:nvPr/>
          </p:nvSpPr>
          <p:spPr bwMode="auto">
            <a:xfrm>
              <a:off x="7421987" y="4310416"/>
              <a:ext cx="1647022" cy="339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435445"/>
              <a:r>
                <a:rPr kumimoji="1" lang="en-US" altLang="ja-JP" sz="1400" b="1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2. </a:t>
              </a:r>
              <a:r>
                <a:rPr kumimoji="1" lang="ru-RU" altLang="ja-JP" sz="1400" b="1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Масс спектр</a:t>
              </a:r>
              <a:endParaRPr kumimoji="1" lang="ja-JP" altLang="en-US" sz="1400" b="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35" name="Rectangle 250"/>
            <p:cNvSpPr>
              <a:spLocks noChangeArrowheads="1"/>
            </p:cNvSpPr>
            <p:nvPr/>
          </p:nvSpPr>
          <p:spPr bwMode="auto">
            <a:xfrm>
              <a:off x="7198952" y="4196199"/>
              <a:ext cx="2431936" cy="305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8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435445"/>
              <a:endParaRPr kumimoji="1" lang="ja-JP" altLang="en-US" sz="12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36" name="Rectangle 251"/>
          <p:cNvSpPr>
            <a:spLocks noChangeArrowheads="1"/>
          </p:cNvSpPr>
          <p:nvPr/>
        </p:nvSpPr>
        <p:spPr bwMode="auto">
          <a:xfrm>
            <a:off x="81651" y="4260475"/>
            <a:ext cx="2442110" cy="26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133" tIns="40067" rIns="80133" bIns="40067">
            <a:spAutoFit/>
          </a:bodyPr>
          <a:lstStyle/>
          <a:p>
            <a:pPr defTabSz="435445" eaLnBrk="0" hangingPunct="0">
              <a:spcBef>
                <a:spcPct val="30000"/>
              </a:spcBef>
            </a:pPr>
            <a:r>
              <a:rPr kumimoji="1" lang="en-US" altLang="ja-JP" sz="12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 </a:t>
            </a:r>
            <a:endParaRPr kumimoji="1" lang="ja-JP" altLang="en-US" sz="12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7" name="Oval 252"/>
          <p:cNvSpPr>
            <a:spLocks noChangeArrowheads="1"/>
          </p:cNvSpPr>
          <p:nvPr/>
        </p:nvSpPr>
        <p:spPr bwMode="auto">
          <a:xfrm>
            <a:off x="6992592" y="4210078"/>
            <a:ext cx="310864" cy="162703"/>
          </a:xfrm>
          <a:prstGeom prst="ellipse">
            <a:avLst/>
          </a:prstGeom>
          <a:noFill/>
          <a:ln w="1588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33" tIns="40067" rIns="80133" bIns="40067" anchor="ctr"/>
          <a:lstStyle/>
          <a:p>
            <a:pPr defTabSz="435445"/>
            <a:endParaRPr kumimoji="1" lang="ja-JP" altLang="en-US" dirty="0">
              <a:solidFill>
                <a:prstClr val="black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8" name="Oval 253"/>
          <p:cNvSpPr>
            <a:spLocks noChangeArrowheads="1"/>
          </p:cNvSpPr>
          <p:nvPr/>
        </p:nvSpPr>
        <p:spPr bwMode="auto">
          <a:xfrm>
            <a:off x="6788970" y="3996982"/>
            <a:ext cx="309506" cy="162703"/>
          </a:xfrm>
          <a:prstGeom prst="ellipse">
            <a:avLst/>
          </a:prstGeom>
          <a:noFill/>
          <a:ln w="1588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33" tIns="40067" rIns="80133" bIns="40067" anchor="ctr"/>
          <a:lstStyle/>
          <a:p>
            <a:pPr defTabSz="435445"/>
            <a:endParaRPr kumimoji="1" lang="ja-JP" altLang="en-US" dirty="0">
              <a:solidFill>
                <a:prstClr val="black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9" name="Oval 254"/>
          <p:cNvSpPr>
            <a:spLocks noChangeArrowheads="1"/>
          </p:cNvSpPr>
          <p:nvPr/>
        </p:nvSpPr>
        <p:spPr bwMode="auto">
          <a:xfrm>
            <a:off x="6264982" y="4202880"/>
            <a:ext cx="310864" cy="162702"/>
          </a:xfrm>
          <a:prstGeom prst="ellipse">
            <a:avLst/>
          </a:prstGeom>
          <a:noFill/>
          <a:ln w="1588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33" tIns="40067" rIns="80133" bIns="40067" anchor="ctr"/>
          <a:lstStyle/>
          <a:p>
            <a:pPr defTabSz="435445"/>
            <a:endParaRPr kumimoji="1" lang="ja-JP" altLang="en-US" dirty="0">
              <a:solidFill>
                <a:prstClr val="black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0" name="AutoShape 258"/>
          <p:cNvSpPr>
            <a:spLocks/>
          </p:cNvSpPr>
          <p:nvPr/>
        </p:nvSpPr>
        <p:spPr bwMode="auto">
          <a:xfrm rot="5400000">
            <a:off x="4226076" y="1892731"/>
            <a:ext cx="331165" cy="7050762"/>
          </a:xfrm>
          <a:prstGeom prst="rightBrace">
            <a:avLst>
              <a:gd name="adj1" fmla="val 318666"/>
              <a:gd name="adj2" fmla="val 74181"/>
            </a:avLst>
          </a:prstGeom>
          <a:noFill/>
          <a:ln w="1588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wrap="none" lIns="80133" tIns="40067" rIns="80133" bIns="40067" anchor="ctr"/>
          <a:lstStyle/>
          <a:p>
            <a:pPr defTabSz="435445"/>
            <a:endParaRPr kumimoji="1" lang="ja-JP" altLang="en-US" dirty="0">
              <a:solidFill>
                <a:prstClr val="black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2" name="Rectangle 261"/>
          <p:cNvSpPr>
            <a:spLocks noChangeArrowheads="1"/>
          </p:cNvSpPr>
          <p:nvPr/>
        </p:nvSpPr>
        <p:spPr bwMode="auto">
          <a:xfrm>
            <a:off x="252695" y="1196752"/>
            <a:ext cx="8033281" cy="35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33" tIns="40067" rIns="80133" bIns="40067">
            <a:spAutoFit/>
          </a:bodyPr>
          <a:lstStyle/>
          <a:p>
            <a:pPr defTabSz="435445" eaLnBrk="0" hangingPunct="0">
              <a:spcBef>
                <a:spcPct val="30000"/>
              </a:spcBef>
            </a:pPr>
            <a:r>
              <a:rPr kumimoji="1" lang="ru-RU" altLang="ja-JP" b="1" dirty="0" smtClean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rPr>
              <a:t>Параметры идентификации в </a:t>
            </a:r>
            <a:r>
              <a:rPr kumimoji="1" lang="en-US" altLang="ja-JP" b="1" dirty="0" smtClean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rPr>
              <a:t> </a:t>
            </a:r>
            <a:r>
              <a:rPr kumimoji="1" lang="en-US" altLang="ja-JP" b="1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rPr>
              <a:t>GC/MS Forensic Toxicological Database</a:t>
            </a:r>
            <a:endParaRPr kumimoji="1" lang="ja-JP" altLang="en-US" b="1" dirty="0">
              <a:solidFill>
                <a:prstClr val="black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3" name="Rectangle 262"/>
          <p:cNvSpPr>
            <a:spLocks noChangeArrowheads="1"/>
          </p:cNvSpPr>
          <p:nvPr/>
        </p:nvSpPr>
        <p:spPr bwMode="auto">
          <a:xfrm>
            <a:off x="3096618" y="5683706"/>
            <a:ext cx="3418140" cy="63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133" tIns="40067" rIns="80133" bIns="40067">
            <a:spAutoFit/>
          </a:bodyPr>
          <a:lstStyle/>
          <a:p>
            <a:pPr defTabSz="435445"/>
            <a:r>
              <a:rPr kumimoji="1" lang="en-US" altLang="ja-JP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GC/MS Forensic Toxicological Database</a:t>
            </a:r>
          </a:p>
        </p:txBody>
      </p:sp>
      <p:sp>
        <p:nvSpPr>
          <p:cNvPr id="144" name="Line 256"/>
          <p:cNvSpPr>
            <a:spLocks noChangeShapeType="1"/>
          </p:cNvSpPr>
          <p:nvPr/>
        </p:nvSpPr>
        <p:spPr bwMode="auto">
          <a:xfrm>
            <a:off x="4794829" y="3249700"/>
            <a:ext cx="585074" cy="587458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133" tIns="40067" rIns="80133" bIns="40067"/>
          <a:lstStyle/>
          <a:p>
            <a:pPr defTabSz="435445"/>
            <a:endParaRPr kumimoji="1" lang="ja-JP" altLang="en-US" dirty="0">
              <a:solidFill>
                <a:prstClr val="black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5" name="Line 257"/>
          <p:cNvSpPr>
            <a:spLocks noChangeShapeType="1"/>
          </p:cNvSpPr>
          <p:nvPr/>
        </p:nvSpPr>
        <p:spPr bwMode="auto">
          <a:xfrm flipH="1">
            <a:off x="3973553" y="3249700"/>
            <a:ext cx="492766" cy="587458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133" tIns="40067" rIns="80133" bIns="40067"/>
          <a:lstStyle/>
          <a:p>
            <a:pPr defTabSz="435445"/>
            <a:endParaRPr kumimoji="1" lang="ja-JP" altLang="en-US" dirty="0">
              <a:solidFill>
                <a:prstClr val="black"/>
              </a:solidFill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146" name="グループ化 12465"/>
          <p:cNvGrpSpPr>
            <a:grpSpLocks/>
          </p:cNvGrpSpPr>
          <p:nvPr/>
        </p:nvGrpSpPr>
        <p:grpSpPr bwMode="auto">
          <a:xfrm>
            <a:off x="2648651" y="3778124"/>
            <a:ext cx="1583231" cy="1472252"/>
            <a:chOff x="2912426" y="4991042"/>
            <a:chExt cx="1850544" cy="1623669"/>
          </a:xfrm>
        </p:grpSpPr>
        <p:sp>
          <p:nvSpPr>
            <p:cNvPr id="147" name="Line 148"/>
            <p:cNvSpPr>
              <a:spLocks noChangeShapeType="1"/>
            </p:cNvSpPr>
            <p:nvPr/>
          </p:nvSpPr>
          <p:spPr bwMode="auto">
            <a:xfrm>
              <a:off x="3184526" y="6429375"/>
              <a:ext cx="0" cy="23813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48" name="Line 149"/>
            <p:cNvSpPr>
              <a:spLocks noChangeShapeType="1"/>
            </p:cNvSpPr>
            <p:nvPr/>
          </p:nvSpPr>
          <p:spPr bwMode="auto">
            <a:xfrm>
              <a:off x="3265488" y="6429375"/>
              <a:ext cx="0" cy="23813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49" name="Line 150"/>
            <p:cNvSpPr>
              <a:spLocks noChangeShapeType="1"/>
            </p:cNvSpPr>
            <p:nvPr/>
          </p:nvSpPr>
          <p:spPr bwMode="auto">
            <a:xfrm>
              <a:off x="3346451" y="6429375"/>
              <a:ext cx="0" cy="23813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50" name="Line 151"/>
            <p:cNvSpPr>
              <a:spLocks noChangeShapeType="1"/>
            </p:cNvSpPr>
            <p:nvPr/>
          </p:nvSpPr>
          <p:spPr bwMode="auto">
            <a:xfrm>
              <a:off x="3427413" y="6429375"/>
              <a:ext cx="0" cy="23813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51" name="Line 152"/>
            <p:cNvSpPr>
              <a:spLocks noChangeShapeType="1"/>
            </p:cNvSpPr>
            <p:nvPr/>
          </p:nvSpPr>
          <p:spPr bwMode="auto">
            <a:xfrm>
              <a:off x="3508376" y="6429375"/>
              <a:ext cx="0" cy="23813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52" name="Line 153"/>
            <p:cNvSpPr>
              <a:spLocks noChangeShapeType="1"/>
            </p:cNvSpPr>
            <p:nvPr/>
          </p:nvSpPr>
          <p:spPr bwMode="auto">
            <a:xfrm>
              <a:off x="3589338" y="6429375"/>
              <a:ext cx="0" cy="23813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53" name="Line 154"/>
            <p:cNvSpPr>
              <a:spLocks noChangeShapeType="1"/>
            </p:cNvSpPr>
            <p:nvPr/>
          </p:nvSpPr>
          <p:spPr bwMode="auto">
            <a:xfrm>
              <a:off x="3670301" y="6429375"/>
              <a:ext cx="0" cy="23813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54" name="Line 155"/>
            <p:cNvSpPr>
              <a:spLocks noChangeShapeType="1"/>
            </p:cNvSpPr>
            <p:nvPr/>
          </p:nvSpPr>
          <p:spPr bwMode="auto">
            <a:xfrm>
              <a:off x="3751263" y="6429375"/>
              <a:ext cx="0" cy="23813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55" name="Line 156"/>
            <p:cNvSpPr>
              <a:spLocks noChangeShapeType="1"/>
            </p:cNvSpPr>
            <p:nvPr/>
          </p:nvSpPr>
          <p:spPr bwMode="auto">
            <a:xfrm>
              <a:off x="3832226" y="6429375"/>
              <a:ext cx="0" cy="23813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56" name="Line 157"/>
            <p:cNvSpPr>
              <a:spLocks noChangeShapeType="1"/>
            </p:cNvSpPr>
            <p:nvPr/>
          </p:nvSpPr>
          <p:spPr bwMode="auto">
            <a:xfrm>
              <a:off x="3911601" y="6429375"/>
              <a:ext cx="0" cy="23813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57" name="Line 158"/>
            <p:cNvSpPr>
              <a:spLocks noChangeShapeType="1"/>
            </p:cNvSpPr>
            <p:nvPr/>
          </p:nvSpPr>
          <p:spPr bwMode="auto">
            <a:xfrm>
              <a:off x="3992563" y="6429375"/>
              <a:ext cx="0" cy="23813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58" name="Line 159"/>
            <p:cNvSpPr>
              <a:spLocks noChangeShapeType="1"/>
            </p:cNvSpPr>
            <p:nvPr/>
          </p:nvSpPr>
          <p:spPr bwMode="auto">
            <a:xfrm>
              <a:off x="4073526" y="6429375"/>
              <a:ext cx="0" cy="23813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59" name="Line 160"/>
            <p:cNvSpPr>
              <a:spLocks noChangeShapeType="1"/>
            </p:cNvSpPr>
            <p:nvPr/>
          </p:nvSpPr>
          <p:spPr bwMode="auto">
            <a:xfrm>
              <a:off x="4154488" y="6429375"/>
              <a:ext cx="0" cy="23813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60" name="Line 161"/>
            <p:cNvSpPr>
              <a:spLocks noChangeShapeType="1"/>
            </p:cNvSpPr>
            <p:nvPr/>
          </p:nvSpPr>
          <p:spPr bwMode="auto">
            <a:xfrm>
              <a:off x="4235451" y="6429375"/>
              <a:ext cx="0" cy="23813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61" name="Line 162"/>
            <p:cNvSpPr>
              <a:spLocks noChangeShapeType="1"/>
            </p:cNvSpPr>
            <p:nvPr/>
          </p:nvSpPr>
          <p:spPr bwMode="auto">
            <a:xfrm>
              <a:off x="4316413" y="6429375"/>
              <a:ext cx="0" cy="23813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62" name="Line 163"/>
            <p:cNvSpPr>
              <a:spLocks noChangeShapeType="1"/>
            </p:cNvSpPr>
            <p:nvPr/>
          </p:nvSpPr>
          <p:spPr bwMode="auto">
            <a:xfrm>
              <a:off x="4397376" y="6429375"/>
              <a:ext cx="0" cy="23813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63" name="Line 164"/>
            <p:cNvSpPr>
              <a:spLocks noChangeShapeType="1"/>
            </p:cNvSpPr>
            <p:nvPr/>
          </p:nvSpPr>
          <p:spPr bwMode="auto">
            <a:xfrm>
              <a:off x="4476751" y="6429375"/>
              <a:ext cx="0" cy="23813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64" name="Line 165"/>
            <p:cNvSpPr>
              <a:spLocks noChangeShapeType="1"/>
            </p:cNvSpPr>
            <p:nvPr/>
          </p:nvSpPr>
          <p:spPr bwMode="auto">
            <a:xfrm>
              <a:off x="4557713" y="6429375"/>
              <a:ext cx="0" cy="23813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65" name="Line 166"/>
            <p:cNvSpPr>
              <a:spLocks noChangeShapeType="1"/>
            </p:cNvSpPr>
            <p:nvPr/>
          </p:nvSpPr>
          <p:spPr bwMode="auto">
            <a:xfrm>
              <a:off x="4638676" y="6429375"/>
              <a:ext cx="0" cy="23813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66" name="Line 167"/>
            <p:cNvSpPr>
              <a:spLocks noChangeShapeType="1"/>
            </p:cNvSpPr>
            <p:nvPr/>
          </p:nvSpPr>
          <p:spPr bwMode="auto">
            <a:xfrm>
              <a:off x="4719638" y="6429375"/>
              <a:ext cx="0" cy="23813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67" name="Line 168"/>
            <p:cNvSpPr>
              <a:spLocks noChangeShapeType="1"/>
            </p:cNvSpPr>
            <p:nvPr/>
          </p:nvSpPr>
          <p:spPr bwMode="auto">
            <a:xfrm>
              <a:off x="3346451" y="6429375"/>
              <a:ext cx="0" cy="47625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68" name="Rectangle 169"/>
            <p:cNvSpPr>
              <a:spLocks noChangeArrowheads="1"/>
            </p:cNvSpPr>
            <p:nvPr/>
          </p:nvSpPr>
          <p:spPr bwMode="auto">
            <a:xfrm>
              <a:off x="3248802" y="6478938"/>
              <a:ext cx="303531" cy="135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01330">
                <a:defRPr/>
              </a:pPr>
              <a:r>
                <a:rPr kumimoji="1" lang="ja-JP" altLang="ja-JP" sz="800" dirty="0">
                  <a:solidFill>
                    <a:srgbClr val="000000"/>
                  </a:solidFill>
                  <a:ea typeface="メイリオ" pitchFamily="50" charset="-128"/>
                  <a:cs typeface="メイリオ" pitchFamily="50" charset="-128"/>
                </a:rPr>
                <a:t>26.75</a:t>
              </a:r>
              <a:endParaRPr kumimoji="1" lang="ja-JP" altLang="ja-JP" sz="8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69" name="Line 170"/>
            <p:cNvSpPr>
              <a:spLocks noChangeShapeType="1"/>
            </p:cNvSpPr>
            <p:nvPr/>
          </p:nvSpPr>
          <p:spPr bwMode="auto">
            <a:xfrm>
              <a:off x="3751263" y="6429375"/>
              <a:ext cx="0" cy="47625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70" name="Rectangle 171"/>
            <p:cNvSpPr>
              <a:spLocks noChangeArrowheads="1"/>
            </p:cNvSpPr>
            <p:nvPr/>
          </p:nvSpPr>
          <p:spPr bwMode="auto">
            <a:xfrm>
              <a:off x="3653407" y="6478938"/>
              <a:ext cx="303531" cy="135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01330">
                <a:defRPr/>
              </a:pPr>
              <a:r>
                <a:rPr kumimoji="1" lang="ja-JP" altLang="ja-JP" sz="800" dirty="0">
                  <a:solidFill>
                    <a:srgbClr val="000000"/>
                  </a:solidFill>
                  <a:ea typeface="メイリオ" pitchFamily="50" charset="-128"/>
                  <a:cs typeface="メイリオ" pitchFamily="50" charset="-128"/>
                </a:rPr>
                <a:t>27.00</a:t>
              </a:r>
              <a:endParaRPr kumimoji="1" lang="ja-JP" altLang="ja-JP" sz="8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71" name="Line 172"/>
            <p:cNvSpPr>
              <a:spLocks noChangeShapeType="1"/>
            </p:cNvSpPr>
            <p:nvPr/>
          </p:nvSpPr>
          <p:spPr bwMode="auto">
            <a:xfrm>
              <a:off x="4154488" y="6429375"/>
              <a:ext cx="0" cy="47625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72" name="Rectangle 173"/>
            <p:cNvSpPr>
              <a:spLocks noChangeArrowheads="1"/>
            </p:cNvSpPr>
            <p:nvPr/>
          </p:nvSpPr>
          <p:spPr bwMode="auto">
            <a:xfrm>
              <a:off x="4056423" y="6478938"/>
              <a:ext cx="303531" cy="135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01330">
                <a:defRPr/>
              </a:pPr>
              <a:r>
                <a:rPr kumimoji="1" lang="ja-JP" altLang="ja-JP" sz="800" dirty="0">
                  <a:solidFill>
                    <a:srgbClr val="000000"/>
                  </a:solidFill>
                  <a:ea typeface="メイリオ" pitchFamily="50" charset="-128"/>
                  <a:cs typeface="メイリオ" pitchFamily="50" charset="-128"/>
                </a:rPr>
                <a:t>27.25</a:t>
              </a:r>
              <a:endParaRPr kumimoji="1" lang="ja-JP" altLang="ja-JP" sz="8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73" name="Line 174"/>
            <p:cNvSpPr>
              <a:spLocks noChangeShapeType="1"/>
            </p:cNvSpPr>
            <p:nvPr/>
          </p:nvSpPr>
          <p:spPr bwMode="auto">
            <a:xfrm>
              <a:off x="4557713" y="6429375"/>
              <a:ext cx="0" cy="47625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74" name="Rectangle 175"/>
            <p:cNvSpPr>
              <a:spLocks noChangeArrowheads="1"/>
            </p:cNvSpPr>
            <p:nvPr/>
          </p:nvSpPr>
          <p:spPr bwMode="auto">
            <a:xfrm>
              <a:off x="4459439" y="6478938"/>
              <a:ext cx="303531" cy="135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01330">
                <a:defRPr/>
              </a:pPr>
              <a:r>
                <a:rPr kumimoji="1" lang="ja-JP" altLang="ja-JP" sz="800" dirty="0">
                  <a:solidFill>
                    <a:srgbClr val="000000"/>
                  </a:solidFill>
                  <a:ea typeface="メイリオ" pitchFamily="50" charset="-128"/>
                  <a:cs typeface="メイリオ" pitchFamily="50" charset="-128"/>
                </a:rPr>
                <a:t>27.50</a:t>
              </a:r>
              <a:endParaRPr kumimoji="1" lang="ja-JP" altLang="ja-JP" sz="8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75" name="Line 176"/>
            <p:cNvSpPr>
              <a:spLocks noChangeShapeType="1"/>
            </p:cNvSpPr>
            <p:nvPr/>
          </p:nvSpPr>
          <p:spPr bwMode="auto">
            <a:xfrm>
              <a:off x="3105151" y="6361113"/>
              <a:ext cx="25400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76" name="Line 177"/>
            <p:cNvSpPr>
              <a:spLocks noChangeShapeType="1"/>
            </p:cNvSpPr>
            <p:nvPr/>
          </p:nvSpPr>
          <p:spPr bwMode="auto">
            <a:xfrm>
              <a:off x="3105151" y="6294438"/>
              <a:ext cx="25400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77" name="Line 178"/>
            <p:cNvSpPr>
              <a:spLocks noChangeShapeType="1"/>
            </p:cNvSpPr>
            <p:nvPr/>
          </p:nvSpPr>
          <p:spPr bwMode="auto">
            <a:xfrm>
              <a:off x="3105151" y="6226175"/>
              <a:ext cx="25400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78" name="Line 179"/>
            <p:cNvSpPr>
              <a:spLocks noChangeShapeType="1"/>
            </p:cNvSpPr>
            <p:nvPr/>
          </p:nvSpPr>
          <p:spPr bwMode="auto">
            <a:xfrm>
              <a:off x="3105151" y="6159500"/>
              <a:ext cx="25400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79" name="Line 180"/>
            <p:cNvSpPr>
              <a:spLocks noChangeShapeType="1"/>
            </p:cNvSpPr>
            <p:nvPr/>
          </p:nvSpPr>
          <p:spPr bwMode="auto">
            <a:xfrm>
              <a:off x="3105151" y="6094413"/>
              <a:ext cx="25400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80" name="Line 181"/>
            <p:cNvSpPr>
              <a:spLocks noChangeShapeType="1"/>
            </p:cNvSpPr>
            <p:nvPr/>
          </p:nvSpPr>
          <p:spPr bwMode="auto">
            <a:xfrm>
              <a:off x="3105151" y="6026150"/>
              <a:ext cx="25400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81" name="Line 182"/>
            <p:cNvSpPr>
              <a:spLocks noChangeShapeType="1"/>
            </p:cNvSpPr>
            <p:nvPr/>
          </p:nvSpPr>
          <p:spPr bwMode="auto">
            <a:xfrm>
              <a:off x="3105151" y="5959475"/>
              <a:ext cx="25400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82" name="Line 183"/>
            <p:cNvSpPr>
              <a:spLocks noChangeShapeType="1"/>
            </p:cNvSpPr>
            <p:nvPr/>
          </p:nvSpPr>
          <p:spPr bwMode="auto">
            <a:xfrm>
              <a:off x="3105151" y="5894388"/>
              <a:ext cx="25400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83" name="Line 184"/>
            <p:cNvSpPr>
              <a:spLocks noChangeShapeType="1"/>
            </p:cNvSpPr>
            <p:nvPr/>
          </p:nvSpPr>
          <p:spPr bwMode="auto">
            <a:xfrm>
              <a:off x="3105151" y="5826125"/>
              <a:ext cx="25400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84" name="Line 185"/>
            <p:cNvSpPr>
              <a:spLocks noChangeShapeType="1"/>
            </p:cNvSpPr>
            <p:nvPr/>
          </p:nvSpPr>
          <p:spPr bwMode="auto">
            <a:xfrm>
              <a:off x="3105151" y="5759450"/>
              <a:ext cx="25400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85" name="Line 186"/>
            <p:cNvSpPr>
              <a:spLocks noChangeShapeType="1"/>
            </p:cNvSpPr>
            <p:nvPr/>
          </p:nvSpPr>
          <p:spPr bwMode="auto">
            <a:xfrm>
              <a:off x="3105151" y="5694363"/>
              <a:ext cx="25400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86" name="Line 187"/>
            <p:cNvSpPr>
              <a:spLocks noChangeShapeType="1"/>
            </p:cNvSpPr>
            <p:nvPr/>
          </p:nvSpPr>
          <p:spPr bwMode="auto">
            <a:xfrm>
              <a:off x="3105151" y="5626100"/>
              <a:ext cx="25400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87" name="Line 188"/>
            <p:cNvSpPr>
              <a:spLocks noChangeShapeType="1"/>
            </p:cNvSpPr>
            <p:nvPr/>
          </p:nvSpPr>
          <p:spPr bwMode="auto">
            <a:xfrm>
              <a:off x="3105151" y="5559425"/>
              <a:ext cx="25400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88" name="Line 189"/>
            <p:cNvSpPr>
              <a:spLocks noChangeShapeType="1"/>
            </p:cNvSpPr>
            <p:nvPr/>
          </p:nvSpPr>
          <p:spPr bwMode="auto">
            <a:xfrm>
              <a:off x="3105151" y="5492750"/>
              <a:ext cx="25400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89" name="Line 190"/>
            <p:cNvSpPr>
              <a:spLocks noChangeShapeType="1"/>
            </p:cNvSpPr>
            <p:nvPr/>
          </p:nvSpPr>
          <p:spPr bwMode="auto">
            <a:xfrm>
              <a:off x="3105151" y="5426075"/>
              <a:ext cx="25400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90" name="Line 191"/>
            <p:cNvSpPr>
              <a:spLocks noChangeShapeType="1"/>
            </p:cNvSpPr>
            <p:nvPr/>
          </p:nvSpPr>
          <p:spPr bwMode="auto">
            <a:xfrm>
              <a:off x="3105151" y="5359400"/>
              <a:ext cx="25400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91" name="Line 192"/>
            <p:cNvSpPr>
              <a:spLocks noChangeShapeType="1"/>
            </p:cNvSpPr>
            <p:nvPr/>
          </p:nvSpPr>
          <p:spPr bwMode="auto">
            <a:xfrm>
              <a:off x="3105151" y="5292725"/>
              <a:ext cx="25400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92" name="Line 193"/>
            <p:cNvSpPr>
              <a:spLocks noChangeShapeType="1"/>
            </p:cNvSpPr>
            <p:nvPr/>
          </p:nvSpPr>
          <p:spPr bwMode="auto">
            <a:xfrm>
              <a:off x="3105151" y="5226050"/>
              <a:ext cx="25400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93" name="Line 194"/>
            <p:cNvSpPr>
              <a:spLocks noChangeShapeType="1"/>
            </p:cNvSpPr>
            <p:nvPr/>
          </p:nvSpPr>
          <p:spPr bwMode="auto">
            <a:xfrm>
              <a:off x="3105151" y="5159375"/>
              <a:ext cx="25400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94" name="Line 195"/>
            <p:cNvSpPr>
              <a:spLocks noChangeShapeType="1"/>
            </p:cNvSpPr>
            <p:nvPr/>
          </p:nvSpPr>
          <p:spPr bwMode="auto">
            <a:xfrm>
              <a:off x="3081338" y="6094413"/>
              <a:ext cx="49213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95" name="Rectangle 196"/>
            <p:cNvSpPr>
              <a:spLocks noChangeArrowheads="1"/>
            </p:cNvSpPr>
            <p:nvPr/>
          </p:nvSpPr>
          <p:spPr bwMode="auto">
            <a:xfrm>
              <a:off x="2912426" y="6037491"/>
              <a:ext cx="168629" cy="135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01330">
                <a:defRPr/>
              </a:pPr>
              <a:r>
                <a:rPr kumimoji="1" lang="ja-JP" altLang="ja-JP" sz="800" dirty="0">
                  <a:solidFill>
                    <a:srgbClr val="000000"/>
                  </a:solidFill>
                  <a:ea typeface="メイリオ" pitchFamily="50" charset="-128"/>
                  <a:cs typeface="メイリオ" pitchFamily="50" charset="-128"/>
                </a:rPr>
                <a:t>0.5</a:t>
              </a:r>
              <a:endParaRPr kumimoji="1" lang="ja-JP" altLang="ja-JP" sz="8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96" name="Line 197"/>
            <p:cNvSpPr>
              <a:spLocks noChangeShapeType="1"/>
            </p:cNvSpPr>
            <p:nvPr/>
          </p:nvSpPr>
          <p:spPr bwMode="auto">
            <a:xfrm>
              <a:off x="3081338" y="5759450"/>
              <a:ext cx="49213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97" name="Rectangle 198"/>
            <p:cNvSpPr>
              <a:spLocks noChangeArrowheads="1"/>
            </p:cNvSpPr>
            <p:nvPr/>
          </p:nvSpPr>
          <p:spPr bwMode="auto">
            <a:xfrm>
              <a:off x="2912426" y="5702436"/>
              <a:ext cx="168629" cy="135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01330">
                <a:defRPr/>
              </a:pPr>
              <a:r>
                <a:rPr kumimoji="1" lang="ja-JP" altLang="ja-JP" sz="800" dirty="0">
                  <a:solidFill>
                    <a:srgbClr val="000000"/>
                  </a:solidFill>
                  <a:ea typeface="メイリオ" pitchFamily="50" charset="-128"/>
                  <a:cs typeface="メイリオ" pitchFamily="50" charset="-128"/>
                </a:rPr>
                <a:t>1.0</a:t>
              </a:r>
              <a:endParaRPr kumimoji="1" lang="ja-JP" altLang="ja-JP" sz="8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98" name="Line 199"/>
            <p:cNvSpPr>
              <a:spLocks noChangeShapeType="1"/>
            </p:cNvSpPr>
            <p:nvPr/>
          </p:nvSpPr>
          <p:spPr bwMode="auto">
            <a:xfrm>
              <a:off x="3081338" y="5426075"/>
              <a:ext cx="49213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99" name="Rectangle 200"/>
            <p:cNvSpPr>
              <a:spLocks noChangeArrowheads="1"/>
            </p:cNvSpPr>
            <p:nvPr/>
          </p:nvSpPr>
          <p:spPr bwMode="auto">
            <a:xfrm>
              <a:off x="2912426" y="5370559"/>
              <a:ext cx="168629" cy="135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01330">
                <a:defRPr/>
              </a:pPr>
              <a:r>
                <a:rPr kumimoji="1" lang="ja-JP" altLang="ja-JP" sz="800" dirty="0">
                  <a:solidFill>
                    <a:srgbClr val="000000"/>
                  </a:solidFill>
                  <a:ea typeface="メイリオ" pitchFamily="50" charset="-128"/>
                  <a:cs typeface="メイリオ" pitchFamily="50" charset="-128"/>
                </a:rPr>
                <a:t>1.5</a:t>
              </a:r>
              <a:endParaRPr kumimoji="1" lang="ja-JP" altLang="ja-JP" sz="8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00" name="Rectangle 201"/>
            <p:cNvSpPr>
              <a:spLocks noChangeArrowheads="1"/>
            </p:cNvSpPr>
            <p:nvPr/>
          </p:nvSpPr>
          <p:spPr bwMode="auto">
            <a:xfrm>
              <a:off x="3125042" y="4991042"/>
              <a:ext cx="577086" cy="135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01330">
                <a:defRPr/>
              </a:pPr>
              <a:r>
                <a:rPr kumimoji="1" lang="ja-JP" altLang="ja-JP" sz="800" dirty="0">
                  <a:solidFill>
                    <a:srgbClr val="000000"/>
                  </a:solidFill>
                  <a:ea typeface="メイリオ" pitchFamily="50" charset="-128"/>
                  <a:cs typeface="メイリオ" pitchFamily="50" charset="-128"/>
                </a:rPr>
                <a:t>(x100,000)</a:t>
              </a:r>
              <a:endParaRPr kumimoji="1" lang="ja-JP" altLang="ja-JP" sz="8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01" name="Freeform 202"/>
            <p:cNvSpPr>
              <a:spLocks/>
            </p:cNvSpPr>
            <p:nvPr/>
          </p:nvSpPr>
          <p:spPr bwMode="auto">
            <a:xfrm>
              <a:off x="3132138" y="5691188"/>
              <a:ext cx="1616075" cy="735013"/>
            </a:xfrm>
            <a:custGeom>
              <a:avLst/>
              <a:gdLst>
                <a:gd name="T0" fmla="*/ 2147483647 w 2036"/>
                <a:gd name="T1" fmla="*/ 2147483647 h 927"/>
                <a:gd name="T2" fmla="*/ 2147483647 w 2036"/>
                <a:gd name="T3" fmla="*/ 2147483647 h 927"/>
                <a:gd name="T4" fmla="*/ 2147483647 w 2036"/>
                <a:gd name="T5" fmla="*/ 2147483647 h 927"/>
                <a:gd name="T6" fmla="*/ 2147483647 w 2036"/>
                <a:gd name="T7" fmla="*/ 2147483647 h 927"/>
                <a:gd name="T8" fmla="*/ 2147483647 w 2036"/>
                <a:gd name="T9" fmla="*/ 2147483647 h 927"/>
                <a:gd name="T10" fmla="*/ 2147483647 w 2036"/>
                <a:gd name="T11" fmla="*/ 2147483647 h 927"/>
                <a:gd name="T12" fmla="*/ 2147483647 w 2036"/>
                <a:gd name="T13" fmla="*/ 2147483647 h 927"/>
                <a:gd name="T14" fmla="*/ 2147483647 w 2036"/>
                <a:gd name="T15" fmla="*/ 2147483647 h 927"/>
                <a:gd name="T16" fmla="*/ 2147483647 w 2036"/>
                <a:gd name="T17" fmla="*/ 2147483647 h 927"/>
                <a:gd name="T18" fmla="*/ 2147483647 w 2036"/>
                <a:gd name="T19" fmla="*/ 2147483647 h 927"/>
                <a:gd name="T20" fmla="*/ 2147483647 w 2036"/>
                <a:gd name="T21" fmla="*/ 2147483647 h 927"/>
                <a:gd name="T22" fmla="*/ 2147483647 w 2036"/>
                <a:gd name="T23" fmla="*/ 2147483647 h 927"/>
                <a:gd name="T24" fmla="*/ 2147483647 w 2036"/>
                <a:gd name="T25" fmla="*/ 2147483647 h 927"/>
                <a:gd name="T26" fmla="*/ 2147483647 w 2036"/>
                <a:gd name="T27" fmla="*/ 2147483647 h 927"/>
                <a:gd name="T28" fmla="*/ 2147483647 w 2036"/>
                <a:gd name="T29" fmla="*/ 2147483647 h 927"/>
                <a:gd name="T30" fmla="*/ 2147483647 w 2036"/>
                <a:gd name="T31" fmla="*/ 2147483647 h 927"/>
                <a:gd name="T32" fmla="*/ 2147483647 w 2036"/>
                <a:gd name="T33" fmla="*/ 2147483647 h 927"/>
                <a:gd name="T34" fmla="*/ 2147483647 w 2036"/>
                <a:gd name="T35" fmla="*/ 2147483647 h 927"/>
                <a:gd name="T36" fmla="*/ 2147483647 w 2036"/>
                <a:gd name="T37" fmla="*/ 2147483647 h 927"/>
                <a:gd name="T38" fmla="*/ 2147483647 w 2036"/>
                <a:gd name="T39" fmla="*/ 2147483647 h 927"/>
                <a:gd name="T40" fmla="*/ 2147483647 w 2036"/>
                <a:gd name="T41" fmla="*/ 2147483647 h 927"/>
                <a:gd name="T42" fmla="*/ 2147483647 w 2036"/>
                <a:gd name="T43" fmla="*/ 2147483647 h 927"/>
                <a:gd name="T44" fmla="*/ 2147483647 w 2036"/>
                <a:gd name="T45" fmla="*/ 2147483647 h 927"/>
                <a:gd name="T46" fmla="*/ 2147483647 w 2036"/>
                <a:gd name="T47" fmla="*/ 2147483647 h 927"/>
                <a:gd name="T48" fmla="*/ 2147483647 w 2036"/>
                <a:gd name="T49" fmla="*/ 2147483647 h 927"/>
                <a:gd name="T50" fmla="*/ 2147483647 w 2036"/>
                <a:gd name="T51" fmla="*/ 2147483647 h 927"/>
                <a:gd name="T52" fmla="*/ 2147483647 w 2036"/>
                <a:gd name="T53" fmla="*/ 2147483647 h 927"/>
                <a:gd name="T54" fmla="*/ 2147483647 w 2036"/>
                <a:gd name="T55" fmla="*/ 2147483647 h 927"/>
                <a:gd name="T56" fmla="*/ 2147483647 w 2036"/>
                <a:gd name="T57" fmla="*/ 2147483647 h 927"/>
                <a:gd name="T58" fmla="*/ 2147483647 w 2036"/>
                <a:gd name="T59" fmla="*/ 2147483647 h 927"/>
                <a:gd name="T60" fmla="*/ 2147483647 w 2036"/>
                <a:gd name="T61" fmla="*/ 2147483647 h 927"/>
                <a:gd name="T62" fmla="*/ 2147483647 w 2036"/>
                <a:gd name="T63" fmla="*/ 2147483647 h 927"/>
                <a:gd name="T64" fmla="*/ 2147483647 w 2036"/>
                <a:gd name="T65" fmla="*/ 2147483647 h 927"/>
                <a:gd name="T66" fmla="*/ 2147483647 w 2036"/>
                <a:gd name="T67" fmla="*/ 2147483647 h 927"/>
                <a:gd name="T68" fmla="*/ 2147483647 w 2036"/>
                <a:gd name="T69" fmla="*/ 2147483647 h 927"/>
                <a:gd name="T70" fmla="*/ 2147483647 w 2036"/>
                <a:gd name="T71" fmla="*/ 2147483647 h 927"/>
                <a:gd name="T72" fmla="*/ 2147483647 w 2036"/>
                <a:gd name="T73" fmla="*/ 2147483647 h 927"/>
                <a:gd name="T74" fmla="*/ 2147483647 w 2036"/>
                <a:gd name="T75" fmla="*/ 2147483647 h 927"/>
                <a:gd name="T76" fmla="*/ 2147483647 w 2036"/>
                <a:gd name="T77" fmla="*/ 2147483647 h 927"/>
                <a:gd name="T78" fmla="*/ 2147483647 w 2036"/>
                <a:gd name="T79" fmla="*/ 2147483647 h 927"/>
                <a:gd name="T80" fmla="*/ 2147483647 w 2036"/>
                <a:gd name="T81" fmla="*/ 2147483647 h 927"/>
                <a:gd name="T82" fmla="*/ 2147483647 w 2036"/>
                <a:gd name="T83" fmla="*/ 2147483647 h 927"/>
                <a:gd name="T84" fmla="*/ 2147483647 w 2036"/>
                <a:gd name="T85" fmla="*/ 2147483647 h 927"/>
                <a:gd name="T86" fmla="*/ 2147483647 w 2036"/>
                <a:gd name="T87" fmla="*/ 2147483647 h 927"/>
                <a:gd name="T88" fmla="*/ 2147483647 w 2036"/>
                <a:gd name="T89" fmla="*/ 2147483647 h 927"/>
                <a:gd name="T90" fmla="*/ 2147483647 w 2036"/>
                <a:gd name="T91" fmla="*/ 2147483647 h 927"/>
                <a:gd name="T92" fmla="*/ 2147483647 w 2036"/>
                <a:gd name="T93" fmla="*/ 2147483647 h 927"/>
                <a:gd name="T94" fmla="*/ 2147483647 w 2036"/>
                <a:gd name="T95" fmla="*/ 2147483647 h 927"/>
                <a:gd name="T96" fmla="*/ 2147483647 w 2036"/>
                <a:gd name="T97" fmla="*/ 2147483647 h 927"/>
                <a:gd name="T98" fmla="*/ 2147483647 w 2036"/>
                <a:gd name="T99" fmla="*/ 2147483647 h 927"/>
                <a:gd name="T100" fmla="*/ 2147483647 w 2036"/>
                <a:gd name="T101" fmla="*/ 2147483647 h 927"/>
                <a:gd name="T102" fmla="*/ 2147483647 w 2036"/>
                <a:gd name="T103" fmla="*/ 2147483647 h 927"/>
                <a:gd name="T104" fmla="*/ 2147483647 w 2036"/>
                <a:gd name="T105" fmla="*/ 2147483647 h 927"/>
                <a:gd name="T106" fmla="*/ 2147483647 w 2036"/>
                <a:gd name="T107" fmla="*/ 2147483647 h 927"/>
                <a:gd name="T108" fmla="*/ 2147483647 w 2036"/>
                <a:gd name="T109" fmla="*/ 2147483647 h 927"/>
                <a:gd name="T110" fmla="*/ 2147483647 w 2036"/>
                <a:gd name="T111" fmla="*/ 2147483647 h 927"/>
                <a:gd name="T112" fmla="*/ 2147483647 w 2036"/>
                <a:gd name="T113" fmla="*/ 2147483647 h 927"/>
                <a:gd name="T114" fmla="*/ 2147483647 w 2036"/>
                <a:gd name="T115" fmla="*/ 2147483647 h 927"/>
                <a:gd name="T116" fmla="*/ 2147483647 w 2036"/>
                <a:gd name="T117" fmla="*/ 2147483647 h 927"/>
                <a:gd name="T118" fmla="*/ 2147483647 w 2036"/>
                <a:gd name="T119" fmla="*/ 2147483647 h 9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36" h="927">
                  <a:moveTo>
                    <a:pt x="0" y="927"/>
                  </a:moveTo>
                  <a:lnTo>
                    <a:pt x="16" y="927"/>
                  </a:lnTo>
                  <a:lnTo>
                    <a:pt x="33" y="927"/>
                  </a:lnTo>
                  <a:lnTo>
                    <a:pt x="51" y="927"/>
                  </a:lnTo>
                  <a:lnTo>
                    <a:pt x="68" y="927"/>
                  </a:lnTo>
                  <a:lnTo>
                    <a:pt x="85" y="927"/>
                  </a:lnTo>
                  <a:lnTo>
                    <a:pt x="102" y="927"/>
                  </a:lnTo>
                  <a:lnTo>
                    <a:pt x="118" y="927"/>
                  </a:lnTo>
                  <a:lnTo>
                    <a:pt x="135" y="927"/>
                  </a:lnTo>
                  <a:lnTo>
                    <a:pt x="152" y="927"/>
                  </a:lnTo>
                  <a:lnTo>
                    <a:pt x="170" y="927"/>
                  </a:lnTo>
                  <a:lnTo>
                    <a:pt x="187" y="927"/>
                  </a:lnTo>
                  <a:lnTo>
                    <a:pt x="204" y="927"/>
                  </a:lnTo>
                  <a:lnTo>
                    <a:pt x="220" y="927"/>
                  </a:lnTo>
                  <a:lnTo>
                    <a:pt x="237" y="927"/>
                  </a:lnTo>
                  <a:lnTo>
                    <a:pt x="254" y="927"/>
                  </a:lnTo>
                  <a:lnTo>
                    <a:pt x="272" y="927"/>
                  </a:lnTo>
                  <a:lnTo>
                    <a:pt x="289" y="927"/>
                  </a:lnTo>
                  <a:lnTo>
                    <a:pt x="304" y="927"/>
                  </a:lnTo>
                  <a:lnTo>
                    <a:pt x="322" y="927"/>
                  </a:lnTo>
                  <a:lnTo>
                    <a:pt x="339" y="927"/>
                  </a:lnTo>
                  <a:lnTo>
                    <a:pt x="356" y="925"/>
                  </a:lnTo>
                  <a:lnTo>
                    <a:pt x="373" y="925"/>
                  </a:lnTo>
                  <a:lnTo>
                    <a:pt x="391" y="925"/>
                  </a:lnTo>
                  <a:lnTo>
                    <a:pt x="406" y="925"/>
                  </a:lnTo>
                  <a:lnTo>
                    <a:pt x="423" y="925"/>
                  </a:lnTo>
                  <a:lnTo>
                    <a:pt x="441" y="925"/>
                  </a:lnTo>
                  <a:lnTo>
                    <a:pt x="458" y="925"/>
                  </a:lnTo>
                  <a:lnTo>
                    <a:pt x="475" y="927"/>
                  </a:lnTo>
                  <a:lnTo>
                    <a:pt x="493" y="927"/>
                  </a:lnTo>
                  <a:lnTo>
                    <a:pt x="508" y="927"/>
                  </a:lnTo>
                  <a:lnTo>
                    <a:pt x="525" y="925"/>
                  </a:lnTo>
                  <a:lnTo>
                    <a:pt x="543" y="925"/>
                  </a:lnTo>
                  <a:lnTo>
                    <a:pt x="560" y="925"/>
                  </a:lnTo>
                  <a:lnTo>
                    <a:pt x="577" y="925"/>
                  </a:lnTo>
                  <a:lnTo>
                    <a:pt x="593" y="925"/>
                  </a:lnTo>
                  <a:lnTo>
                    <a:pt x="610" y="925"/>
                  </a:lnTo>
                  <a:lnTo>
                    <a:pt x="627" y="923"/>
                  </a:lnTo>
                  <a:lnTo>
                    <a:pt x="644" y="923"/>
                  </a:lnTo>
                  <a:lnTo>
                    <a:pt x="662" y="922"/>
                  </a:lnTo>
                  <a:lnTo>
                    <a:pt x="679" y="922"/>
                  </a:lnTo>
                  <a:lnTo>
                    <a:pt x="695" y="922"/>
                  </a:lnTo>
                  <a:lnTo>
                    <a:pt x="712" y="922"/>
                  </a:lnTo>
                  <a:lnTo>
                    <a:pt x="729" y="922"/>
                  </a:lnTo>
                  <a:lnTo>
                    <a:pt x="746" y="922"/>
                  </a:lnTo>
                  <a:lnTo>
                    <a:pt x="764" y="922"/>
                  </a:lnTo>
                  <a:lnTo>
                    <a:pt x="781" y="922"/>
                  </a:lnTo>
                  <a:lnTo>
                    <a:pt x="796" y="922"/>
                  </a:lnTo>
                  <a:lnTo>
                    <a:pt x="814" y="922"/>
                  </a:lnTo>
                  <a:lnTo>
                    <a:pt x="831" y="922"/>
                  </a:lnTo>
                  <a:lnTo>
                    <a:pt x="848" y="922"/>
                  </a:lnTo>
                  <a:lnTo>
                    <a:pt x="865" y="922"/>
                  </a:lnTo>
                  <a:lnTo>
                    <a:pt x="883" y="922"/>
                  </a:lnTo>
                  <a:lnTo>
                    <a:pt x="898" y="922"/>
                  </a:lnTo>
                  <a:lnTo>
                    <a:pt x="916" y="918"/>
                  </a:lnTo>
                  <a:lnTo>
                    <a:pt x="933" y="904"/>
                  </a:lnTo>
                  <a:lnTo>
                    <a:pt x="950" y="858"/>
                  </a:lnTo>
                  <a:lnTo>
                    <a:pt x="967" y="739"/>
                  </a:lnTo>
                  <a:lnTo>
                    <a:pt x="983" y="512"/>
                  </a:lnTo>
                  <a:lnTo>
                    <a:pt x="1000" y="209"/>
                  </a:lnTo>
                  <a:lnTo>
                    <a:pt x="1017" y="0"/>
                  </a:lnTo>
                  <a:lnTo>
                    <a:pt x="1035" y="93"/>
                  </a:lnTo>
                  <a:lnTo>
                    <a:pt x="1052" y="414"/>
                  </a:lnTo>
                  <a:lnTo>
                    <a:pt x="1069" y="690"/>
                  </a:lnTo>
                  <a:lnTo>
                    <a:pt x="1085" y="813"/>
                  </a:lnTo>
                  <a:lnTo>
                    <a:pt x="1102" y="856"/>
                  </a:lnTo>
                  <a:lnTo>
                    <a:pt x="1119" y="875"/>
                  </a:lnTo>
                  <a:lnTo>
                    <a:pt x="1137" y="887"/>
                  </a:lnTo>
                  <a:lnTo>
                    <a:pt x="1154" y="894"/>
                  </a:lnTo>
                  <a:lnTo>
                    <a:pt x="1171" y="899"/>
                  </a:lnTo>
                  <a:lnTo>
                    <a:pt x="1187" y="903"/>
                  </a:lnTo>
                  <a:lnTo>
                    <a:pt x="1204" y="906"/>
                  </a:lnTo>
                  <a:lnTo>
                    <a:pt x="1221" y="908"/>
                  </a:lnTo>
                  <a:lnTo>
                    <a:pt x="1238" y="911"/>
                  </a:lnTo>
                  <a:lnTo>
                    <a:pt x="1256" y="913"/>
                  </a:lnTo>
                  <a:lnTo>
                    <a:pt x="1271" y="913"/>
                  </a:lnTo>
                  <a:lnTo>
                    <a:pt x="1288" y="915"/>
                  </a:lnTo>
                  <a:lnTo>
                    <a:pt x="1306" y="915"/>
                  </a:lnTo>
                  <a:lnTo>
                    <a:pt x="1323" y="916"/>
                  </a:lnTo>
                  <a:lnTo>
                    <a:pt x="1340" y="918"/>
                  </a:lnTo>
                  <a:lnTo>
                    <a:pt x="1358" y="918"/>
                  </a:lnTo>
                  <a:lnTo>
                    <a:pt x="1373" y="920"/>
                  </a:lnTo>
                  <a:lnTo>
                    <a:pt x="1390" y="920"/>
                  </a:lnTo>
                  <a:lnTo>
                    <a:pt x="1408" y="922"/>
                  </a:lnTo>
                  <a:lnTo>
                    <a:pt x="1425" y="922"/>
                  </a:lnTo>
                  <a:lnTo>
                    <a:pt x="1442" y="922"/>
                  </a:lnTo>
                  <a:lnTo>
                    <a:pt x="1459" y="922"/>
                  </a:lnTo>
                  <a:lnTo>
                    <a:pt x="1475" y="922"/>
                  </a:lnTo>
                  <a:lnTo>
                    <a:pt x="1492" y="922"/>
                  </a:lnTo>
                  <a:lnTo>
                    <a:pt x="1509" y="922"/>
                  </a:lnTo>
                  <a:lnTo>
                    <a:pt x="1527" y="922"/>
                  </a:lnTo>
                  <a:lnTo>
                    <a:pt x="1544" y="923"/>
                  </a:lnTo>
                  <a:lnTo>
                    <a:pt x="1561" y="923"/>
                  </a:lnTo>
                  <a:lnTo>
                    <a:pt x="1577" y="923"/>
                  </a:lnTo>
                  <a:lnTo>
                    <a:pt x="1594" y="923"/>
                  </a:lnTo>
                  <a:lnTo>
                    <a:pt x="1611" y="923"/>
                  </a:lnTo>
                  <a:lnTo>
                    <a:pt x="1629" y="923"/>
                  </a:lnTo>
                  <a:lnTo>
                    <a:pt x="1646" y="923"/>
                  </a:lnTo>
                  <a:lnTo>
                    <a:pt x="1661" y="925"/>
                  </a:lnTo>
                  <a:lnTo>
                    <a:pt x="1679" y="925"/>
                  </a:lnTo>
                  <a:lnTo>
                    <a:pt x="1696" y="925"/>
                  </a:lnTo>
                  <a:lnTo>
                    <a:pt x="1713" y="925"/>
                  </a:lnTo>
                  <a:lnTo>
                    <a:pt x="1730" y="925"/>
                  </a:lnTo>
                  <a:lnTo>
                    <a:pt x="1748" y="925"/>
                  </a:lnTo>
                  <a:lnTo>
                    <a:pt x="1763" y="925"/>
                  </a:lnTo>
                  <a:lnTo>
                    <a:pt x="1781" y="925"/>
                  </a:lnTo>
                  <a:lnTo>
                    <a:pt x="1798" y="925"/>
                  </a:lnTo>
                  <a:lnTo>
                    <a:pt x="1815" y="925"/>
                  </a:lnTo>
                  <a:lnTo>
                    <a:pt x="1832" y="925"/>
                  </a:lnTo>
                  <a:lnTo>
                    <a:pt x="1850" y="925"/>
                  </a:lnTo>
                  <a:lnTo>
                    <a:pt x="1865" y="925"/>
                  </a:lnTo>
                  <a:lnTo>
                    <a:pt x="1882" y="925"/>
                  </a:lnTo>
                  <a:lnTo>
                    <a:pt x="1900" y="925"/>
                  </a:lnTo>
                  <a:lnTo>
                    <a:pt x="1917" y="925"/>
                  </a:lnTo>
                  <a:lnTo>
                    <a:pt x="1934" y="925"/>
                  </a:lnTo>
                  <a:lnTo>
                    <a:pt x="1950" y="925"/>
                  </a:lnTo>
                  <a:lnTo>
                    <a:pt x="1967" y="925"/>
                  </a:lnTo>
                  <a:lnTo>
                    <a:pt x="1984" y="925"/>
                  </a:lnTo>
                  <a:lnTo>
                    <a:pt x="2002" y="925"/>
                  </a:lnTo>
                  <a:lnTo>
                    <a:pt x="2019" y="925"/>
                  </a:lnTo>
                  <a:lnTo>
                    <a:pt x="2036" y="925"/>
                  </a:lnTo>
                </a:path>
              </a:pathLst>
            </a:custGeom>
            <a:noFill/>
            <a:ln w="1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02" name="Rectangle 203"/>
            <p:cNvSpPr>
              <a:spLocks noChangeArrowheads="1"/>
            </p:cNvSpPr>
            <p:nvPr/>
          </p:nvSpPr>
          <p:spPr bwMode="auto">
            <a:xfrm>
              <a:off x="3167882" y="5329272"/>
              <a:ext cx="370984" cy="135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01330">
                <a:defRPr/>
              </a:pPr>
              <a:r>
                <a:rPr kumimoji="1" lang="ja-JP" altLang="ja-JP" sz="800" dirty="0">
                  <a:solidFill>
                    <a:srgbClr val="0000FF"/>
                  </a:solidFill>
                  <a:ea typeface="メイリオ" pitchFamily="50" charset="-128"/>
                  <a:cs typeface="メイリオ" pitchFamily="50" charset="-128"/>
                </a:rPr>
                <a:t>238.00</a:t>
              </a:r>
              <a:endParaRPr kumimoji="1" lang="ja-JP" altLang="ja-JP" sz="8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03" name="Freeform 204"/>
            <p:cNvSpPr>
              <a:spLocks/>
            </p:cNvSpPr>
            <p:nvPr/>
          </p:nvSpPr>
          <p:spPr bwMode="auto">
            <a:xfrm>
              <a:off x="3132138" y="5229225"/>
              <a:ext cx="1616075" cy="1196975"/>
            </a:xfrm>
            <a:custGeom>
              <a:avLst/>
              <a:gdLst>
                <a:gd name="T0" fmla="*/ 2147483647 w 2036"/>
                <a:gd name="T1" fmla="*/ 2147483647 h 1509"/>
                <a:gd name="T2" fmla="*/ 2147483647 w 2036"/>
                <a:gd name="T3" fmla="*/ 2147483647 h 1509"/>
                <a:gd name="T4" fmla="*/ 2147483647 w 2036"/>
                <a:gd name="T5" fmla="*/ 2147483647 h 1509"/>
                <a:gd name="T6" fmla="*/ 2147483647 w 2036"/>
                <a:gd name="T7" fmla="*/ 2147483647 h 1509"/>
                <a:gd name="T8" fmla="*/ 2147483647 w 2036"/>
                <a:gd name="T9" fmla="*/ 2147483647 h 1509"/>
                <a:gd name="T10" fmla="*/ 2147483647 w 2036"/>
                <a:gd name="T11" fmla="*/ 2147483647 h 1509"/>
                <a:gd name="T12" fmla="*/ 2147483647 w 2036"/>
                <a:gd name="T13" fmla="*/ 2147483647 h 1509"/>
                <a:gd name="T14" fmla="*/ 2147483647 w 2036"/>
                <a:gd name="T15" fmla="*/ 2147483647 h 1509"/>
                <a:gd name="T16" fmla="*/ 2147483647 w 2036"/>
                <a:gd name="T17" fmla="*/ 2147483647 h 1509"/>
                <a:gd name="T18" fmla="*/ 2147483647 w 2036"/>
                <a:gd name="T19" fmla="*/ 2147483647 h 1509"/>
                <a:gd name="T20" fmla="*/ 2147483647 w 2036"/>
                <a:gd name="T21" fmla="*/ 2147483647 h 1509"/>
                <a:gd name="T22" fmla="*/ 2147483647 w 2036"/>
                <a:gd name="T23" fmla="*/ 2147483647 h 1509"/>
                <a:gd name="T24" fmla="*/ 2147483647 w 2036"/>
                <a:gd name="T25" fmla="*/ 2147483647 h 1509"/>
                <a:gd name="T26" fmla="*/ 2147483647 w 2036"/>
                <a:gd name="T27" fmla="*/ 2147483647 h 1509"/>
                <a:gd name="T28" fmla="*/ 2147483647 w 2036"/>
                <a:gd name="T29" fmla="*/ 2147483647 h 1509"/>
                <a:gd name="T30" fmla="*/ 2147483647 w 2036"/>
                <a:gd name="T31" fmla="*/ 2147483647 h 1509"/>
                <a:gd name="T32" fmla="*/ 2147483647 w 2036"/>
                <a:gd name="T33" fmla="*/ 2147483647 h 1509"/>
                <a:gd name="T34" fmla="*/ 2147483647 w 2036"/>
                <a:gd name="T35" fmla="*/ 2147483647 h 1509"/>
                <a:gd name="T36" fmla="*/ 2147483647 w 2036"/>
                <a:gd name="T37" fmla="*/ 2147483647 h 1509"/>
                <a:gd name="T38" fmla="*/ 2147483647 w 2036"/>
                <a:gd name="T39" fmla="*/ 2147483647 h 1509"/>
                <a:gd name="T40" fmla="*/ 2147483647 w 2036"/>
                <a:gd name="T41" fmla="*/ 2147483647 h 1509"/>
                <a:gd name="T42" fmla="*/ 2147483647 w 2036"/>
                <a:gd name="T43" fmla="*/ 2147483647 h 1509"/>
                <a:gd name="T44" fmla="*/ 2147483647 w 2036"/>
                <a:gd name="T45" fmla="*/ 2147483647 h 1509"/>
                <a:gd name="T46" fmla="*/ 2147483647 w 2036"/>
                <a:gd name="T47" fmla="*/ 2147483647 h 1509"/>
                <a:gd name="T48" fmla="*/ 2147483647 w 2036"/>
                <a:gd name="T49" fmla="*/ 2147483647 h 1509"/>
                <a:gd name="T50" fmla="*/ 2147483647 w 2036"/>
                <a:gd name="T51" fmla="*/ 2147483647 h 1509"/>
                <a:gd name="T52" fmla="*/ 2147483647 w 2036"/>
                <a:gd name="T53" fmla="*/ 2147483647 h 1509"/>
                <a:gd name="T54" fmla="*/ 2147483647 w 2036"/>
                <a:gd name="T55" fmla="*/ 2147483647 h 1509"/>
                <a:gd name="T56" fmla="*/ 2147483647 w 2036"/>
                <a:gd name="T57" fmla="*/ 2147483647 h 1509"/>
                <a:gd name="T58" fmla="*/ 2147483647 w 2036"/>
                <a:gd name="T59" fmla="*/ 2147483647 h 1509"/>
                <a:gd name="T60" fmla="*/ 2147483647 w 2036"/>
                <a:gd name="T61" fmla="*/ 2147483647 h 1509"/>
                <a:gd name="T62" fmla="*/ 2147483647 w 2036"/>
                <a:gd name="T63" fmla="*/ 2147483647 h 1509"/>
                <a:gd name="T64" fmla="*/ 2147483647 w 2036"/>
                <a:gd name="T65" fmla="*/ 2147483647 h 1509"/>
                <a:gd name="T66" fmla="*/ 2147483647 w 2036"/>
                <a:gd name="T67" fmla="*/ 2147483647 h 1509"/>
                <a:gd name="T68" fmla="*/ 2147483647 w 2036"/>
                <a:gd name="T69" fmla="*/ 2147483647 h 1509"/>
                <a:gd name="T70" fmla="*/ 2147483647 w 2036"/>
                <a:gd name="T71" fmla="*/ 2147483647 h 1509"/>
                <a:gd name="T72" fmla="*/ 2147483647 w 2036"/>
                <a:gd name="T73" fmla="*/ 2147483647 h 1509"/>
                <a:gd name="T74" fmla="*/ 2147483647 w 2036"/>
                <a:gd name="T75" fmla="*/ 2147483647 h 1509"/>
                <a:gd name="T76" fmla="*/ 2147483647 w 2036"/>
                <a:gd name="T77" fmla="*/ 2147483647 h 1509"/>
                <a:gd name="T78" fmla="*/ 2147483647 w 2036"/>
                <a:gd name="T79" fmla="*/ 2147483647 h 1509"/>
                <a:gd name="T80" fmla="*/ 2147483647 w 2036"/>
                <a:gd name="T81" fmla="*/ 2147483647 h 1509"/>
                <a:gd name="T82" fmla="*/ 2147483647 w 2036"/>
                <a:gd name="T83" fmla="*/ 2147483647 h 1509"/>
                <a:gd name="T84" fmla="*/ 2147483647 w 2036"/>
                <a:gd name="T85" fmla="*/ 2147483647 h 1509"/>
                <a:gd name="T86" fmla="*/ 2147483647 w 2036"/>
                <a:gd name="T87" fmla="*/ 2147483647 h 1509"/>
                <a:gd name="T88" fmla="*/ 2147483647 w 2036"/>
                <a:gd name="T89" fmla="*/ 2147483647 h 1509"/>
                <a:gd name="T90" fmla="*/ 2147483647 w 2036"/>
                <a:gd name="T91" fmla="*/ 2147483647 h 1509"/>
                <a:gd name="T92" fmla="*/ 2147483647 w 2036"/>
                <a:gd name="T93" fmla="*/ 2147483647 h 1509"/>
                <a:gd name="T94" fmla="*/ 2147483647 w 2036"/>
                <a:gd name="T95" fmla="*/ 2147483647 h 1509"/>
                <a:gd name="T96" fmla="*/ 2147483647 w 2036"/>
                <a:gd name="T97" fmla="*/ 2147483647 h 1509"/>
                <a:gd name="T98" fmla="*/ 2147483647 w 2036"/>
                <a:gd name="T99" fmla="*/ 2147483647 h 1509"/>
                <a:gd name="T100" fmla="*/ 2147483647 w 2036"/>
                <a:gd name="T101" fmla="*/ 2147483647 h 1509"/>
                <a:gd name="T102" fmla="*/ 2147483647 w 2036"/>
                <a:gd name="T103" fmla="*/ 2147483647 h 1509"/>
                <a:gd name="T104" fmla="*/ 2147483647 w 2036"/>
                <a:gd name="T105" fmla="*/ 2147483647 h 1509"/>
                <a:gd name="T106" fmla="*/ 2147483647 w 2036"/>
                <a:gd name="T107" fmla="*/ 2147483647 h 1509"/>
                <a:gd name="T108" fmla="*/ 2147483647 w 2036"/>
                <a:gd name="T109" fmla="*/ 2147483647 h 1509"/>
                <a:gd name="T110" fmla="*/ 2147483647 w 2036"/>
                <a:gd name="T111" fmla="*/ 2147483647 h 1509"/>
                <a:gd name="T112" fmla="*/ 2147483647 w 2036"/>
                <a:gd name="T113" fmla="*/ 2147483647 h 1509"/>
                <a:gd name="T114" fmla="*/ 2147483647 w 2036"/>
                <a:gd name="T115" fmla="*/ 2147483647 h 1509"/>
                <a:gd name="T116" fmla="*/ 2147483647 w 2036"/>
                <a:gd name="T117" fmla="*/ 2147483647 h 1509"/>
                <a:gd name="T118" fmla="*/ 2147483647 w 2036"/>
                <a:gd name="T119" fmla="*/ 2147483647 h 15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36" h="1509">
                  <a:moveTo>
                    <a:pt x="0" y="1509"/>
                  </a:moveTo>
                  <a:lnTo>
                    <a:pt x="16" y="1509"/>
                  </a:lnTo>
                  <a:lnTo>
                    <a:pt x="33" y="1509"/>
                  </a:lnTo>
                  <a:lnTo>
                    <a:pt x="51" y="1509"/>
                  </a:lnTo>
                  <a:lnTo>
                    <a:pt x="68" y="1509"/>
                  </a:lnTo>
                  <a:lnTo>
                    <a:pt x="85" y="1509"/>
                  </a:lnTo>
                  <a:lnTo>
                    <a:pt x="102" y="1509"/>
                  </a:lnTo>
                  <a:lnTo>
                    <a:pt x="118" y="1509"/>
                  </a:lnTo>
                  <a:lnTo>
                    <a:pt x="135" y="1509"/>
                  </a:lnTo>
                  <a:lnTo>
                    <a:pt x="152" y="1509"/>
                  </a:lnTo>
                  <a:lnTo>
                    <a:pt x="170" y="1509"/>
                  </a:lnTo>
                  <a:lnTo>
                    <a:pt x="187" y="1509"/>
                  </a:lnTo>
                  <a:lnTo>
                    <a:pt x="204" y="1509"/>
                  </a:lnTo>
                  <a:lnTo>
                    <a:pt x="220" y="1509"/>
                  </a:lnTo>
                  <a:lnTo>
                    <a:pt x="237" y="1509"/>
                  </a:lnTo>
                  <a:lnTo>
                    <a:pt x="254" y="1509"/>
                  </a:lnTo>
                  <a:lnTo>
                    <a:pt x="272" y="1509"/>
                  </a:lnTo>
                  <a:lnTo>
                    <a:pt x="289" y="1509"/>
                  </a:lnTo>
                  <a:lnTo>
                    <a:pt x="304" y="1509"/>
                  </a:lnTo>
                  <a:lnTo>
                    <a:pt x="322" y="1509"/>
                  </a:lnTo>
                  <a:lnTo>
                    <a:pt x="339" y="1509"/>
                  </a:lnTo>
                  <a:lnTo>
                    <a:pt x="356" y="1509"/>
                  </a:lnTo>
                  <a:lnTo>
                    <a:pt x="373" y="1509"/>
                  </a:lnTo>
                  <a:lnTo>
                    <a:pt x="391" y="1509"/>
                  </a:lnTo>
                  <a:lnTo>
                    <a:pt x="406" y="1509"/>
                  </a:lnTo>
                  <a:lnTo>
                    <a:pt x="423" y="1509"/>
                  </a:lnTo>
                  <a:lnTo>
                    <a:pt x="441" y="1509"/>
                  </a:lnTo>
                  <a:lnTo>
                    <a:pt x="458" y="1509"/>
                  </a:lnTo>
                  <a:lnTo>
                    <a:pt x="475" y="1509"/>
                  </a:lnTo>
                  <a:lnTo>
                    <a:pt x="493" y="1509"/>
                  </a:lnTo>
                  <a:lnTo>
                    <a:pt x="508" y="1509"/>
                  </a:lnTo>
                  <a:lnTo>
                    <a:pt x="525" y="1509"/>
                  </a:lnTo>
                  <a:lnTo>
                    <a:pt x="543" y="1509"/>
                  </a:lnTo>
                  <a:lnTo>
                    <a:pt x="560" y="1509"/>
                  </a:lnTo>
                  <a:lnTo>
                    <a:pt x="577" y="1509"/>
                  </a:lnTo>
                  <a:lnTo>
                    <a:pt x="593" y="1509"/>
                  </a:lnTo>
                  <a:lnTo>
                    <a:pt x="610" y="1507"/>
                  </a:lnTo>
                  <a:lnTo>
                    <a:pt x="627" y="1507"/>
                  </a:lnTo>
                  <a:lnTo>
                    <a:pt x="644" y="1504"/>
                  </a:lnTo>
                  <a:lnTo>
                    <a:pt x="662" y="1502"/>
                  </a:lnTo>
                  <a:lnTo>
                    <a:pt x="679" y="1502"/>
                  </a:lnTo>
                  <a:lnTo>
                    <a:pt x="695" y="1502"/>
                  </a:lnTo>
                  <a:lnTo>
                    <a:pt x="712" y="1502"/>
                  </a:lnTo>
                  <a:lnTo>
                    <a:pt x="729" y="1502"/>
                  </a:lnTo>
                  <a:lnTo>
                    <a:pt x="746" y="1502"/>
                  </a:lnTo>
                  <a:lnTo>
                    <a:pt x="764" y="1504"/>
                  </a:lnTo>
                  <a:lnTo>
                    <a:pt x="781" y="1504"/>
                  </a:lnTo>
                  <a:lnTo>
                    <a:pt x="796" y="1502"/>
                  </a:lnTo>
                  <a:lnTo>
                    <a:pt x="814" y="1502"/>
                  </a:lnTo>
                  <a:lnTo>
                    <a:pt x="831" y="1502"/>
                  </a:lnTo>
                  <a:lnTo>
                    <a:pt x="848" y="1502"/>
                  </a:lnTo>
                  <a:lnTo>
                    <a:pt x="865" y="1502"/>
                  </a:lnTo>
                  <a:lnTo>
                    <a:pt x="883" y="1502"/>
                  </a:lnTo>
                  <a:lnTo>
                    <a:pt x="898" y="1502"/>
                  </a:lnTo>
                  <a:lnTo>
                    <a:pt x="916" y="1497"/>
                  </a:lnTo>
                  <a:lnTo>
                    <a:pt x="933" y="1471"/>
                  </a:lnTo>
                  <a:lnTo>
                    <a:pt x="950" y="1386"/>
                  </a:lnTo>
                  <a:lnTo>
                    <a:pt x="967" y="1176"/>
                  </a:lnTo>
                  <a:lnTo>
                    <a:pt x="983" y="792"/>
                  </a:lnTo>
                  <a:lnTo>
                    <a:pt x="1000" y="300"/>
                  </a:lnTo>
                  <a:lnTo>
                    <a:pt x="1017" y="0"/>
                  </a:lnTo>
                  <a:lnTo>
                    <a:pt x="1035" y="198"/>
                  </a:lnTo>
                  <a:lnTo>
                    <a:pt x="1052" y="734"/>
                  </a:lnTo>
                  <a:lnTo>
                    <a:pt x="1069" y="1160"/>
                  </a:lnTo>
                  <a:lnTo>
                    <a:pt x="1085" y="1341"/>
                  </a:lnTo>
                  <a:lnTo>
                    <a:pt x="1102" y="1402"/>
                  </a:lnTo>
                  <a:lnTo>
                    <a:pt x="1119" y="1429"/>
                  </a:lnTo>
                  <a:lnTo>
                    <a:pt x="1137" y="1447"/>
                  </a:lnTo>
                  <a:lnTo>
                    <a:pt x="1154" y="1457"/>
                  </a:lnTo>
                  <a:lnTo>
                    <a:pt x="1171" y="1466"/>
                  </a:lnTo>
                  <a:lnTo>
                    <a:pt x="1187" y="1473"/>
                  </a:lnTo>
                  <a:lnTo>
                    <a:pt x="1204" y="1478"/>
                  </a:lnTo>
                  <a:lnTo>
                    <a:pt x="1221" y="1481"/>
                  </a:lnTo>
                  <a:lnTo>
                    <a:pt x="1238" y="1485"/>
                  </a:lnTo>
                  <a:lnTo>
                    <a:pt x="1256" y="1486"/>
                  </a:lnTo>
                  <a:lnTo>
                    <a:pt x="1271" y="1490"/>
                  </a:lnTo>
                  <a:lnTo>
                    <a:pt x="1288" y="1492"/>
                  </a:lnTo>
                  <a:lnTo>
                    <a:pt x="1306" y="1493"/>
                  </a:lnTo>
                  <a:lnTo>
                    <a:pt x="1323" y="1493"/>
                  </a:lnTo>
                  <a:lnTo>
                    <a:pt x="1340" y="1495"/>
                  </a:lnTo>
                  <a:lnTo>
                    <a:pt x="1358" y="1495"/>
                  </a:lnTo>
                  <a:lnTo>
                    <a:pt x="1373" y="1495"/>
                  </a:lnTo>
                  <a:lnTo>
                    <a:pt x="1390" y="1497"/>
                  </a:lnTo>
                  <a:lnTo>
                    <a:pt x="1408" y="1498"/>
                  </a:lnTo>
                  <a:lnTo>
                    <a:pt x="1425" y="1498"/>
                  </a:lnTo>
                  <a:lnTo>
                    <a:pt x="1442" y="1498"/>
                  </a:lnTo>
                  <a:lnTo>
                    <a:pt x="1459" y="1500"/>
                  </a:lnTo>
                  <a:lnTo>
                    <a:pt x="1475" y="1500"/>
                  </a:lnTo>
                  <a:lnTo>
                    <a:pt x="1492" y="1500"/>
                  </a:lnTo>
                  <a:lnTo>
                    <a:pt x="1509" y="1500"/>
                  </a:lnTo>
                  <a:lnTo>
                    <a:pt x="1527" y="1502"/>
                  </a:lnTo>
                  <a:lnTo>
                    <a:pt x="1544" y="1502"/>
                  </a:lnTo>
                  <a:lnTo>
                    <a:pt x="1561" y="1502"/>
                  </a:lnTo>
                  <a:lnTo>
                    <a:pt x="1577" y="1502"/>
                  </a:lnTo>
                  <a:lnTo>
                    <a:pt x="1594" y="1502"/>
                  </a:lnTo>
                  <a:lnTo>
                    <a:pt x="1611" y="1502"/>
                  </a:lnTo>
                  <a:lnTo>
                    <a:pt x="1629" y="1504"/>
                  </a:lnTo>
                  <a:lnTo>
                    <a:pt x="1646" y="1504"/>
                  </a:lnTo>
                  <a:lnTo>
                    <a:pt x="1661" y="1504"/>
                  </a:lnTo>
                  <a:lnTo>
                    <a:pt x="1679" y="1504"/>
                  </a:lnTo>
                  <a:lnTo>
                    <a:pt x="1696" y="1504"/>
                  </a:lnTo>
                  <a:lnTo>
                    <a:pt x="1713" y="1504"/>
                  </a:lnTo>
                  <a:lnTo>
                    <a:pt x="1730" y="1504"/>
                  </a:lnTo>
                  <a:lnTo>
                    <a:pt x="1748" y="1504"/>
                  </a:lnTo>
                  <a:lnTo>
                    <a:pt x="1763" y="1504"/>
                  </a:lnTo>
                  <a:lnTo>
                    <a:pt x="1781" y="1504"/>
                  </a:lnTo>
                  <a:lnTo>
                    <a:pt x="1798" y="1505"/>
                  </a:lnTo>
                  <a:lnTo>
                    <a:pt x="1815" y="1505"/>
                  </a:lnTo>
                  <a:lnTo>
                    <a:pt x="1832" y="1505"/>
                  </a:lnTo>
                  <a:lnTo>
                    <a:pt x="1850" y="1505"/>
                  </a:lnTo>
                  <a:lnTo>
                    <a:pt x="1865" y="1505"/>
                  </a:lnTo>
                  <a:lnTo>
                    <a:pt x="1882" y="1505"/>
                  </a:lnTo>
                  <a:lnTo>
                    <a:pt x="1900" y="1505"/>
                  </a:lnTo>
                  <a:lnTo>
                    <a:pt x="1917" y="1505"/>
                  </a:lnTo>
                  <a:lnTo>
                    <a:pt x="1934" y="1505"/>
                  </a:lnTo>
                  <a:lnTo>
                    <a:pt x="1950" y="1505"/>
                  </a:lnTo>
                  <a:lnTo>
                    <a:pt x="1967" y="1505"/>
                  </a:lnTo>
                  <a:lnTo>
                    <a:pt x="1984" y="1505"/>
                  </a:lnTo>
                  <a:lnTo>
                    <a:pt x="2002" y="1505"/>
                  </a:lnTo>
                  <a:lnTo>
                    <a:pt x="2019" y="1507"/>
                  </a:lnTo>
                  <a:lnTo>
                    <a:pt x="2036" y="1507"/>
                  </a:lnTo>
                </a:path>
              </a:pathLst>
            </a:custGeom>
            <a:noFill/>
            <a:ln w="1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04" name="Rectangle 205"/>
            <p:cNvSpPr>
              <a:spLocks noChangeArrowheads="1"/>
            </p:cNvSpPr>
            <p:nvPr/>
          </p:nvSpPr>
          <p:spPr bwMode="auto">
            <a:xfrm>
              <a:off x="3167882" y="5224468"/>
              <a:ext cx="370984" cy="135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01330">
                <a:defRPr/>
              </a:pPr>
              <a:r>
                <a:rPr kumimoji="1" lang="ja-JP" altLang="ja-JP" sz="800" dirty="0">
                  <a:solidFill>
                    <a:srgbClr val="FF00FF"/>
                  </a:solidFill>
                  <a:ea typeface="メイリオ" pitchFamily="50" charset="-128"/>
                  <a:cs typeface="メイリオ" pitchFamily="50" charset="-128"/>
                </a:rPr>
                <a:t>313.00</a:t>
              </a:r>
              <a:endParaRPr kumimoji="1" lang="ja-JP" altLang="ja-JP" sz="8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05" name="Freeform 206"/>
            <p:cNvSpPr>
              <a:spLocks/>
            </p:cNvSpPr>
            <p:nvPr/>
          </p:nvSpPr>
          <p:spPr bwMode="auto">
            <a:xfrm>
              <a:off x="3132138" y="5753100"/>
              <a:ext cx="1616075" cy="671513"/>
            </a:xfrm>
            <a:custGeom>
              <a:avLst/>
              <a:gdLst>
                <a:gd name="T0" fmla="*/ 2147483647 w 2036"/>
                <a:gd name="T1" fmla="*/ 2147483647 h 846"/>
                <a:gd name="T2" fmla="*/ 2147483647 w 2036"/>
                <a:gd name="T3" fmla="*/ 2147483647 h 846"/>
                <a:gd name="T4" fmla="*/ 2147483647 w 2036"/>
                <a:gd name="T5" fmla="*/ 2147483647 h 846"/>
                <a:gd name="T6" fmla="*/ 2147483647 w 2036"/>
                <a:gd name="T7" fmla="*/ 2147483647 h 846"/>
                <a:gd name="T8" fmla="*/ 2147483647 w 2036"/>
                <a:gd name="T9" fmla="*/ 2147483647 h 846"/>
                <a:gd name="T10" fmla="*/ 2147483647 w 2036"/>
                <a:gd name="T11" fmla="*/ 2147483647 h 846"/>
                <a:gd name="T12" fmla="*/ 2147483647 w 2036"/>
                <a:gd name="T13" fmla="*/ 2147483647 h 846"/>
                <a:gd name="T14" fmla="*/ 2147483647 w 2036"/>
                <a:gd name="T15" fmla="*/ 2147483647 h 846"/>
                <a:gd name="T16" fmla="*/ 2147483647 w 2036"/>
                <a:gd name="T17" fmla="*/ 2147483647 h 846"/>
                <a:gd name="T18" fmla="*/ 2147483647 w 2036"/>
                <a:gd name="T19" fmla="*/ 2147483647 h 846"/>
                <a:gd name="T20" fmla="*/ 2147483647 w 2036"/>
                <a:gd name="T21" fmla="*/ 2147483647 h 846"/>
                <a:gd name="T22" fmla="*/ 2147483647 w 2036"/>
                <a:gd name="T23" fmla="*/ 2147483647 h 846"/>
                <a:gd name="T24" fmla="*/ 2147483647 w 2036"/>
                <a:gd name="T25" fmla="*/ 2147483647 h 846"/>
                <a:gd name="T26" fmla="*/ 2147483647 w 2036"/>
                <a:gd name="T27" fmla="*/ 2147483647 h 846"/>
                <a:gd name="T28" fmla="*/ 2147483647 w 2036"/>
                <a:gd name="T29" fmla="*/ 2147483647 h 846"/>
                <a:gd name="T30" fmla="*/ 2147483647 w 2036"/>
                <a:gd name="T31" fmla="*/ 2147483647 h 846"/>
                <a:gd name="T32" fmla="*/ 2147483647 w 2036"/>
                <a:gd name="T33" fmla="*/ 2147483647 h 846"/>
                <a:gd name="T34" fmla="*/ 2147483647 w 2036"/>
                <a:gd name="T35" fmla="*/ 2147483647 h 846"/>
                <a:gd name="T36" fmla="*/ 2147483647 w 2036"/>
                <a:gd name="T37" fmla="*/ 2147483647 h 846"/>
                <a:gd name="T38" fmla="*/ 2147483647 w 2036"/>
                <a:gd name="T39" fmla="*/ 2147483647 h 846"/>
                <a:gd name="T40" fmla="*/ 2147483647 w 2036"/>
                <a:gd name="T41" fmla="*/ 2147483647 h 846"/>
                <a:gd name="T42" fmla="*/ 2147483647 w 2036"/>
                <a:gd name="T43" fmla="*/ 2147483647 h 846"/>
                <a:gd name="T44" fmla="*/ 2147483647 w 2036"/>
                <a:gd name="T45" fmla="*/ 2147483647 h 846"/>
                <a:gd name="T46" fmla="*/ 2147483647 w 2036"/>
                <a:gd name="T47" fmla="*/ 2147483647 h 846"/>
                <a:gd name="T48" fmla="*/ 2147483647 w 2036"/>
                <a:gd name="T49" fmla="*/ 2147483647 h 846"/>
                <a:gd name="T50" fmla="*/ 2147483647 w 2036"/>
                <a:gd name="T51" fmla="*/ 2147483647 h 846"/>
                <a:gd name="T52" fmla="*/ 2147483647 w 2036"/>
                <a:gd name="T53" fmla="*/ 2147483647 h 846"/>
                <a:gd name="T54" fmla="*/ 2147483647 w 2036"/>
                <a:gd name="T55" fmla="*/ 2147483647 h 846"/>
                <a:gd name="T56" fmla="*/ 2147483647 w 2036"/>
                <a:gd name="T57" fmla="*/ 2147483647 h 846"/>
                <a:gd name="T58" fmla="*/ 2147483647 w 2036"/>
                <a:gd name="T59" fmla="*/ 2147483647 h 846"/>
                <a:gd name="T60" fmla="*/ 2147483647 w 2036"/>
                <a:gd name="T61" fmla="*/ 2147483647 h 846"/>
                <a:gd name="T62" fmla="*/ 2147483647 w 2036"/>
                <a:gd name="T63" fmla="*/ 2147483647 h 846"/>
                <a:gd name="T64" fmla="*/ 2147483647 w 2036"/>
                <a:gd name="T65" fmla="*/ 2147483647 h 846"/>
                <a:gd name="T66" fmla="*/ 2147483647 w 2036"/>
                <a:gd name="T67" fmla="*/ 2147483647 h 846"/>
                <a:gd name="T68" fmla="*/ 2147483647 w 2036"/>
                <a:gd name="T69" fmla="*/ 2147483647 h 846"/>
                <a:gd name="T70" fmla="*/ 2147483647 w 2036"/>
                <a:gd name="T71" fmla="*/ 2147483647 h 846"/>
                <a:gd name="T72" fmla="*/ 2147483647 w 2036"/>
                <a:gd name="T73" fmla="*/ 2147483647 h 846"/>
                <a:gd name="T74" fmla="*/ 2147483647 w 2036"/>
                <a:gd name="T75" fmla="*/ 2147483647 h 846"/>
                <a:gd name="T76" fmla="*/ 2147483647 w 2036"/>
                <a:gd name="T77" fmla="*/ 2147483647 h 846"/>
                <a:gd name="T78" fmla="*/ 2147483647 w 2036"/>
                <a:gd name="T79" fmla="*/ 2147483647 h 846"/>
                <a:gd name="T80" fmla="*/ 2147483647 w 2036"/>
                <a:gd name="T81" fmla="*/ 2147483647 h 846"/>
                <a:gd name="T82" fmla="*/ 2147483647 w 2036"/>
                <a:gd name="T83" fmla="*/ 2147483647 h 846"/>
                <a:gd name="T84" fmla="*/ 2147483647 w 2036"/>
                <a:gd name="T85" fmla="*/ 2147483647 h 846"/>
                <a:gd name="T86" fmla="*/ 2147483647 w 2036"/>
                <a:gd name="T87" fmla="*/ 2147483647 h 846"/>
                <a:gd name="T88" fmla="*/ 2147483647 w 2036"/>
                <a:gd name="T89" fmla="*/ 2147483647 h 846"/>
                <a:gd name="T90" fmla="*/ 2147483647 w 2036"/>
                <a:gd name="T91" fmla="*/ 2147483647 h 846"/>
                <a:gd name="T92" fmla="*/ 2147483647 w 2036"/>
                <a:gd name="T93" fmla="*/ 2147483647 h 846"/>
                <a:gd name="T94" fmla="*/ 2147483647 w 2036"/>
                <a:gd name="T95" fmla="*/ 2147483647 h 846"/>
                <a:gd name="T96" fmla="*/ 2147483647 w 2036"/>
                <a:gd name="T97" fmla="*/ 2147483647 h 846"/>
                <a:gd name="T98" fmla="*/ 2147483647 w 2036"/>
                <a:gd name="T99" fmla="*/ 2147483647 h 846"/>
                <a:gd name="T100" fmla="*/ 2147483647 w 2036"/>
                <a:gd name="T101" fmla="*/ 2147483647 h 846"/>
                <a:gd name="T102" fmla="*/ 2147483647 w 2036"/>
                <a:gd name="T103" fmla="*/ 2147483647 h 846"/>
                <a:gd name="T104" fmla="*/ 2147483647 w 2036"/>
                <a:gd name="T105" fmla="*/ 2147483647 h 846"/>
                <a:gd name="T106" fmla="*/ 2147483647 w 2036"/>
                <a:gd name="T107" fmla="*/ 2147483647 h 846"/>
                <a:gd name="T108" fmla="*/ 2147483647 w 2036"/>
                <a:gd name="T109" fmla="*/ 2147483647 h 846"/>
                <a:gd name="T110" fmla="*/ 2147483647 w 2036"/>
                <a:gd name="T111" fmla="*/ 2147483647 h 846"/>
                <a:gd name="T112" fmla="*/ 2147483647 w 2036"/>
                <a:gd name="T113" fmla="*/ 2147483647 h 846"/>
                <a:gd name="T114" fmla="*/ 2147483647 w 2036"/>
                <a:gd name="T115" fmla="*/ 2147483647 h 846"/>
                <a:gd name="T116" fmla="*/ 2147483647 w 2036"/>
                <a:gd name="T117" fmla="*/ 2147483647 h 846"/>
                <a:gd name="T118" fmla="*/ 2147483647 w 2036"/>
                <a:gd name="T119" fmla="*/ 2147483647 h 84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36" h="846">
                  <a:moveTo>
                    <a:pt x="0" y="846"/>
                  </a:moveTo>
                  <a:lnTo>
                    <a:pt x="16" y="846"/>
                  </a:lnTo>
                  <a:lnTo>
                    <a:pt x="33" y="846"/>
                  </a:lnTo>
                  <a:lnTo>
                    <a:pt x="51" y="846"/>
                  </a:lnTo>
                  <a:lnTo>
                    <a:pt x="68" y="846"/>
                  </a:lnTo>
                  <a:lnTo>
                    <a:pt x="85" y="846"/>
                  </a:lnTo>
                  <a:lnTo>
                    <a:pt x="102" y="846"/>
                  </a:lnTo>
                  <a:lnTo>
                    <a:pt x="118" y="846"/>
                  </a:lnTo>
                  <a:lnTo>
                    <a:pt x="135" y="846"/>
                  </a:lnTo>
                  <a:lnTo>
                    <a:pt x="152" y="846"/>
                  </a:lnTo>
                  <a:lnTo>
                    <a:pt x="170" y="846"/>
                  </a:lnTo>
                  <a:lnTo>
                    <a:pt x="187" y="845"/>
                  </a:lnTo>
                  <a:lnTo>
                    <a:pt x="204" y="845"/>
                  </a:lnTo>
                  <a:lnTo>
                    <a:pt x="220" y="845"/>
                  </a:lnTo>
                  <a:lnTo>
                    <a:pt x="237" y="845"/>
                  </a:lnTo>
                  <a:lnTo>
                    <a:pt x="254" y="845"/>
                  </a:lnTo>
                  <a:lnTo>
                    <a:pt x="272" y="845"/>
                  </a:lnTo>
                  <a:lnTo>
                    <a:pt x="289" y="845"/>
                  </a:lnTo>
                  <a:lnTo>
                    <a:pt x="304" y="843"/>
                  </a:lnTo>
                  <a:lnTo>
                    <a:pt x="322" y="843"/>
                  </a:lnTo>
                  <a:lnTo>
                    <a:pt x="339" y="843"/>
                  </a:lnTo>
                  <a:lnTo>
                    <a:pt x="356" y="843"/>
                  </a:lnTo>
                  <a:lnTo>
                    <a:pt x="373" y="841"/>
                  </a:lnTo>
                  <a:lnTo>
                    <a:pt x="391" y="841"/>
                  </a:lnTo>
                  <a:lnTo>
                    <a:pt x="406" y="841"/>
                  </a:lnTo>
                  <a:lnTo>
                    <a:pt x="423" y="841"/>
                  </a:lnTo>
                  <a:lnTo>
                    <a:pt x="441" y="841"/>
                  </a:lnTo>
                  <a:lnTo>
                    <a:pt x="458" y="839"/>
                  </a:lnTo>
                  <a:lnTo>
                    <a:pt x="475" y="839"/>
                  </a:lnTo>
                  <a:lnTo>
                    <a:pt x="493" y="839"/>
                  </a:lnTo>
                  <a:lnTo>
                    <a:pt x="508" y="841"/>
                  </a:lnTo>
                  <a:lnTo>
                    <a:pt x="525" y="841"/>
                  </a:lnTo>
                  <a:lnTo>
                    <a:pt x="543" y="841"/>
                  </a:lnTo>
                  <a:lnTo>
                    <a:pt x="560" y="841"/>
                  </a:lnTo>
                  <a:lnTo>
                    <a:pt x="577" y="841"/>
                  </a:lnTo>
                  <a:lnTo>
                    <a:pt x="593" y="839"/>
                  </a:lnTo>
                  <a:lnTo>
                    <a:pt x="610" y="838"/>
                  </a:lnTo>
                  <a:lnTo>
                    <a:pt x="627" y="834"/>
                  </a:lnTo>
                  <a:lnTo>
                    <a:pt x="644" y="827"/>
                  </a:lnTo>
                  <a:lnTo>
                    <a:pt x="662" y="822"/>
                  </a:lnTo>
                  <a:lnTo>
                    <a:pt x="679" y="820"/>
                  </a:lnTo>
                  <a:lnTo>
                    <a:pt x="695" y="820"/>
                  </a:lnTo>
                  <a:lnTo>
                    <a:pt x="712" y="820"/>
                  </a:lnTo>
                  <a:lnTo>
                    <a:pt x="729" y="820"/>
                  </a:lnTo>
                  <a:lnTo>
                    <a:pt x="746" y="820"/>
                  </a:lnTo>
                  <a:lnTo>
                    <a:pt x="764" y="820"/>
                  </a:lnTo>
                  <a:lnTo>
                    <a:pt x="781" y="819"/>
                  </a:lnTo>
                  <a:lnTo>
                    <a:pt x="796" y="819"/>
                  </a:lnTo>
                  <a:lnTo>
                    <a:pt x="814" y="820"/>
                  </a:lnTo>
                  <a:lnTo>
                    <a:pt x="831" y="820"/>
                  </a:lnTo>
                  <a:lnTo>
                    <a:pt x="848" y="820"/>
                  </a:lnTo>
                  <a:lnTo>
                    <a:pt x="865" y="820"/>
                  </a:lnTo>
                  <a:lnTo>
                    <a:pt x="883" y="822"/>
                  </a:lnTo>
                  <a:lnTo>
                    <a:pt x="898" y="822"/>
                  </a:lnTo>
                  <a:lnTo>
                    <a:pt x="916" y="819"/>
                  </a:lnTo>
                  <a:lnTo>
                    <a:pt x="933" y="807"/>
                  </a:lnTo>
                  <a:lnTo>
                    <a:pt x="950" y="762"/>
                  </a:lnTo>
                  <a:lnTo>
                    <a:pt x="967" y="650"/>
                  </a:lnTo>
                  <a:lnTo>
                    <a:pt x="983" y="437"/>
                  </a:lnTo>
                  <a:lnTo>
                    <a:pt x="1000" y="161"/>
                  </a:lnTo>
                  <a:lnTo>
                    <a:pt x="1017" y="0"/>
                  </a:lnTo>
                  <a:lnTo>
                    <a:pt x="1035" y="126"/>
                  </a:lnTo>
                  <a:lnTo>
                    <a:pt x="1052" y="425"/>
                  </a:lnTo>
                  <a:lnTo>
                    <a:pt x="1069" y="653"/>
                  </a:lnTo>
                  <a:lnTo>
                    <a:pt x="1085" y="746"/>
                  </a:lnTo>
                  <a:lnTo>
                    <a:pt x="1102" y="779"/>
                  </a:lnTo>
                  <a:lnTo>
                    <a:pt x="1119" y="793"/>
                  </a:lnTo>
                  <a:lnTo>
                    <a:pt x="1137" y="800"/>
                  </a:lnTo>
                  <a:lnTo>
                    <a:pt x="1154" y="805"/>
                  </a:lnTo>
                  <a:lnTo>
                    <a:pt x="1171" y="810"/>
                  </a:lnTo>
                  <a:lnTo>
                    <a:pt x="1187" y="814"/>
                  </a:lnTo>
                  <a:lnTo>
                    <a:pt x="1204" y="817"/>
                  </a:lnTo>
                  <a:lnTo>
                    <a:pt x="1221" y="819"/>
                  </a:lnTo>
                  <a:lnTo>
                    <a:pt x="1238" y="822"/>
                  </a:lnTo>
                  <a:lnTo>
                    <a:pt x="1256" y="824"/>
                  </a:lnTo>
                  <a:lnTo>
                    <a:pt x="1271" y="826"/>
                  </a:lnTo>
                  <a:lnTo>
                    <a:pt x="1288" y="827"/>
                  </a:lnTo>
                  <a:lnTo>
                    <a:pt x="1306" y="829"/>
                  </a:lnTo>
                  <a:lnTo>
                    <a:pt x="1323" y="829"/>
                  </a:lnTo>
                  <a:lnTo>
                    <a:pt x="1340" y="831"/>
                  </a:lnTo>
                  <a:lnTo>
                    <a:pt x="1358" y="831"/>
                  </a:lnTo>
                  <a:lnTo>
                    <a:pt x="1373" y="831"/>
                  </a:lnTo>
                  <a:lnTo>
                    <a:pt x="1390" y="833"/>
                  </a:lnTo>
                  <a:lnTo>
                    <a:pt x="1408" y="834"/>
                  </a:lnTo>
                  <a:lnTo>
                    <a:pt x="1425" y="834"/>
                  </a:lnTo>
                  <a:lnTo>
                    <a:pt x="1442" y="834"/>
                  </a:lnTo>
                  <a:lnTo>
                    <a:pt x="1459" y="834"/>
                  </a:lnTo>
                  <a:lnTo>
                    <a:pt x="1475" y="834"/>
                  </a:lnTo>
                  <a:lnTo>
                    <a:pt x="1492" y="836"/>
                  </a:lnTo>
                  <a:lnTo>
                    <a:pt x="1509" y="836"/>
                  </a:lnTo>
                  <a:lnTo>
                    <a:pt x="1527" y="838"/>
                  </a:lnTo>
                  <a:lnTo>
                    <a:pt x="1544" y="838"/>
                  </a:lnTo>
                  <a:lnTo>
                    <a:pt x="1561" y="838"/>
                  </a:lnTo>
                  <a:lnTo>
                    <a:pt x="1577" y="838"/>
                  </a:lnTo>
                  <a:lnTo>
                    <a:pt x="1594" y="839"/>
                  </a:lnTo>
                  <a:lnTo>
                    <a:pt x="1611" y="839"/>
                  </a:lnTo>
                  <a:lnTo>
                    <a:pt x="1629" y="839"/>
                  </a:lnTo>
                  <a:lnTo>
                    <a:pt x="1646" y="839"/>
                  </a:lnTo>
                  <a:lnTo>
                    <a:pt x="1661" y="841"/>
                  </a:lnTo>
                  <a:lnTo>
                    <a:pt x="1679" y="841"/>
                  </a:lnTo>
                  <a:lnTo>
                    <a:pt x="1696" y="841"/>
                  </a:lnTo>
                  <a:lnTo>
                    <a:pt x="1713" y="841"/>
                  </a:lnTo>
                  <a:lnTo>
                    <a:pt x="1730" y="843"/>
                  </a:lnTo>
                  <a:lnTo>
                    <a:pt x="1748" y="841"/>
                  </a:lnTo>
                  <a:lnTo>
                    <a:pt x="1763" y="841"/>
                  </a:lnTo>
                  <a:lnTo>
                    <a:pt x="1781" y="843"/>
                  </a:lnTo>
                  <a:lnTo>
                    <a:pt x="1798" y="843"/>
                  </a:lnTo>
                  <a:lnTo>
                    <a:pt x="1815" y="843"/>
                  </a:lnTo>
                  <a:lnTo>
                    <a:pt x="1832" y="843"/>
                  </a:lnTo>
                  <a:lnTo>
                    <a:pt x="1850" y="843"/>
                  </a:lnTo>
                  <a:lnTo>
                    <a:pt x="1865" y="843"/>
                  </a:lnTo>
                  <a:lnTo>
                    <a:pt x="1882" y="843"/>
                  </a:lnTo>
                  <a:lnTo>
                    <a:pt x="1900" y="843"/>
                  </a:lnTo>
                  <a:lnTo>
                    <a:pt x="1917" y="843"/>
                  </a:lnTo>
                  <a:lnTo>
                    <a:pt x="1934" y="843"/>
                  </a:lnTo>
                  <a:lnTo>
                    <a:pt x="1950" y="843"/>
                  </a:lnTo>
                  <a:lnTo>
                    <a:pt x="1967" y="843"/>
                  </a:lnTo>
                  <a:lnTo>
                    <a:pt x="1984" y="845"/>
                  </a:lnTo>
                  <a:lnTo>
                    <a:pt x="2002" y="845"/>
                  </a:lnTo>
                  <a:lnTo>
                    <a:pt x="2019" y="845"/>
                  </a:lnTo>
                  <a:lnTo>
                    <a:pt x="2036" y="845"/>
                  </a:lnTo>
                </a:path>
              </a:pathLst>
            </a:custGeom>
            <a:noFill/>
            <a:ln w="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06" name="Rectangle 207"/>
            <p:cNvSpPr>
              <a:spLocks noChangeArrowheads="1"/>
            </p:cNvSpPr>
            <p:nvPr/>
          </p:nvSpPr>
          <p:spPr bwMode="auto">
            <a:xfrm>
              <a:off x="3167882" y="5133956"/>
              <a:ext cx="370984" cy="135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01330">
                <a:defRPr/>
              </a:pPr>
              <a:r>
                <a:rPr kumimoji="1" lang="ja-JP" altLang="ja-JP" sz="800" dirty="0">
                  <a:solidFill>
                    <a:srgbClr val="000000"/>
                  </a:solidFill>
                  <a:ea typeface="メイリオ" pitchFamily="50" charset="-128"/>
                  <a:cs typeface="メイリオ" pitchFamily="50" charset="-128"/>
                </a:rPr>
                <a:t>342.00</a:t>
              </a:r>
              <a:endParaRPr kumimoji="1" lang="ja-JP" altLang="ja-JP" sz="800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07" name="Freeform 208"/>
            <p:cNvSpPr>
              <a:spLocks/>
            </p:cNvSpPr>
            <p:nvPr/>
          </p:nvSpPr>
          <p:spPr bwMode="auto">
            <a:xfrm>
              <a:off x="3935413" y="5748338"/>
              <a:ext cx="9525" cy="11113"/>
            </a:xfrm>
            <a:custGeom>
              <a:avLst/>
              <a:gdLst>
                <a:gd name="T0" fmla="*/ 0 w 10"/>
                <a:gd name="T1" fmla="*/ 0 h 14"/>
                <a:gd name="T2" fmla="*/ 2147483647 w 10"/>
                <a:gd name="T3" fmla="*/ 2147483647 h 14"/>
                <a:gd name="T4" fmla="*/ 2147483647 w 10"/>
                <a:gd name="T5" fmla="*/ 0 h 14"/>
                <a:gd name="T6" fmla="*/ 0 w 10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4">
                  <a:moveTo>
                    <a:pt x="0" y="0"/>
                  </a:moveTo>
                  <a:lnTo>
                    <a:pt x="5" y="1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08" name="Rectangle 209"/>
            <p:cNvSpPr>
              <a:spLocks noChangeArrowheads="1"/>
            </p:cNvSpPr>
            <p:nvPr/>
          </p:nvSpPr>
          <p:spPr bwMode="auto">
            <a:xfrm>
              <a:off x="3130551" y="5140325"/>
              <a:ext cx="1619250" cy="1289050"/>
            </a:xfrm>
            <a:prstGeom prst="rect">
              <a:avLst/>
            </a:prstGeom>
            <a:noFill/>
            <a:ln w="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35445"/>
              <a:endParaRPr kumimoji="1" lang="ja-JP" altLang="en-US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209" name="右矢印 12466"/>
          <p:cNvSpPr/>
          <p:nvPr/>
        </p:nvSpPr>
        <p:spPr>
          <a:xfrm>
            <a:off x="2503399" y="5797455"/>
            <a:ext cx="471047" cy="3599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33" tIns="40067" rIns="80133" bIns="40067" anchor="ctr"/>
          <a:lstStyle/>
          <a:p>
            <a:pPr algn="ctr" defTabSz="435445">
              <a:defRPr/>
            </a:pPr>
            <a:endParaRPr kumimoji="1" lang="ja-JP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05006" y="188640"/>
            <a:ext cx="6705600" cy="5175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dirty="0" smtClean="0"/>
              <a:t>Состав библиотеки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6675" y="1262634"/>
            <a:ext cx="8269781" cy="504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28" tIns="40064" rIns="80128" bIns="40064"/>
          <a:lstStyle>
            <a:lvl1pPr marL="342900" indent="-342900" defTabSz="455613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defTabSz="455613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defTabSz="455613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defTabSz="455613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defTabSz="455613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eaLnBrk="1" hangingPunct="1">
              <a:buClr>
                <a:srgbClr val="969696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ru-RU" altLang="ja-JP" sz="2100" b="1" dirty="0" smtClean="0">
                <a:solidFill>
                  <a:prstClr val="black"/>
                </a:solidFill>
              </a:rPr>
              <a:t>Библиотека масс-спектров</a:t>
            </a:r>
            <a:endParaRPr lang="en-US" altLang="ja-JP" sz="2100" b="1" dirty="0" smtClean="0">
              <a:solidFill>
                <a:prstClr val="black"/>
              </a:solidFill>
            </a:endParaRPr>
          </a:p>
          <a:p>
            <a:pPr marL="0" indent="0" eaLnBrk="1" hangingPunct="1">
              <a:buClr>
                <a:srgbClr val="969696"/>
              </a:buClr>
              <a:buSzPct val="80000"/>
              <a:defRPr/>
            </a:pPr>
            <a:r>
              <a:rPr lang="en-US" altLang="ja-JP" sz="2100" dirty="0">
                <a:solidFill>
                  <a:prstClr val="black"/>
                </a:solidFill>
              </a:rPr>
              <a:t> </a:t>
            </a:r>
            <a:r>
              <a:rPr lang="en-US" altLang="ja-JP" sz="2100" dirty="0" smtClean="0">
                <a:solidFill>
                  <a:prstClr val="black"/>
                </a:solidFill>
              </a:rPr>
              <a:t>   </a:t>
            </a:r>
            <a:r>
              <a:rPr lang="en-US" altLang="ja-JP" dirty="0" smtClean="0">
                <a:solidFill>
                  <a:prstClr val="black"/>
                </a:solidFill>
              </a:rPr>
              <a:t>CAS </a:t>
            </a:r>
            <a:r>
              <a:rPr lang="ru-RU" altLang="ja-JP" dirty="0" smtClean="0">
                <a:solidFill>
                  <a:prstClr val="black"/>
                </a:solidFill>
              </a:rPr>
              <a:t>номер</a:t>
            </a:r>
            <a:r>
              <a:rPr lang="en-US" altLang="ja-JP" dirty="0" smtClean="0">
                <a:solidFill>
                  <a:prstClr val="black"/>
                </a:solidFill>
              </a:rPr>
              <a:t>,</a:t>
            </a:r>
            <a:r>
              <a:rPr lang="ru-RU" altLang="ja-JP" dirty="0" smtClean="0">
                <a:solidFill>
                  <a:prstClr val="black"/>
                </a:solidFill>
              </a:rPr>
              <a:t> молекулярная формула</a:t>
            </a:r>
            <a:r>
              <a:rPr lang="en-US" altLang="ja-JP" dirty="0" smtClean="0">
                <a:solidFill>
                  <a:prstClr val="black"/>
                </a:solidFill>
              </a:rPr>
              <a:t>,</a:t>
            </a:r>
            <a:r>
              <a:rPr lang="ru-RU" altLang="ja-JP" dirty="0" smtClean="0">
                <a:solidFill>
                  <a:prstClr val="black"/>
                </a:solidFill>
              </a:rPr>
              <a:t>молекулярный вес</a:t>
            </a:r>
            <a:r>
              <a:rPr lang="en-US" altLang="ja-JP" dirty="0" smtClean="0">
                <a:solidFill>
                  <a:prstClr val="black"/>
                </a:solidFill>
              </a:rPr>
              <a:t>, </a:t>
            </a:r>
            <a:r>
              <a:rPr lang="ru-RU" altLang="ja-JP" dirty="0" smtClean="0">
                <a:solidFill>
                  <a:prstClr val="black"/>
                </a:solidFill>
              </a:rPr>
              <a:t>индексы удерживания и структурная формула</a:t>
            </a:r>
            <a:r>
              <a:rPr lang="ru-RU" altLang="ja-JP" dirty="0">
                <a:solidFill>
                  <a:prstClr val="black"/>
                </a:solidFill>
              </a:rPr>
              <a:t> </a:t>
            </a:r>
            <a:r>
              <a:rPr lang="ru-RU" altLang="ja-JP" dirty="0" smtClean="0">
                <a:solidFill>
                  <a:prstClr val="black"/>
                </a:solidFill>
              </a:rPr>
              <a:t>для каждого соединения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0" indent="0" eaLnBrk="1" hangingPunct="1">
              <a:buClr>
                <a:srgbClr val="969696"/>
              </a:buClr>
              <a:buSzPct val="80000"/>
              <a:defRPr/>
            </a:pPr>
            <a:endParaRPr lang="en-US" altLang="ja-JP" sz="2100" b="1" dirty="0" smtClean="0">
              <a:solidFill>
                <a:prstClr val="black"/>
              </a:solidFill>
            </a:endParaRPr>
          </a:p>
          <a:p>
            <a:pPr eaLnBrk="1" hangingPunct="1">
              <a:buClr>
                <a:srgbClr val="969696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ru-RU" altLang="ja-JP" sz="2100" b="1" dirty="0" smtClean="0">
                <a:solidFill>
                  <a:prstClr val="black"/>
                </a:solidFill>
              </a:rPr>
              <a:t>Файлы методов</a:t>
            </a:r>
            <a:endParaRPr lang="en-US" altLang="ja-JP" sz="2100" b="1" dirty="0" smtClean="0">
              <a:solidFill>
                <a:prstClr val="black"/>
              </a:solidFill>
            </a:endParaRPr>
          </a:p>
          <a:p>
            <a:pPr eaLnBrk="1" hangingPunct="1">
              <a:buClr>
                <a:srgbClr val="969696"/>
              </a:buClr>
              <a:buSzPct val="80000"/>
              <a:defRPr/>
            </a:pPr>
            <a:r>
              <a:rPr lang="en-US" altLang="ja-JP" b="1" dirty="0" smtClean="0">
                <a:solidFill>
                  <a:prstClr val="black"/>
                </a:solidFill>
              </a:rPr>
              <a:t>    </a:t>
            </a:r>
            <a:r>
              <a:rPr lang="en-US" altLang="ja-JP" dirty="0" smtClean="0">
                <a:solidFill>
                  <a:prstClr val="black"/>
                </a:solidFill>
              </a:rPr>
              <a:t>16 </a:t>
            </a:r>
            <a:r>
              <a:rPr lang="ru-RU" altLang="ja-JP" dirty="0" smtClean="0">
                <a:solidFill>
                  <a:prstClr val="black"/>
                </a:solidFill>
              </a:rPr>
              <a:t>типов файлов методов. Методы включающие все компоненты </a:t>
            </a:r>
            <a:r>
              <a:rPr lang="en-US" altLang="ja-JP" dirty="0" smtClean="0">
                <a:solidFill>
                  <a:prstClr val="black"/>
                </a:solidFill>
              </a:rPr>
              <a:t> </a:t>
            </a:r>
            <a:r>
              <a:rPr lang="ru-RU" altLang="ja-JP" dirty="0" smtClean="0">
                <a:solidFill>
                  <a:prstClr val="black"/>
                </a:solidFill>
              </a:rPr>
              <a:t>и методы для каждой категории и методы для все дериватов</a:t>
            </a:r>
            <a:r>
              <a:rPr lang="en-US" altLang="ja-JP" dirty="0" smtClean="0">
                <a:solidFill>
                  <a:prstClr val="black"/>
                </a:solidFill>
              </a:rPr>
              <a:t>.</a:t>
            </a:r>
          </a:p>
          <a:p>
            <a:pPr marL="0" indent="0" eaLnBrk="1" hangingPunct="1">
              <a:buClr>
                <a:srgbClr val="969696"/>
              </a:buClr>
              <a:buSzPct val="80000"/>
              <a:defRPr/>
            </a:pPr>
            <a:endParaRPr lang="en-US" altLang="ja-JP" b="1" dirty="0" smtClean="0">
              <a:solidFill>
                <a:prstClr val="black"/>
              </a:solidFill>
            </a:endParaRPr>
          </a:p>
          <a:p>
            <a:pPr eaLnBrk="1" hangingPunct="1">
              <a:buClr>
                <a:srgbClr val="969696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ru-RU" altLang="ja-JP" sz="2100" b="1" dirty="0" smtClean="0">
                <a:solidFill>
                  <a:prstClr val="black"/>
                </a:solidFill>
              </a:rPr>
              <a:t>Форматы отчетов</a:t>
            </a:r>
            <a:endParaRPr lang="en-US" altLang="ja-JP" sz="2100" b="1" dirty="0" smtClean="0">
              <a:solidFill>
                <a:prstClr val="black"/>
              </a:solidFill>
            </a:endParaRPr>
          </a:p>
          <a:p>
            <a:pPr marL="0" indent="0" eaLnBrk="1" hangingPunct="1">
              <a:buClr>
                <a:srgbClr val="969696"/>
              </a:buClr>
              <a:buSzPct val="80000"/>
              <a:defRPr/>
            </a:pPr>
            <a:r>
              <a:rPr lang="en-US" altLang="ja-JP" sz="2100" b="1" dirty="0" smtClean="0">
                <a:solidFill>
                  <a:prstClr val="black"/>
                </a:solidFill>
              </a:rPr>
              <a:t>    </a:t>
            </a:r>
            <a:r>
              <a:rPr lang="en-US" altLang="ja-JP" dirty="0" smtClean="0">
                <a:solidFill>
                  <a:prstClr val="black"/>
                </a:solidFill>
              </a:rPr>
              <a:t>2 </a:t>
            </a:r>
            <a:r>
              <a:rPr lang="ru-RU" altLang="ja-JP" dirty="0" smtClean="0">
                <a:solidFill>
                  <a:prstClr val="black"/>
                </a:solidFill>
              </a:rPr>
              <a:t>типа формата отчетов</a:t>
            </a:r>
            <a:endParaRPr lang="en-US" altLang="ja-JP" sz="2100" dirty="0">
              <a:solidFill>
                <a:prstClr val="black"/>
              </a:solidFill>
            </a:endParaRPr>
          </a:p>
          <a:p>
            <a:pPr marL="0" indent="0" eaLnBrk="1" hangingPunct="1">
              <a:buClr>
                <a:srgbClr val="969696"/>
              </a:buClr>
              <a:buSzPct val="80000"/>
              <a:defRPr/>
            </a:pPr>
            <a:endParaRPr lang="en-US" altLang="ja-JP" sz="2100" b="1" dirty="0" smtClean="0">
              <a:solidFill>
                <a:prstClr val="black"/>
              </a:solidFill>
            </a:endParaRPr>
          </a:p>
          <a:p>
            <a:pPr eaLnBrk="1" hangingPunct="1">
              <a:buClr>
                <a:srgbClr val="969696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ru-RU" altLang="ja-JP" sz="2100" b="1" dirty="0" smtClean="0">
                <a:solidFill>
                  <a:prstClr val="black"/>
                </a:solidFill>
              </a:rPr>
              <a:t>Книга содержащая все спектры</a:t>
            </a:r>
            <a:br>
              <a:rPr lang="ru-RU" altLang="ja-JP" sz="2100" b="1" dirty="0" smtClean="0">
                <a:solidFill>
                  <a:prstClr val="black"/>
                </a:solidFill>
              </a:rPr>
            </a:br>
            <a:r>
              <a:rPr lang="ru-RU" altLang="ja-JP" sz="2100" b="1" dirty="0" smtClean="0">
                <a:solidFill>
                  <a:prstClr val="black"/>
                </a:solidFill>
              </a:rPr>
              <a:t>библиотеки</a:t>
            </a:r>
            <a:endParaRPr lang="ja-JP" altLang="en-US" sz="2100" b="1" dirty="0" smtClean="0">
              <a:solidFill>
                <a:prstClr val="black"/>
              </a:solidFill>
            </a:endParaRPr>
          </a:p>
        </p:txBody>
      </p:sp>
      <p:grpSp>
        <p:nvGrpSpPr>
          <p:cNvPr id="6" name="Group 7"/>
          <p:cNvGrpSpPr>
            <a:grpSpLocks noChangeAspect="1"/>
          </p:cNvGrpSpPr>
          <p:nvPr/>
        </p:nvGrpSpPr>
        <p:grpSpPr bwMode="auto">
          <a:xfrm>
            <a:off x="5580112" y="3933056"/>
            <a:ext cx="3074327" cy="2292579"/>
            <a:chOff x="2467" y="1584"/>
            <a:chExt cx="3140" cy="2207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" y="1584"/>
              <a:ext cx="1574" cy="2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584"/>
              <a:ext cx="1575" cy="22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22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544" y="4653136"/>
            <a:ext cx="2591456" cy="172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230173" y="26404"/>
            <a:ext cx="6431751" cy="84807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ja-JP" sz="2500" b="1" noProof="0" dirty="0" smtClean="0">
                <a:latin typeface="+mj-lt"/>
                <a:ea typeface="+mj-ea"/>
                <a:cs typeface="+mj-cs"/>
              </a:rPr>
              <a:t>Зарегистрированные спектры в библиотеке</a:t>
            </a:r>
            <a:endParaRPr kumimoji="0" lang="ja-JP" altLang="en-US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79512" y="1052736"/>
          <a:ext cx="7440488" cy="3756660"/>
        </p:xfrm>
        <a:graphic>
          <a:graphicData uri="http://schemas.openxmlformats.org/drawingml/2006/table">
            <a:tbl>
              <a:tblPr/>
              <a:tblGrid>
                <a:gridCol w="1860122"/>
                <a:gridCol w="1860122"/>
                <a:gridCol w="1860122"/>
                <a:gridCol w="1860122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Times New Roman"/>
                        </a:rPr>
                        <a:t>Категория </a:t>
                      </a:r>
                      <a:r>
                        <a:rPr lang="en-US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  <a:cs typeface="Times New Roman"/>
                        </a:rPr>
                        <a:t>Число спектров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Times New Roman"/>
                        </a:rPr>
                        <a:t>Категория II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  <a:cs typeface="Times New Roman"/>
                        </a:rPr>
                        <a:t>Число спектров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Times New Roman"/>
                        </a:rPr>
                        <a:t>Наркотики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Times New Roman"/>
                          <a:cs typeface="Times New Roman"/>
                        </a:rPr>
                        <a:t>591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Чистые вещества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208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TMS-производные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204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TFA- производные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179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  <a:cs typeface="Times New Roman"/>
                        </a:rPr>
                        <a:t>Психотропные вещества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Times New Roman"/>
                          <a:cs typeface="Times New Roman"/>
                        </a:rPr>
                        <a:t>274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Чистые вещества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156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TMS- производные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111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TFA- производные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  <a:cs typeface="Times New Roman"/>
                        </a:rPr>
                        <a:t>Лекарства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Times New Roman"/>
                          <a:cs typeface="Times New Roman"/>
                        </a:rPr>
                        <a:t>Чистые вещества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Times New Roman"/>
                          <a:cs typeface="Times New Roman"/>
                        </a:rPr>
                        <a:t>TMS- производные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  <a:cs typeface="Times New Roman"/>
                        </a:rPr>
                        <a:t>Пестициды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Times New Roman"/>
                          <a:cs typeface="Times New Roman"/>
                        </a:rPr>
                        <a:t>Чистые вещества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4" name="Рисунок 23" descr="ca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869160"/>
            <a:ext cx="2584326" cy="1503128"/>
          </a:xfrm>
          <a:prstGeom prst="rect">
            <a:avLst/>
          </a:prstGeom>
        </p:spPr>
      </p:pic>
      <p:pic>
        <p:nvPicPr>
          <p:cNvPr id="26" name="Рисунок 25" descr="coca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0832" y="3645024"/>
            <a:ext cx="1543168" cy="103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5465693" cy="327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300489" y="44624"/>
            <a:ext cx="6431751" cy="848071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ja-JP" sz="2400" b="1" noProof="0" dirty="0" smtClean="0">
                <a:latin typeface="+mj-lt"/>
                <a:ea typeface="+mj-ea"/>
                <a:cs typeface="+mj-cs"/>
              </a:rPr>
              <a:t>Индексы удерживания</a:t>
            </a:r>
            <a:endParaRPr kumimoji="0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662863" y="7008813"/>
            <a:ext cx="2495550" cy="401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eaLnBrk="1" hangingPunct="1"/>
            <a:fld id="{6633FF3F-7C51-4F5C-BD3A-29EBFB6FAD76}" type="slidenum">
              <a:rPr lang="ja-JP" altLang="en-US" smtClean="0">
                <a:solidFill>
                  <a:srgbClr val="898989"/>
                </a:solidFill>
                <a:latin typeface="Myriad"/>
                <a:ea typeface="ＭＳ Ｐゴシック" pitchFamily="50" charset="-128"/>
              </a:rPr>
              <a:pPr eaLnBrk="1" hangingPunct="1"/>
              <a:t>18</a:t>
            </a:fld>
            <a:endParaRPr lang="en-US" altLang="ja-JP" smtClean="0">
              <a:solidFill>
                <a:srgbClr val="898989"/>
              </a:solidFill>
              <a:latin typeface="Myriad"/>
              <a:ea typeface="ＭＳ Ｐゴシック" pitchFamily="50" charset="-128"/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3160713" y="5526088"/>
            <a:ext cx="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Text Box 63"/>
          <p:cNvSpPr txBox="1">
            <a:spLocks noChangeArrowheads="1"/>
          </p:cNvSpPr>
          <p:nvPr/>
        </p:nvSpPr>
        <p:spPr bwMode="auto">
          <a:xfrm>
            <a:off x="1" y="836712"/>
            <a:ext cx="889248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ru-RU" dirty="0">
                <a:latin typeface="+mn-lt"/>
              </a:rPr>
              <a:t>П</a:t>
            </a:r>
            <a:r>
              <a:rPr lang="ru-RU" dirty="0" smtClean="0">
                <a:latin typeface="+mn-lt"/>
              </a:rPr>
              <a:t>ри </a:t>
            </a:r>
            <a:r>
              <a:rPr lang="ru-RU" dirty="0">
                <a:latin typeface="+mn-lt"/>
              </a:rPr>
              <a:t>определении целевого компонента среди веществ, имеющих сходный масс-спектр, он может быть идентифицирован на основании данных об индексах удерживания, что повышает его точность определения. </a:t>
            </a:r>
            <a:r>
              <a:rPr lang="ru-RU" dirty="0" smtClean="0">
                <a:latin typeface="+mn-lt"/>
              </a:rPr>
              <a:t>Информация </a:t>
            </a:r>
            <a:r>
              <a:rPr lang="ru-RU" dirty="0">
                <a:latin typeface="+mn-lt"/>
              </a:rPr>
              <a:t>для каждого компонента (индекс удерживания, ион, масс-спектр и т.д.) задается методом анализа, а время удерживания может быть с легкостью оценено при помощи функции </a:t>
            </a:r>
            <a:r>
              <a:rPr lang="ru-RU" dirty="0" smtClean="0">
                <a:latin typeface="+mn-lt"/>
              </a:rPr>
              <a:t>автоматической оценки </a:t>
            </a:r>
            <a:r>
              <a:rPr lang="ru-RU" dirty="0">
                <a:latin typeface="+mn-lt"/>
              </a:rPr>
              <a:t>времени </a:t>
            </a:r>
            <a:r>
              <a:rPr lang="ru-RU" dirty="0" smtClean="0">
                <a:latin typeface="+mn-lt"/>
              </a:rPr>
              <a:t>удерживания </a:t>
            </a:r>
            <a:r>
              <a:rPr lang="ru-RU" dirty="0">
                <a:latin typeface="+mn-lt"/>
              </a:rPr>
              <a:t>в программе </a:t>
            </a:r>
            <a:r>
              <a:rPr lang="ru-RU" dirty="0" err="1">
                <a:latin typeface="+mn-lt"/>
              </a:rPr>
              <a:t>GCMSsolution</a:t>
            </a:r>
            <a:r>
              <a:rPr lang="ru-RU" dirty="0">
                <a:latin typeface="+mn-lt"/>
              </a:rPr>
              <a:t>. </a:t>
            </a:r>
            <a:r>
              <a:rPr lang="en-US" altLang="ja-JP" b="1" dirty="0" smtClean="0">
                <a:latin typeface="+mn-lt"/>
                <a:ea typeface="+mn-ea"/>
              </a:rPr>
              <a:t>.</a:t>
            </a:r>
            <a:endParaRPr lang="en-US" altLang="ja-JP" b="1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22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424863" cy="908720"/>
          </a:xfrm>
        </p:spPr>
        <p:txBody>
          <a:bodyPr/>
          <a:lstStyle/>
          <a:p>
            <a:r>
              <a:rPr lang="ru-RU" altLang="ru-RU" sz="2400" dirty="0" smtClean="0"/>
              <a:t>Обработка данных используя метод </a:t>
            </a:r>
            <a:r>
              <a:rPr lang="ru-RU" altLang="ru-RU" sz="2400" dirty="0" err="1" smtClean="0"/>
              <a:t>деконволюции</a:t>
            </a:r>
            <a:r>
              <a:rPr lang="ru-RU" altLang="ru-RU" sz="2400" dirty="0" smtClean="0"/>
              <a:t> в </a:t>
            </a:r>
            <a:r>
              <a:rPr lang="en-US" altLang="ru-RU" sz="2400" dirty="0" smtClean="0"/>
              <a:t>AMDIS</a:t>
            </a:r>
            <a:endParaRPr lang="ru-RU" altLang="ru-RU" sz="2400" dirty="0" smtClean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73750"/>
            <a:ext cx="4533900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07950" y="1109300"/>
            <a:ext cx="8588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ja-JP" dirty="0" smtClean="0">
                <a:ea typeface="ＭＳ Ｐゴシック" pitchFamily="50" charset="-128"/>
              </a:rPr>
              <a:t>Обработка </a:t>
            </a:r>
            <a:r>
              <a:rPr lang="ru-RU" altLang="ja-JP" dirty="0" err="1" smtClean="0">
                <a:ea typeface="ＭＳ Ｐゴシック" pitchFamily="50" charset="-128"/>
              </a:rPr>
              <a:t>хроматограмм</a:t>
            </a:r>
            <a:r>
              <a:rPr lang="ru-RU" altLang="ja-JP" dirty="0" smtClean="0">
                <a:ea typeface="ＭＳ Ｐゴシック" pitchFamily="50" charset="-128"/>
              </a:rPr>
              <a:t> также возможна в программе </a:t>
            </a:r>
            <a:r>
              <a:rPr lang="en-US" altLang="ja-JP" dirty="0" smtClean="0">
                <a:ea typeface="ＭＳ Ｐゴシック" pitchFamily="50" charset="-128"/>
              </a:rPr>
              <a:t>AMDIS</a:t>
            </a:r>
            <a:endParaRPr lang="ja-JP" altLang="en-US" sz="1200" dirty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58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6432550" cy="847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latin typeface="+mn-lt"/>
              </a:rPr>
              <a:t>Лаборатория компании «</a:t>
            </a:r>
            <a:r>
              <a:rPr lang="ru-RU" sz="2400" dirty="0" err="1" smtClean="0">
                <a:latin typeface="+mn-lt"/>
              </a:rPr>
              <a:t>Аналит</a:t>
            </a:r>
            <a:r>
              <a:rPr lang="ru-RU" sz="2400" dirty="0" smtClean="0">
                <a:latin typeface="+mn-lt"/>
              </a:rPr>
              <a:t>»</a:t>
            </a:r>
            <a:endParaRPr lang="ru-RU" sz="2400" dirty="0">
              <a:latin typeface="+mn-lt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1124744"/>
            <a:ext cx="8136904" cy="259228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Основные виды деятельности лаборатории: </a:t>
            </a:r>
          </a:p>
          <a:p>
            <a:r>
              <a:rPr lang="ru-RU" sz="2400" dirty="0"/>
              <a:t>проведение как простых так и  сложных уникальных </a:t>
            </a:r>
            <a:r>
              <a:rPr lang="ru-RU" sz="2400" dirty="0" smtClean="0"/>
              <a:t>анализов;</a:t>
            </a:r>
            <a:endParaRPr lang="ru-RU" sz="2400" dirty="0"/>
          </a:p>
          <a:p>
            <a:r>
              <a:rPr lang="ru-RU" sz="2400" dirty="0"/>
              <a:t>разработка, аттестация и адаптация методик анализа под </a:t>
            </a:r>
            <a:r>
              <a:rPr lang="ru-RU" sz="2400" dirty="0" smtClean="0"/>
              <a:t>задачу заказчика;</a:t>
            </a:r>
            <a:endParaRPr lang="ru-RU" sz="2400" dirty="0"/>
          </a:p>
          <a:p>
            <a:r>
              <a:rPr lang="ru-RU" sz="2400" dirty="0"/>
              <a:t>стажировка и обучение  </a:t>
            </a:r>
            <a:r>
              <a:rPr lang="ru-RU" sz="2400" dirty="0" smtClean="0"/>
              <a:t>операторов оборудования;</a:t>
            </a:r>
            <a:endParaRPr lang="ru-RU" sz="2400" dirty="0"/>
          </a:p>
          <a:p>
            <a:r>
              <a:rPr lang="ru-RU" sz="2400" dirty="0"/>
              <a:t>демонстрация аналитических возможностей оборудования </a:t>
            </a:r>
          </a:p>
        </p:txBody>
      </p:sp>
      <p:pic>
        <p:nvPicPr>
          <p:cNvPr id="7" name="Рисунок 6" descr="http://www.analit-spb.ru/img/lab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29116"/>
            <a:ext cx="3707904" cy="2552212"/>
          </a:xfrm>
          <a:prstGeom prst="rect">
            <a:avLst/>
          </a:prstGeom>
          <a:noFill/>
          <a:ln w="25400">
            <a:noFill/>
          </a:ln>
        </p:spPr>
      </p:pic>
      <p:pic>
        <p:nvPicPr>
          <p:cNvPr id="8" name="Рисунок 7" descr="http://www.analit-spb.ru/img/lab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29116"/>
            <a:ext cx="3707904" cy="2552212"/>
          </a:xfrm>
          <a:prstGeom prst="rect">
            <a:avLst/>
          </a:prstGeom>
          <a:noFill/>
          <a:ln w="25400">
            <a:noFill/>
          </a:ln>
        </p:spPr>
      </p:pic>
      <p:pic>
        <p:nvPicPr>
          <p:cNvPr id="9" name="Рисунок 8" descr="http://www.analit-spb.ru/img/lab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3829116"/>
            <a:ext cx="1797422" cy="2552212"/>
          </a:xfrm>
          <a:prstGeom prst="rect">
            <a:avLst/>
          </a:prstGeom>
          <a:noFill/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31576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78746"/>
            <a:ext cx="3602037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424863" cy="908720"/>
          </a:xfrm>
        </p:spPr>
        <p:txBody>
          <a:bodyPr/>
          <a:lstStyle/>
          <a:p>
            <a:r>
              <a:rPr lang="ru-RU" altLang="ru-RU" sz="2400" dirty="0" smtClean="0"/>
              <a:t>Анализ наркотических веществ, в том числе </a:t>
            </a:r>
            <a:r>
              <a:rPr lang="ru-RU" altLang="ru-RU" sz="2400" dirty="0" err="1" smtClean="0"/>
              <a:t>спайсов</a:t>
            </a:r>
            <a:endParaRPr lang="ru-RU" altLang="ru-RU" sz="24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435975" cy="37052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/>
              <a:t>Идентификация наркотических и </a:t>
            </a:r>
            <a:r>
              <a:rPr lang="ru-RU" sz="2000" b="1" dirty="0" err="1" smtClean="0"/>
              <a:t>психоактивных</a:t>
            </a:r>
            <a:r>
              <a:rPr lang="ru-RU" sz="2000" b="1" dirty="0" smtClean="0"/>
              <a:t> веществ </a:t>
            </a:r>
            <a:r>
              <a:rPr lang="ru-RU" sz="2000" dirty="0" smtClean="0"/>
              <a:t>в биологических жидкостях и волосах методом газовой хроматографии с масс-спектрометрическим детектированием</a:t>
            </a:r>
          </a:p>
          <a:p>
            <a:pPr>
              <a:defRPr/>
            </a:pPr>
            <a:r>
              <a:rPr lang="ru-RU" sz="2000" b="1" dirty="0" smtClean="0"/>
              <a:t>Обнаружение метаболитов синтетических </a:t>
            </a:r>
            <a:r>
              <a:rPr lang="ru-RU" sz="2000" b="1" dirty="0" err="1" smtClean="0"/>
              <a:t>каннабимиметиков</a:t>
            </a:r>
            <a:r>
              <a:rPr lang="ru-RU" sz="2000" dirty="0" smtClean="0"/>
              <a:t> в моче, волосах и сыворотке крови методом газовой хроматографии с масс-спектрометрическим детектированием</a:t>
            </a:r>
          </a:p>
          <a:p>
            <a:pPr>
              <a:defRPr/>
            </a:pPr>
            <a:r>
              <a:rPr lang="ru-RU" sz="2000" b="1" dirty="0"/>
              <a:t>Обновление библиотек предоставляется</a:t>
            </a:r>
          </a:p>
          <a:p>
            <a:pPr>
              <a:defRPr/>
            </a:pPr>
            <a:r>
              <a:rPr lang="ru-RU" sz="2000" b="1" dirty="0"/>
              <a:t>пользователям бесплатно.</a:t>
            </a:r>
          </a:p>
          <a:p>
            <a:pPr>
              <a:defRPr/>
            </a:pPr>
            <a:r>
              <a:rPr lang="ru-RU" sz="2000" b="1" dirty="0" smtClean="0"/>
              <a:t>Постановка </a:t>
            </a:r>
            <a:r>
              <a:rPr lang="ru-RU" sz="2000" b="1" dirty="0"/>
              <a:t>методики и обучение персонала</a:t>
            </a:r>
          </a:p>
          <a:p>
            <a:pPr>
              <a:defRPr/>
            </a:pPr>
            <a:r>
              <a:rPr lang="ru-RU" sz="2000" b="1" dirty="0" smtClean="0"/>
              <a:t>Бесплатная </a:t>
            </a:r>
            <a:r>
              <a:rPr lang="ru-RU" sz="2000" b="1" dirty="0"/>
              <a:t>методическая </a:t>
            </a:r>
            <a:r>
              <a:rPr lang="ru-RU" sz="2000" b="1" dirty="0" smtClean="0"/>
              <a:t>поддержка </a:t>
            </a:r>
            <a:br>
              <a:rPr lang="ru-RU" sz="2000" b="1" dirty="0" smtClean="0"/>
            </a:br>
            <a:r>
              <a:rPr lang="ru-RU" sz="2000" b="1" dirty="0" smtClean="0"/>
              <a:t>в течение всего времени использования</a:t>
            </a:r>
            <a:endParaRPr lang="ru-RU" sz="2000" b="1" dirty="0"/>
          </a:p>
          <a:p>
            <a:pPr>
              <a:defRPr/>
            </a:pPr>
            <a:r>
              <a:rPr lang="ru-RU" sz="2000" b="1" dirty="0" smtClean="0"/>
              <a:t>Поддерживается в наличии на складе</a:t>
            </a:r>
            <a:endParaRPr lang="en-US" sz="1800" i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i="1" dirty="0" smtClean="0"/>
              <a:t> </a:t>
            </a:r>
            <a:endParaRPr lang="ru-RU" sz="1800" i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800" i="1" dirty="0"/>
          </a:p>
        </p:txBody>
      </p:sp>
      <p:grpSp>
        <p:nvGrpSpPr>
          <p:cNvPr id="6" name="Группа 5"/>
          <p:cNvGrpSpPr/>
          <p:nvPr/>
        </p:nvGrpSpPr>
        <p:grpSpPr>
          <a:xfrm rot="20731762">
            <a:off x="6382223" y="2841998"/>
            <a:ext cx="2811779" cy="1589873"/>
            <a:chOff x="-122406" y="121383"/>
            <a:chExt cx="3312795" cy="987252"/>
          </a:xfrm>
          <a:effectLst>
            <a:glow rad="127000">
              <a:schemeClr val="accent1">
                <a:alpha val="33000"/>
              </a:schemeClr>
            </a:glow>
          </a:effectLst>
        </p:grpSpPr>
        <p:sp>
          <p:nvSpPr>
            <p:cNvPr id="7" name="7-конечная звезда 6"/>
            <p:cNvSpPr/>
            <p:nvPr/>
          </p:nvSpPr>
          <p:spPr>
            <a:xfrm rot="5219326">
              <a:off x="1040366" y="-1041389"/>
              <a:ext cx="987252" cy="3312795"/>
            </a:xfrm>
            <a:prstGeom prst="star7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Поле 15"/>
            <p:cNvSpPr txBox="1"/>
            <p:nvPr/>
          </p:nvSpPr>
          <p:spPr>
            <a:xfrm>
              <a:off x="545092" y="388136"/>
              <a:ext cx="1815305" cy="39739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200" b="1" dirty="0">
                  <a:solidFill>
                    <a:srgbClr val="FF6600"/>
                  </a:solidFill>
                  <a:ea typeface="MS Mincho"/>
                  <a:cs typeface="Times New Roman"/>
                </a:rPr>
                <a:t>ИМЕЕТ РЕГИСТРАЦИОННОЕ УДОСТОВЕРЕНИЕ МИНЗДРАВА</a:t>
              </a:r>
              <a:endParaRPr lang="ru-RU" sz="1200" dirty="0">
                <a:ea typeface="Calibri"/>
                <a:cs typeface="Times New Roman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562938" y="5967445"/>
            <a:ext cx="2450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a typeface="メイリオ" pitchFamily="34" charset="-128"/>
              </a:rPr>
              <a:t>GCMS-QP 2010 Ultra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858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424862" cy="908720"/>
          </a:xfrm>
        </p:spPr>
        <p:txBody>
          <a:bodyPr/>
          <a:lstStyle/>
          <a:p>
            <a:r>
              <a:rPr lang="ru-RU" altLang="ru-RU" sz="2400" dirty="0" smtClean="0"/>
              <a:t>Комплексное решение: </a:t>
            </a:r>
            <a:r>
              <a:rPr lang="en-US" altLang="ru-RU" sz="2400" dirty="0" smtClean="0"/>
              <a:t>LC/MS/MS </a:t>
            </a:r>
            <a:r>
              <a:rPr lang="ru-RU" altLang="ru-RU" sz="2400" dirty="0" smtClean="0"/>
              <a:t>и </a:t>
            </a:r>
            <a:r>
              <a:rPr lang="en-US" altLang="ru-RU" sz="2400" dirty="0" smtClean="0"/>
              <a:t>GC/MS</a:t>
            </a:r>
            <a:endParaRPr lang="ru-RU" altLang="ru-RU" sz="24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73016"/>
            <a:ext cx="4788332" cy="222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140486" y="5819044"/>
            <a:ext cx="6088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a typeface="メイリオ" pitchFamily="34" charset="-128"/>
              </a:rPr>
              <a:t>Жидкостной хромато-масс-спектрометр </a:t>
            </a:r>
            <a:r>
              <a:rPr lang="de-DE" b="1" dirty="0" smtClean="0">
                <a:ea typeface="メイリオ" pitchFamily="34" charset="-128"/>
              </a:rPr>
              <a:t>LCMS</a:t>
            </a:r>
            <a:r>
              <a:rPr lang="ru-RU" b="1" dirty="0" smtClean="0">
                <a:ea typeface="メイリオ" pitchFamily="34" charset="-128"/>
              </a:rPr>
              <a:t>-8040</a:t>
            </a:r>
            <a:endParaRPr lang="ru-RU" b="1" dirty="0"/>
          </a:p>
        </p:txBody>
      </p:sp>
      <p:pic>
        <p:nvPicPr>
          <p:cNvPr id="9" name="Рисунок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3602037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1052736"/>
            <a:ext cx="6626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a typeface="メイリオ" pitchFamily="34" charset="-128"/>
              </a:rPr>
              <a:t>Газовый хромато-масс-спектрометр </a:t>
            </a:r>
            <a:r>
              <a:rPr lang="en-US" b="1" dirty="0" smtClean="0">
                <a:ea typeface="メイリオ" pitchFamily="34" charset="-128"/>
              </a:rPr>
              <a:t>GCMS-QP 2010 Ultra</a:t>
            </a:r>
            <a:endParaRPr lang="ru-RU" b="1" dirty="0"/>
          </a:p>
        </p:txBody>
      </p:sp>
      <p:pic>
        <p:nvPicPr>
          <p:cNvPr id="7" name="Picture 3" descr="C:\Documents and Settings\np\Мои документы\Мои рисунки\logo_SHIMADZU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34" t="38000" r="17999" b="42000"/>
          <a:stretch>
            <a:fillRect/>
          </a:stretch>
        </p:blipFill>
        <p:spPr bwMode="auto">
          <a:xfrm>
            <a:off x="0" y="5877272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91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424862" cy="908720"/>
          </a:xfrm>
        </p:spPr>
        <p:txBody>
          <a:bodyPr/>
          <a:lstStyle/>
          <a:p>
            <a:r>
              <a:rPr lang="ru-RU" sz="2400" dirty="0">
                <a:ea typeface="メイリオ" pitchFamily="34" charset="-128"/>
              </a:rPr>
              <a:t>Жидкостной хромато-масс-спектрометр </a:t>
            </a:r>
            <a:r>
              <a:rPr lang="de-DE" sz="2400" dirty="0">
                <a:ea typeface="メイリオ" pitchFamily="34" charset="-128"/>
              </a:rPr>
              <a:t>LCMS</a:t>
            </a:r>
            <a:r>
              <a:rPr lang="ru-RU" sz="2400" dirty="0">
                <a:ea typeface="メイリオ" pitchFamily="34" charset="-128"/>
              </a:rPr>
              <a:t>-8040</a:t>
            </a:r>
            <a:endParaRPr lang="ru-RU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663441"/>
            <a:ext cx="4788332" cy="222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96136" y="5733256"/>
            <a:ext cx="2877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ea typeface="メイリオ" pitchFamily="34" charset="-128"/>
              </a:rPr>
              <a:t>Triple Quadrupole LCMS</a:t>
            </a:r>
            <a:endParaRPr lang="ru-RU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5298" y="787055"/>
            <a:ext cx="738529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диапазон определяемых масс, M/z — 10–2000</a:t>
            </a:r>
          </a:p>
          <a:p>
            <a:pPr lvl="0" eaLnBrk="0" hangingPunct="0">
              <a:lnSpc>
                <a:spcPct val="150000"/>
              </a:lnSpc>
              <a:buFontTx/>
              <a:buChar char="•"/>
            </a:pPr>
            <a:r>
              <a:rPr lang="ru-RU" sz="2400" dirty="0"/>
              <a:t>скорость сканирования, </a:t>
            </a:r>
            <a:r>
              <a:rPr lang="ru-RU" sz="2400" dirty="0" smtClean="0"/>
              <a:t>а</a:t>
            </a:r>
            <a:r>
              <a:rPr lang="en-US" sz="2400" dirty="0"/>
              <a:t>.</a:t>
            </a:r>
            <a:r>
              <a:rPr lang="ru-RU" sz="2400" dirty="0" smtClean="0"/>
              <a:t>е</a:t>
            </a:r>
            <a:r>
              <a:rPr lang="en-US" sz="2400" dirty="0" smtClean="0"/>
              <a:t>.</a:t>
            </a:r>
            <a:r>
              <a:rPr lang="ru-RU" sz="2400" dirty="0" smtClean="0"/>
              <a:t>м</a:t>
            </a:r>
            <a:r>
              <a:rPr lang="en-US" sz="2400" dirty="0" smtClean="0"/>
              <a:t>.</a:t>
            </a:r>
            <a:r>
              <a:rPr lang="ru-RU" sz="2400" dirty="0" smtClean="0"/>
              <a:t>/с</a:t>
            </a:r>
            <a:r>
              <a:rPr lang="ru-RU" sz="2400" dirty="0"/>
              <a:t> — до 15 </a:t>
            </a:r>
            <a:r>
              <a:rPr lang="ru-RU" sz="2400" dirty="0" smtClean="0"/>
              <a:t>000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hangingPunct="0">
              <a:lnSpc>
                <a:spcPct val="150000"/>
              </a:lnSpc>
              <a:buFontTx/>
              <a:buChar char="•"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чувствительность (1 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пг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резерпина),</a:t>
            </a:r>
            <a:r>
              <a:rPr lang="en-US" altLang="ru-RU" sz="2400" dirty="0"/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S/N &gt; 10000:1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скорость регистрации MRM — макс. 555 MRM/с</a:t>
            </a:r>
          </a:p>
        </p:txBody>
      </p:sp>
      <p:pic>
        <p:nvPicPr>
          <p:cNvPr id="7" name="Picture 3" descr="C:\Documents and Settings\np\Мои документы\Мои рисунки\logo_SHIMADZU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34" t="38000" r="17999" b="42000"/>
          <a:stretch>
            <a:fillRect/>
          </a:stretch>
        </p:blipFill>
        <p:spPr bwMode="auto">
          <a:xfrm>
            <a:off x="0" y="5877272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91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424862" cy="908720"/>
          </a:xfrm>
        </p:spPr>
        <p:txBody>
          <a:bodyPr/>
          <a:lstStyle/>
          <a:p>
            <a:r>
              <a:rPr lang="ru-RU" sz="2400" dirty="0" smtClean="0"/>
              <a:t>Синхронное сканирование</a:t>
            </a:r>
            <a:endParaRPr lang="ru-RU" sz="2400" dirty="0"/>
          </a:p>
        </p:txBody>
      </p:sp>
      <p:sp>
        <p:nvSpPr>
          <p:cNvPr id="360587" name="Rectangle 139"/>
          <p:cNvSpPr>
            <a:spLocks noChangeArrowheads="1"/>
          </p:cNvSpPr>
          <p:nvPr/>
        </p:nvSpPr>
        <p:spPr bwMode="auto">
          <a:xfrm>
            <a:off x="0" y="1147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0589" name="Picture 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79586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424862" cy="908720"/>
          </a:xfrm>
        </p:spPr>
        <p:txBody>
          <a:bodyPr/>
          <a:lstStyle/>
          <a:p>
            <a:r>
              <a:rPr lang="en-US" sz="2400" dirty="0" smtClean="0"/>
              <a:t>LC/MS/MS Method Package for Drugs</a:t>
            </a:r>
            <a:r>
              <a:rPr lang="en-US" sz="2400" dirty="0"/>
              <a:t> </a:t>
            </a:r>
            <a:r>
              <a:rPr lang="en-US" sz="2400" dirty="0" smtClean="0"/>
              <a:t>of abuse</a:t>
            </a:r>
            <a:endParaRPr lang="ru-RU" sz="2400" dirty="0"/>
          </a:p>
        </p:txBody>
      </p:sp>
      <p:pic>
        <p:nvPicPr>
          <p:cNvPr id="10" name="Содержимое 3" descr="LCMSMS_drug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60232" y="980728"/>
            <a:ext cx="2232248" cy="1439128"/>
          </a:xfrm>
        </p:spPr>
      </p:pic>
      <p:sp>
        <p:nvSpPr>
          <p:cNvPr id="12" name="Прямоугольник 11"/>
          <p:cNvSpPr/>
          <p:nvPr/>
        </p:nvSpPr>
        <p:spPr>
          <a:xfrm>
            <a:off x="870677" y="2917393"/>
            <a:ext cx="71474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LC/MS/MS Method Package for Drugs</a:t>
            </a:r>
            <a:r>
              <a:rPr lang="ru-RU" sz="2000" b="1" dirty="0" smtClean="0"/>
              <a:t> </a:t>
            </a:r>
            <a:r>
              <a:rPr lang="en-US" sz="2000" b="1" dirty="0"/>
              <a:t>of </a:t>
            </a:r>
            <a:r>
              <a:rPr lang="en-US" sz="2000" b="1" dirty="0" smtClean="0"/>
              <a:t>abuse</a:t>
            </a:r>
            <a:endParaRPr lang="ru-RU" sz="2000" b="1" dirty="0" smtClean="0"/>
          </a:p>
          <a:p>
            <a:r>
              <a:rPr lang="ru-RU" sz="2000" b="1" dirty="0" smtClean="0"/>
              <a:t>Метод полуколичественного и качественного анализа </a:t>
            </a:r>
          </a:p>
          <a:p>
            <a:pPr algn="ctr"/>
            <a:r>
              <a:rPr lang="ru-RU" sz="2000" b="1" dirty="0" smtClean="0"/>
              <a:t>на присутствие запрещенных препаратов</a:t>
            </a:r>
            <a:r>
              <a:rPr lang="en-US" sz="2000" b="1" dirty="0" smtClean="0"/>
              <a:t> </a:t>
            </a:r>
            <a:endParaRPr lang="ru-RU" sz="2000" b="1" dirty="0"/>
          </a:p>
        </p:txBody>
      </p:sp>
      <p:pic>
        <p:nvPicPr>
          <p:cNvPr id="13" name="Picture 3" descr="C:\Documents and Settings\np\Мои документы\Мои рисунки\logo_SHIMADZU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34" t="38000" r="17999" b="42000"/>
          <a:stretch>
            <a:fillRect/>
          </a:stretch>
        </p:blipFill>
        <p:spPr bwMode="auto">
          <a:xfrm>
            <a:off x="3491880" y="3933056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91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424862" cy="908720"/>
          </a:xfrm>
        </p:spPr>
        <p:txBody>
          <a:bodyPr/>
          <a:lstStyle/>
          <a:p>
            <a:r>
              <a:rPr lang="en-US" sz="2400" dirty="0" smtClean="0"/>
              <a:t>LC/MS/MS Method Package for Drugs </a:t>
            </a:r>
            <a:endParaRPr lang="ru-RU" sz="2400" dirty="0"/>
          </a:p>
        </p:txBody>
      </p:sp>
      <p:pic>
        <p:nvPicPr>
          <p:cNvPr id="10" name="Содержимое 3" descr="LCMSMS_drug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60232" y="980728"/>
            <a:ext cx="2232248" cy="1439128"/>
          </a:xfrm>
        </p:spPr>
      </p:pic>
      <p:sp>
        <p:nvSpPr>
          <p:cNvPr id="2" name="Прямоугольник 1"/>
          <p:cNvSpPr/>
          <p:nvPr/>
        </p:nvSpPr>
        <p:spPr>
          <a:xfrm>
            <a:off x="337272" y="896362"/>
            <a:ext cx="6322960" cy="30469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Состав библиотеки: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87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наркотических соединений</a:t>
            </a:r>
            <a:endParaRPr lang="en-US" sz="2400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105 </a:t>
            </a:r>
            <a:r>
              <a:rPr lang="ru-RU" sz="2400" dirty="0" err="1">
                <a:solidFill>
                  <a:srgbClr val="000000"/>
                </a:solidFill>
                <a:latin typeface="+mn-lt"/>
              </a:rPr>
              <a:t>психоактивных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веществ</a:t>
            </a:r>
            <a:endParaRPr lang="en-US" sz="2400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70 снотворных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препаратов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Параметры синхронного сканирования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+mn-lt"/>
              </a:rPr>
            </a:b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для всех веществ содержащихся в библиотеке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805444"/>
            <a:ext cx="7056784" cy="230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91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424862" cy="908720"/>
          </a:xfrm>
        </p:spPr>
        <p:txBody>
          <a:bodyPr/>
          <a:lstStyle/>
          <a:p>
            <a:r>
              <a:rPr lang="en-US" altLang="ru-RU" sz="2400" dirty="0"/>
              <a:t>LCMS-8040 </a:t>
            </a:r>
            <a:endParaRPr lang="ru-RU" altLang="ru-RU" sz="24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4924" y="4425922"/>
            <a:ext cx="4203580" cy="195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4750" y="1118695"/>
            <a:ext cx="9036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OpenSans-Bold"/>
              </a:rPr>
              <a:t>Для </a:t>
            </a:r>
            <a:r>
              <a:rPr lang="ru-RU" b="1" dirty="0">
                <a:latin typeface="OpenSans-Bold"/>
              </a:rPr>
              <a:t>решения поставленной задачи </a:t>
            </a:r>
            <a:r>
              <a:rPr lang="ru-RU" b="1" dirty="0" smtClean="0">
                <a:latin typeface="OpenSans-Bold"/>
              </a:rPr>
              <a:t>мы</a:t>
            </a:r>
            <a:r>
              <a:rPr lang="en-US" b="1" dirty="0" smtClean="0">
                <a:latin typeface="OpenSans-Bold"/>
              </a:rPr>
              <a:t> </a:t>
            </a:r>
            <a:r>
              <a:rPr lang="ru-RU" b="1" dirty="0" smtClean="0">
                <a:latin typeface="OpenSans-Bold"/>
              </a:rPr>
              <a:t>предлагаем</a:t>
            </a:r>
            <a:r>
              <a:rPr lang="ru-RU" b="1" dirty="0">
                <a:latin typeface="OpenSans-Bold"/>
              </a:rPr>
              <a:t>: </a:t>
            </a:r>
            <a:r>
              <a:rPr lang="ru-RU" dirty="0">
                <a:latin typeface="OpenSans"/>
              </a:rPr>
              <a:t>сверхбыстрый </a:t>
            </a:r>
            <a:r>
              <a:rPr lang="ru-RU" dirty="0" smtClean="0">
                <a:latin typeface="OpenSans"/>
              </a:rPr>
              <a:t>высокочувствительный</a:t>
            </a:r>
            <a:r>
              <a:rPr lang="en-US" dirty="0" smtClean="0">
                <a:latin typeface="OpenSans"/>
              </a:rPr>
              <a:t> </a:t>
            </a:r>
            <a:r>
              <a:rPr lang="ru-RU" dirty="0" smtClean="0">
                <a:latin typeface="OpenSans"/>
              </a:rPr>
              <a:t>жидкостный </a:t>
            </a:r>
            <a:r>
              <a:rPr lang="ru-RU" dirty="0" err="1">
                <a:latin typeface="OpenSans"/>
              </a:rPr>
              <a:t>хроматомасс</a:t>
            </a:r>
            <a:r>
              <a:rPr lang="ru-RU" dirty="0">
                <a:latin typeface="OpenSans"/>
              </a:rPr>
              <a:t>-спектрометр с тройным</a:t>
            </a:r>
          </a:p>
          <a:p>
            <a:r>
              <a:rPr lang="ru-RU" dirty="0">
                <a:latin typeface="OpenSans"/>
              </a:rPr>
              <a:t>квадруполем </a:t>
            </a:r>
            <a:r>
              <a:rPr lang="en-US" b="1" dirty="0">
                <a:latin typeface="OpenSans-Bold"/>
              </a:rPr>
              <a:t>LCMS-8040 </a:t>
            </a:r>
            <a:r>
              <a:rPr lang="ru-RU" dirty="0">
                <a:latin typeface="OpenSans"/>
              </a:rPr>
              <a:t>с </a:t>
            </a:r>
            <a:r>
              <a:rPr lang="ru-RU" dirty="0" smtClean="0">
                <a:latin typeface="OpenSans"/>
              </a:rPr>
              <a:t>автодозатором</a:t>
            </a:r>
            <a:r>
              <a:rPr lang="en-US" dirty="0" smtClean="0">
                <a:latin typeface="OpenSans"/>
              </a:rPr>
              <a:t> </a:t>
            </a:r>
            <a:r>
              <a:rPr lang="ru-RU" dirty="0" smtClean="0">
                <a:latin typeface="OpenSans"/>
              </a:rPr>
              <a:t>(с </a:t>
            </a:r>
            <a:r>
              <a:rPr lang="ru-RU" dirty="0">
                <a:latin typeface="OpenSans"/>
              </a:rPr>
              <a:t>возможностью охлаждения проб</a:t>
            </a:r>
            <a:r>
              <a:rPr lang="ru-RU" dirty="0" smtClean="0">
                <a:latin typeface="OpenSans"/>
              </a:rPr>
              <a:t>),</a:t>
            </a:r>
            <a:r>
              <a:rPr lang="en-US" dirty="0" smtClean="0">
                <a:latin typeface="OpenSans"/>
              </a:rPr>
              <a:t> </a:t>
            </a:r>
            <a:r>
              <a:rPr lang="ru-RU" dirty="0" smtClean="0">
                <a:latin typeface="OpenSans"/>
              </a:rPr>
              <a:t>специализированной </a:t>
            </a:r>
            <a:r>
              <a:rPr lang="ru-RU" dirty="0">
                <a:latin typeface="OpenSans"/>
              </a:rPr>
              <a:t>колонкой, </a:t>
            </a:r>
            <a:r>
              <a:rPr lang="ru-RU" dirty="0" smtClean="0">
                <a:latin typeface="OpenSans"/>
              </a:rPr>
              <a:t>компьютером</a:t>
            </a:r>
            <a:r>
              <a:rPr lang="en-US" dirty="0" smtClean="0">
                <a:latin typeface="OpenSans"/>
              </a:rPr>
              <a:t> </a:t>
            </a:r>
            <a:r>
              <a:rPr lang="ru-RU" dirty="0" smtClean="0">
                <a:latin typeface="OpenSans"/>
              </a:rPr>
              <a:t>и </a:t>
            </a:r>
            <a:r>
              <a:rPr lang="ru-RU" dirty="0">
                <a:latin typeface="OpenSans"/>
              </a:rPr>
              <a:t>источником бесперебойного </a:t>
            </a:r>
            <a:r>
              <a:rPr lang="ru-RU" dirty="0" smtClean="0">
                <a:latin typeface="OpenSans"/>
              </a:rPr>
              <a:t>питания.</a:t>
            </a:r>
            <a:endParaRPr lang="en-US" dirty="0" smtClean="0">
              <a:latin typeface="OpenSans"/>
            </a:endParaRPr>
          </a:p>
          <a:p>
            <a:r>
              <a:rPr lang="ru-RU" b="1" dirty="0" smtClean="0">
                <a:latin typeface="OpenSans-Bold"/>
              </a:rPr>
              <a:t>Специализированные </a:t>
            </a:r>
            <a:r>
              <a:rPr lang="ru-RU" b="1" dirty="0">
                <a:latin typeface="OpenSans-Bold"/>
              </a:rPr>
              <a:t>библиотеки </a:t>
            </a:r>
            <a:r>
              <a:rPr lang="ru-RU" b="1" dirty="0" smtClean="0">
                <a:latin typeface="OpenSans-Bold"/>
              </a:rPr>
              <a:t>масс-спектров в том числе </a:t>
            </a:r>
            <a:r>
              <a:rPr lang="ru-RU" dirty="0" smtClean="0">
                <a:latin typeface="OpenSans"/>
              </a:rPr>
              <a:t>практически </a:t>
            </a:r>
            <a:r>
              <a:rPr lang="ru-RU" dirty="0">
                <a:latin typeface="OpenSans"/>
              </a:rPr>
              <a:t>значимых </a:t>
            </a:r>
            <a:r>
              <a:rPr lang="ru-RU" dirty="0" smtClean="0">
                <a:latin typeface="OpenSans"/>
              </a:rPr>
              <a:t>метаболитов</a:t>
            </a:r>
            <a:r>
              <a:rPr lang="en-US" dirty="0" smtClean="0">
                <a:latin typeface="OpenSans"/>
              </a:rPr>
              <a:t> </a:t>
            </a:r>
            <a:r>
              <a:rPr lang="ru-RU" dirty="0" smtClean="0">
                <a:latin typeface="OpenSans"/>
              </a:rPr>
              <a:t>каннабимиметиков</a:t>
            </a:r>
            <a:r>
              <a:rPr lang="ru-RU" dirty="0">
                <a:latin typeface="OpenSans"/>
              </a:rPr>
              <a:t>, артефактов, </a:t>
            </a:r>
            <a:r>
              <a:rPr lang="ru-RU" dirty="0" smtClean="0">
                <a:latin typeface="OpenSans"/>
              </a:rPr>
              <a:t>некоторых</a:t>
            </a:r>
            <a:r>
              <a:rPr lang="en-US" dirty="0" smtClean="0">
                <a:latin typeface="OpenSans"/>
              </a:rPr>
              <a:t> </a:t>
            </a:r>
            <a:r>
              <a:rPr lang="ru-RU" dirty="0" smtClean="0">
                <a:latin typeface="OpenSans"/>
              </a:rPr>
              <a:t>исходных </a:t>
            </a:r>
            <a:r>
              <a:rPr lang="ru-RU" dirty="0">
                <a:latin typeface="OpenSans"/>
              </a:rPr>
              <a:t>соединений и продуктов их гидролиза</a:t>
            </a:r>
            <a:r>
              <a:rPr lang="ru-RU" dirty="0" smtClean="0">
                <a:latin typeface="OpenSans"/>
              </a:rPr>
              <a:t>.</a:t>
            </a:r>
          </a:p>
          <a:p>
            <a:endParaRPr lang="ru-RU" dirty="0">
              <a:latin typeface="OpenSans"/>
            </a:endParaRPr>
          </a:p>
          <a:p>
            <a:r>
              <a:rPr lang="ru-RU" b="1" dirty="0">
                <a:latin typeface="OpenSans-Bold"/>
              </a:rPr>
              <a:t>Обновление библиотек предоставляется</a:t>
            </a:r>
          </a:p>
          <a:p>
            <a:r>
              <a:rPr lang="ru-RU" b="1" dirty="0">
                <a:latin typeface="OpenSans-Bold"/>
              </a:rPr>
              <a:t>пользователям бесплатно</a:t>
            </a:r>
            <a:r>
              <a:rPr lang="ru-RU" b="1" dirty="0" smtClean="0">
                <a:latin typeface="OpenSans-Bold"/>
              </a:rPr>
              <a:t>.</a:t>
            </a:r>
          </a:p>
          <a:p>
            <a:endParaRPr lang="ru-RU" b="1" dirty="0" smtClean="0">
              <a:latin typeface="OpenSans-Bold"/>
            </a:endParaRPr>
          </a:p>
          <a:p>
            <a:r>
              <a:rPr lang="ru-RU" b="1" dirty="0"/>
              <a:t>Постановка методики и обучение </a:t>
            </a:r>
            <a:r>
              <a:rPr lang="ru-RU" b="1" dirty="0" smtClean="0"/>
              <a:t>персонала</a:t>
            </a:r>
            <a:endParaRPr lang="en-US" b="1" dirty="0" smtClean="0"/>
          </a:p>
          <a:p>
            <a:endParaRPr lang="ru-RU" b="1" dirty="0"/>
          </a:p>
          <a:p>
            <a:r>
              <a:rPr lang="ru-RU" b="1" dirty="0" smtClean="0"/>
              <a:t>Бесплатная </a:t>
            </a:r>
            <a:r>
              <a:rPr lang="ru-RU" b="1" dirty="0"/>
              <a:t>методическая </a:t>
            </a:r>
            <a:r>
              <a:rPr lang="ru-RU" b="1" dirty="0" smtClean="0"/>
              <a:t>поддержка</a:t>
            </a:r>
            <a:endParaRPr lang="en-US" dirty="0" smtClean="0"/>
          </a:p>
          <a:p>
            <a:endParaRPr lang="en-US" dirty="0" smtClean="0"/>
          </a:p>
          <a:p>
            <a:r>
              <a:rPr lang="ru-RU" b="1" dirty="0" smtClean="0"/>
              <a:t>Минимальный </a:t>
            </a:r>
            <a:r>
              <a:rPr lang="ru-RU" b="1" dirty="0"/>
              <a:t>срок </a:t>
            </a:r>
            <a:r>
              <a:rPr lang="ru-RU" b="1" dirty="0" smtClean="0"/>
              <a:t>поставки </a:t>
            </a:r>
            <a:r>
              <a:rPr lang="ru-RU" b="1" dirty="0"/>
              <a:t>30 дней.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20731762">
            <a:off x="6382226" y="3487662"/>
            <a:ext cx="2811779" cy="1589873"/>
            <a:chOff x="-122406" y="121383"/>
            <a:chExt cx="3312795" cy="987252"/>
          </a:xfrm>
          <a:effectLst>
            <a:glow rad="127000">
              <a:schemeClr val="accent1">
                <a:alpha val="33000"/>
              </a:schemeClr>
            </a:glow>
          </a:effectLst>
        </p:grpSpPr>
        <p:sp>
          <p:nvSpPr>
            <p:cNvPr id="9" name="7-конечная звезда 8"/>
            <p:cNvSpPr/>
            <p:nvPr/>
          </p:nvSpPr>
          <p:spPr>
            <a:xfrm rot="5219326">
              <a:off x="1040366" y="-1041389"/>
              <a:ext cx="987252" cy="3312795"/>
            </a:xfrm>
            <a:prstGeom prst="star7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Поле 15"/>
            <p:cNvSpPr txBox="1"/>
            <p:nvPr/>
          </p:nvSpPr>
          <p:spPr>
            <a:xfrm>
              <a:off x="545092" y="388136"/>
              <a:ext cx="1815305" cy="39739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200" b="1" dirty="0">
                  <a:solidFill>
                    <a:srgbClr val="FF6600"/>
                  </a:solidFill>
                  <a:ea typeface="MS Mincho"/>
                  <a:cs typeface="Times New Roman"/>
                </a:rPr>
                <a:t>ИМЕЕТ РЕГИСТРАЦИОННОЕ УДОСТОВЕРЕНИЕ МИНЗДРАВА</a:t>
              </a:r>
              <a:endParaRPr lang="ru-RU" sz="1200" dirty="0"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6432550" cy="847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latin typeface="+mn-lt"/>
              </a:rPr>
              <a:t>Приглашаем в лабораторию «</a:t>
            </a:r>
            <a:r>
              <a:rPr lang="ru-RU" sz="2400" dirty="0" err="1" smtClean="0">
                <a:latin typeface="+mn-lt"/>
              </a:rPr>
              <a:t>Аналит</a:t>
            </a:r>
            <a:r>
              <a:rPr lang="ru-RU" sz="2400" dirty="0" smtClean="0">
                <a:latin typeface="+mn-lt"/>
              </a:rPr>
              <a:t>»</a:t>
            </a:r>
            <a:endParaRPr lang="ru-RU" sz="2400" dirty="0">
              <a:latin typeface="+mn-lt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1124744"/>
            <a:ext cx="8136904" cy="2592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/>
          </a:p>
        </p:txBody>
      </p:sp>
      <p:pic>
        <p:nvPicPr>
          <p:cNvPr id="7" name="Рисунок 6" descr="http://www.analit-spb.ru/img/lab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29116"/>
            <a:ext cx="3707904" cy="2552212"/>
          </a:xfrm>
          <a:prstGeom prst="rect">
            <a:avLst/>
          </a:prstGeom>
          <a:noFill/>
          <a:ln w="25400">
            <a:noFill/>
          </a:ln>
        </p:spPr>
      </p:pic>
      <p:pic>
        <p:nvPicPr>
          <p:cNvPr id="8" name="Рисунок 7" descr="http://www.analit-spb.ru/img/lab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29116"/>
            <a:ext cx="3707904" cy="2552212"/>
          </a:xfrm>
          <a:prstGeom prst="rect">
            <a:avLst/>
          </a:prstGeom>
          <a:noFill/>
          <a:ln w="25400">
            <a:noFill/>
          </a:ln>
        </p:spPr>
      </p:pic>
      <p:pic>
        <p:nvPicPr>
          <p:cNvPr id="9" name="Рисунок 8" descr="http://www.analit-spb.ru/img/lab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3829116"/>
            <a:ext cx="1797422" cy="2552212"/>
          </a:xfrm>
          <a:prstGeom prst="rect">
            <a:avLst/>
          </a:prstGeom>
          <a:noFill/>
          <a:ln w="25400">
            <a:noFill/>
          </a:ln>
        </p:spPr>
      </p:pic>
      <p:pic>
        <p:nvPicPr>
          <p:cNvPr id="10" name="Рисунок 3" descr="лого мишка copy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367870"/>
            <a:ext cx="19812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99683" y="1922922"/>
            <a:ext cx="5814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Санкт Петербург,  ул</a:t>
            </a:r>
            <a:r>
              <a:rPr lang="ru-RU" sz="2400" dirty="0">
                <a:latin typeface="+mn-lt"/>
              </a:rPr>
              <a:t>. Даля, д. 10 корпус </a:t>
            </a:r>
            <a:r>
              <a:rPr lang="ru-RU" sz="2400" dirty="0" smtClean="0">
                <a:latin typeface="+mn-lt"/>
              </a:rPr>
              <a:t>Б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Тел./факс: </a:t>
            </a:r>
            <a:r>
              <a:rPr lang="ru-RU" sz="2400" b="1" dirty="0">
                <a:latin typeface="+mn-lt"/>
              </a:rPr>
              <a:t>(812) 372-57-40, 372-57-41</a:t>
            </a:r>
          </a:p>
        </p:txBody>
      </p:sp>
    </p:spTree>
    <p:extLst>
      <p:ext uri="{BB962C8B-B14F-4D97-AF65-F5344CB8AC3E}">
        <p14:creationId xmlns:p14="http://schemas.microsoft.com/office/powerpoint/2010/main" val="8023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лого мишка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86000"/>
            <a:ext cx="19812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7776988" cy="847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latin typeface="+mn-lt"/>
              </a:rPr>
              <a:t>Методы </a:t>
            </a:r>
            <a:r>
              <a:rPr lang="ru-RU" sz="2400" dirty="0" err="1" smtClean="0">
                <a:latin typeface="+mn-lt"/>
              </a:rPr>
              <a:t>пробоподготовки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для определения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различных наркотических средств и их метаболитов</a:t>
            </a:r>
            <a:endParaRPr lang="ru-RU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920" y="2101499"/>
            <a:ext cx="2592000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Кислая экстракция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7882" y="2102506"/>
            <a:ext cx="2592000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Щелочная  </a:t>
            </a:r>
            <a:r>
              <a:rPr lang="ru-RU" dirty="0"/>
              <a:t>экстракция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3848" y="1372675"/>
            <a:ext cx="2592000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Кислотный гидролиз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9516" y="1372675"/>
            <a:ext cx="2592000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Щелочной гидролиз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084456" y="1372675"/>
            <a:ext cx="2592000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Без гидролиза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988344" y="2852936"/>
            <a:ext cx="2592000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Дериватизация</a:t>
            </a:r>
            <a:r>
              <a:rPr lang="ru-RU" dirty="0"/>
              <a:t> </a:t>
            </a:r>
            <a:r>
              <a:rPr lang="en-US" dirty="0"/>
              <a:t>TMS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788312" y="2852936"/>
            <a:ext cx="2592000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Без </a:t>
            </a:r>
            <a:r>
              <a:rPr lang="ru-RU" dirty="0" err="1" smtClean="0"/>
              <a:t>дериватизации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788312" y="4358609"/>
            <a:ext cx="2592000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Дериватизация</a:t>
            </a:r>
            <a:r>
              <a:rPr lang="en-US" dirty="0" smtClean="0"/>
              <a:t> TFA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788312" y="3607720"/>
            <a:ext cx="2592000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Дериватизация</a:t>
            </a:r>
            <a:r>
              <a:rPr lang="ru-RU" dirty="0" smtClean="0"/>
              <a:t> </a:t>
            </a:r>
            <a:r>
              <a:rPr lang="en-US" dirty="0" smtClean="0"/>
              <a:t>AC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788312" y="5109498"/>
            <a:ext cx="2592000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Дериватизация</a:t>
            </a:r>
            <a:r>
              <a:rPr lang="ru-RU" dirty="0" smtClean="0"/>
              <a:t> </a:t>
            </a:r>
            <a:r>
              <a:rPr lang="en-US" dirty="0" smtClean="0"/>
              <a:t>PFP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1465516" y="1905539"/>
            <a:ext cx="5914940" cy="1776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915816" y="1905539"/>
            <a:ext cx="0" cy="21601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18" idx="2"/>
          </p:cNvCxnSpPr>
          <p:nvPr/>
        </p:nvCxnSpPr>
        <p:spPr>
          <a:xfrm flipH="1" flipV="1">
            <a:off x="1465516" y="1742007"/>
            <a:ext cx="9872" cy="18129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19" idx="2"/>
          </p:cNvCxnSpPr>
          <p:nvPr/>
        </p:nvCxnSpPr>
        <p:spPr>
          <a:xfrm flipV="1">
            <a:off x="7380456" y="1742007"/>
            <a:ext cx="0" cy="16353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363882" y="1905539"/>
            <a:ext cx="0" cy="21601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3868414" y="2639091"/>
            <a:ext cx="0" cy="21601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5363882" y="2470831"/>
            <a:ext cx="0" cy="16353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5220072" y="2636912"/>
            <a:ext cx="0" cy="21601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2771800" y="2473380"/>
            <a:ext cx="0" cy="16353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2771512" y="2636914"/>
            <a:ext cx="518486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7947580" y="2632294"/>
            <a:ext cx="8384" cy="26895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7380312" y="3037602"/>
            <a:ext cx="575652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7380312" y="3861048"/>
            <a:ext cx="575652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>
            <a:off x="7371928" y="4543275"/>
            <a:ext cx="575652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H="1">
            <a:off x="7388345" y="5294164"/>
            <a:ext cx="575652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067677" y="5478830"/>
            <a:ext cx="2592000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Анализ </a:t>
            </a:r>
            <a:r>
              <a:rPr lang="en-US" b="1" dirty="0" smtClean="0"/>
              <a:t>GCMS</a:t>
            </a:r>
            <a:endParaRPr lang="ru-RU" b="1" dirty="0"/>
          </a:p>
        </p:txBody>
      </p:sp>
      <p:cxnSp>
        <p:nvCxnSpPr>
          <p:cNvPr id="79" name="Прямая со стрелкой 78"/>
          <p:cNvCxnSpPr>
            <a:stCxn id="20" idx="2"/>
            <a:endCxn id="78" idx="0"/>
          </p:cNvCxnSpPr>
          <p:nvPr/>
        </p:nvCxnSpPr>
        <p:spPr>
          <a:xfrm>
            <a:off x="3284344" y="3222268"/>
            <a:ext cx="79333" cy="225656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21" idx="1"/>
            <a:endCxn id="78" idx="0"/>
          </p:cNvCxnSpPr>
          <p:nvPr/>
        </p:nvCxnSpPr>
        <p:spPr>
          <a:xfrm flipH="1">
            <a:off x="3363677" y="3037602"/>
            <a:ext cx="1424635" cy="244122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23" idx="1"/>
            <a:endCxn id="78" idx="0"/>
          </p:cNvCxnSpPr>
          <p:nvPr/>
        </p:nvCxnSpPr>
        <p:spPr>
          <a:xfrm flipH="1">
            <a:off x="3363677" y="3792386"/>
            <a:ext cx="1424635" cy="168644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22" idx="1"/>
            <a:endCxn id="78" idx="0"/>
          </p:cNvCxnSpPr>
          <p:nvPr/>
        </p:nvCxnSpPr>
        <p:spPr>
          <a:xfrm flipH="1">
            <a:off x="3363677" y="4543275"/>
            <a:ext cx="1424635" cy="93555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24" idx="1"/>
            <a:endCxn id="78" idx="0"/>
          </p:cNvCxnSpPr>
          <p:nvPr/>
        </p:nvCxnSpPr>
        <p:spPr>
          <a:xfrm flipH="1">
            <a:off x="3363677" y="5294164"/>
            <a:ext cx="1424635" cy="18466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6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24862" cy="706437"/>
          </a:xfrm>
        </p:spPr>
        <p:txBody>
          <a:bodyPr/>
          <a:lstStyle/>
          <a:p>
            <a:r>
              <a:rPr lang="ru-RU" sz="2800" dirty="0" smtClean="0"/>
              <a:t>Характерные </a:t>
            </a:r>
            <a:r>
              <a:rPr lang="ru-RU" sz="2800" dirty="0" err="1" smtClean="0"/>
              <a:t>хроматограммы</a:t>
            </a:r>
            <a:endParaRPr lang="ru-RU" sz="2800" dirty="0"/>
          </a:p>
        </p:txBody>
      </p:sp>
      <p:pic>
        <p:nvPicPr>
          <p:cNvPr id="359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912"/>
            <a:ext cx="2699916" cy="2073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594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916832"/>
            <a:ext cx="2699916" cy="2073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594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268760"/>
            <a:ext cx="2699916" cy="2073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2284" y="3861048"/>
            <a:ext cx="2699916" cy="2073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8388" y="3212976"/>
            <a:ext cx="2699916" cy="2073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72484" y="2492896"/>
            <a:ext cx="2699916" cy="2073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79512" y="980728"/>
            <a:ext cx="388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Пробы </a:t>
            </a:r>
            <a:r>
              <a:rPr lang="ru-RU" dirty="0" err="1" smtClean="0"/>
              <a:t>дериватизированные</a:t>
            </a:r>
            <a:r>
              <a:rPr lang="ru-RU" dirty="0" smtClean="0"/>
              <a:t>  ТМС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5877272"/>
            <a:ext cx="420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Пробы не </a:t>
            </a:r>
            <a:r>
              <a:rPr lang="ru-RU" dirty="0" err="1" smtClean="0"/>
              <a:t>дериватизированные</a:t>
            </a:r>
            <a:r>
              <a:rPr lang="ru-RU" dirty="0" smtClean="0"/>
              <a:t>  ТМС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6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24862" cy="706437"/>
          </a:xfrm>
        </p:spPr>
        <p:txBody>
          <a:bodyPr/>
          <a:lstStyle/>
          <a:p>
            <a:r>
              <a:rPr lang="ru-RU" sz="2800" dirty="0" err="1" smtClean="0"/>
              <a:t>Хроматограмма</a:t>
            </a:r>
            <a:r>
              <a:rPr lang="ru-RU" sz="2800" dirty="0" smtClean="0"/>
              <a:t> пробы мочи</a:t>
            </a:r>
            <a:endParaRPr lang="ru-RU" sz="2800" dirty="0"/>
          </a:p>
        </p:txBody>
      </p:sp>
      <p:pic>
        <p:nvPicPr>
          <p:cNvPr id="317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052736"/>
            <a:ext cx="6768752" cy="519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566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24862" cy="706437"/>
          </a:xfrm>
        </p:spPr>
        <p:txBody>
          <a:bodyPr/>
          <a:lstStyle/>
          <a:p>
            <a:r>
              <a:rPr lang="ru-RU" sz="2800" dirty="0"/>
              <a:t>Влияние </a:t>
            </a:r>
            <a:r>
              <a:rPr lang="ru-RU" sz="2800" dirty="0" smtClean="0"/>
              <a:t>перекрестного загрязнения</a:t>
            </a:r>
            <a:br>
              <a:rPr lang="ru-RU" sz="2800" dirty="0" smtClean="0"/>
            </a:br>
            <a:r>
              <a:rPr lang="ru-RU" sz="2800" dirty="0" smtClean="0"/>
              <a:t>на </a:t>
            </a:r>
            <a:r>
              <a:rPr lang="ru-RU" sz="2800" dirty="0"/>
              <a:t>результаты идентификации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838565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91048" y="5589240"/>
            <a:ext cx="668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66FF"/>
                </a:solidFill>
              </a:rPr>
              <a:t>Хроматограмма</a:t>
            </a:r>
            <a:r>
              <a:rPr lang="ru-RU" dirty="0" smtClean="0">
                <a:solidFill>
                  <a:srgbClr val="FF66FF"/>
                </a:solidFill>
              </a:rPr>
              <a:t> с прибора после анализа ТМС производных</a:t>
            </a:r>
            <a:endParaRPr lang="ru-RU" dirty="0">
              <a:solidFill>
                <a:srgbClr val="FF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1048" y="5988515"/>
            <a:ext cx="4160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Хроматограмма</a:t>
            </a:r>
            <a:r>
              <a:rPr lang="ru-RU" dirty="0" smtClean="0"/>
              <a:t> с «чистого» прибора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6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24862" cy="706437"/>
          </a:xfrm>
        </p:spPr>
        <p:txBody>
          <a:bodyPr/>
          <a:lstStyle/>
          <a:p>
            <a:r>
              <a:rPr lang="ru-RU" sz="2800" dirty="0" smtClean="0"/>
              <a:t>Влияние на результаты идентификации</a:t>
            </a:r>
            <a:endParaRPr lang="ru-RU" sz="2800" dirty="0"/>
          </a:p>
        </p:txBody>
      </p:sp>
      <p:pic>
        <p:nvPicPr>
          <p:cNvPr id="3584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472516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2843808" y="2852936"/>
            <a:ext cx="2736304" cy="13681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771800" y="4725144"/>
            <a:ext cx="3024336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195736" y="3573016"/>
            <a:ext cx="1512168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6124975" y="764704"/>
            <a:ext cx="3131840" cy="2592288"/>
            <a:chOff x="5724128" y="3573016"/>
            <a:chExt cx="3131840" cy="2592288"/>
          </a:xfrm>
        </p:grpSpPr>
        <p:pic>
          <p:nvPicPr>
            <p:cNvPr id="35840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28" y="3717032"/>
              <a:ext cx="3131840" cy="2377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7596336" y="5445224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299 </a:t>
              </a:r>
              <a:r>
                <a:rPr lang="en-US" sz="1400" dirty="0" smtClean="0"/>
                <a:t>m/z</a:t>
              </a:r>
              <a:endParaRPr lang="ru-RU" sz="1400" dirty="0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020272" y="3573016"/>
              <a:ext cx="0" cy="2592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028384" y="3861048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TIC</a:t>
              </a:r>
              <a:endParaRPr lang="ru-RU" sz="14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057263" y="3239107"/>
            <a:ext cx="3267265" cy="2624783"/>
            <a:chOff x="5580112" y="1052736"/>
            <a:chExt cx="3267265" cy="2624783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5580112" y="1052736"/>
              <a:ext cx="3267265" cy="2624783"/>
              <a:chOff x="5580112" y="1052736"/>
              <a:chExt cx="3267265" cy="2624783"/>
            </a:xfrm>
          </p:grpSpPr>
          <p:pic>
            <p:nvPicPr>
              <p:cNvPr id="358404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580112" y="1196752"/>
                <a:ext cx="3267265" cy="2480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6588224" y="1052736"/>
                <a:ext cx="0" cy="25922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7524328" y="3068960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299 </a:t>
              </a:r>
              <a:r>
                <a:rPr lang="en-US" sz="1400" dirty="0" smtClean="0"/>
                <a:t>m/z</a:t>
              </a:r>
              <a:endParaRPr lang="ru-RU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28384" y="1556792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TIC</a:t>
              </a:r>
              <a:endParaRPr lang="ru-RU" sz="1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496" y="5468705"/>
            <a:ext cx="668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Хроматограмма</a:t>
            </a:r>
            <a:r>
              <a:rPr lang="ru-RU" dirty="0" smtClean="0"/>
              <a:t> с прибора после анализа ТМС производных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5496" y="5867980"/>
            <a:ext cx="4160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66FF"/>
                </a:solidFill>
              </a:rPr>
              <a:t>Хроматограмма</a:t>
            </a:r>
            <a:r>
              <a:rPr lang="ru-RU" dirty="0" smtClean="0">
                <a:solidFill>
                  <a:srgbClr val="FF66FF"/>
                </a:solidFill>
              </a:rPr>
              <a:t> с «чистого» прибора</a:t>
            </a:r>
            <a:endParaRPr lang="ru-RU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1-3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0" t="26320"/>
          <a:stretch>
            <a:fillRect/>
          </a:stretch>
        </p:blipFill>
        <p:spPr bwMode="auto">
          <a:xfrm>
            <a:off x="467544" y="3789040"/>
            <a:ext cx="2906520" cy="215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424862" cy="792088"/>
          </a:xfrm>
        </p:spPr>
        <p:txBody>
          <a:bodyPr/>
          <a:lstStyle/>
          <a:p>
            <a:r>
              <a:rPr lang="en-US" sz="2400" dirty="0" smtClean="0"/>
              <a:t>Twin line</a:t>
            </a:r>
            <a:r>
              <a:rPr lang="ru-RU" sz="2400" dirty="0" smtClean="0"/>
              <a:t>: схема с двумя параллельными </a:t>
            </a:r>
            <a:r>
              <a:rPr lang="ru-RU" sz="2400" dirty="0" err="1" smtClean="0"/>
              <a:t>хроматографическими</a:t>
            </a:r>
            <a:r>
              <a:rPr lang="ru-RU" sz="2400" dirty="0" smtClean="0"/>
              <a:t> линиями</a:t>
            </a:r>
            <a:endParaRPr lang="ru-RU" sz="2400" dirty="0"/>
          </a:p>
        </p:txBody>
      </p:sp>
      <p:cxnSp>
        <p:nvCxnSpPr>
          <p:cNvPr id="17" name="Прямая со стрелкой 16"/>
          <p:cNvCxnSpPr>
            <a:stCxn id="31" idx="2"/>
            <a:endCxn id="129" idx="4"/>
          </p:cNvCxnSpPr>
          <p:nvPr/>
        </p:nvCxnSpPr>
        <p:spPr bwMode="auto">
          <a:xfrm>
            <a:off x="5184068" y="1998132"/>
            <a:ext cx="4986" cy="202193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3923928" y="3645024"/>
            <a:ext cx="1306303" cy="864096"/>
            <a:chOff x="2514600" y="4572000"/>
            <a:chExt cx="731519" cy="457200"/>
          </a:xfrm>
        </p:grpSpPr>
        <p:sp>
          <p:nvSpPr>
            <p:cNvPr id="121" name="Овал 19"/>
            <p:cNvSpPr/>
            <p:nvPr/>
          </p:nvSpPr>
          <p:spPr>
            <a:xfrm>
              <a:off x="2667265" y="4572000"/>
              <a:ext cx="152665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2" name="Овал 20"/>
            <p:cNvSpPr/>
            <p:nvPr/>
          </p:nvSpPr>
          <p:spPr>
            <a:xfrm>
              <a:off x="2743597" y="4572000"/>
              <a:ext cx="152665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" name="Овал 21"/>
            <p:cNvSpPr/>
            <p:nvPr/>
          </p:nvSpPr>
          <p:spPr>
            <a:xfrm>
              <a:off x="2819930" y="4572000"/>
              <a:ext cx="152665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4" name="Овал 22"/>
            <p:cNvSpPr/>
            <p:nvPr/>
          </p:nvSpPr>
          <p:spPr>
            <a:xfrm>
              <a:off x="2896262" y="4572000"/>
              <a:ext cx="151074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Овал 23"/>
            <p:cNvSpPr/>
            <p:nvPr/>
          </p:nvSpPr>
          <p:spPr>
            <a:xfrm>
              <a:off x="2972595" y="4572000"/>
              <a:ext cx="151074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26" name="Прямая со стрелкой 24"/>
            <p:cNvCxnSpPr>
              <a:stCxn id="103" idx="1"/>
              <a:endCxn id="110" idx="5"/>
            </p:cNvCxnSpPr>
            <p:nvPr/>
          </p:nvCxnSpPr>
          <p:spPr>
            <a:xfrm flipH="1">
              <a:off x="2554356" y="4638675"/>
              <a:ext cx="135172" cy="277813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 стрелкой 25"/>
            <p:cNvCxnSpPr>
              <a:stCxn id="111" idx="6"/>
              <a:endCxn id="107" idx="5"/>
            </p:cNvCxnSpPr>
            <p:nvPr/>
          </p:nvCxnSpPr>
          <p:spPr>
            <a:xfrm flipH="1">
              <a:off x="3101405" y="4746625"/>
              <a:ext cx="144714" cy="21590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Овал 26"/>
            <p:cNvSpPr/>
            <p:nvPr/>
          </p:nvSpPr>
          <p:spPr>
            <a:xfrm>
              <a:off x="2514600" y="4876800"/>
              <a:ext cx="46117" cy="4603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9" name="Овал 27"/>
            <p:cNvSpPr/>
            <p:nvPr/>
          </p:nvSpPr>
          <p:spPr>
            <a:xfrm>
              <a:off x="3200001" y="4724400"/>
              <a:ext cx="46118" cy="4603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4427984" y="1628800"/>
            <a:ext cx="1512168" cy="36933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Испаритель </a:t>
            </a:r>
            <a:r>
              <a:rPr lang="en-US" dirty="0" smtClean="0">
                <a:latin typeface="Calibri" pitchFamily="34" charset="0"/>
              </a:rPr>
              <a:t>1</a:t>
            </a:r>
            <a:endParaRPr lang="ru-RU" dirty="0">
              <a:latin typeface="Calibri" pitchFamily="34" charset="0"/>
            </a:endParaRPr>
          </a:p>
        </p:txBody>
      </p:sp>
      <p:cxnSp>
        <p:nvCxnSpPr>
          <p:cNvPr id="44" name="Shape 123"/>
          <p:cNvCxnSpPr>
            <a:cxnSpLocks noChangeShapeType="1"/>
            <a:stCxn id="128" idx="3"/>
          </p:cNvCxnSpPr>
          <p:nvPr/>
        </p:nvCxnSpPr>
        <p:spPr bwMode="auto">
          <a:xfrm rot="5400000">
            <a:off x="3276253" y="3976980"/>
            <a:ext cx="341359" cy="978113"/>
          </a:xfrm>
          <a:prstGeom prst="bentConnector2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 type="arrow" w="med" len="med"/>
          </a:ln>
        </p:spPr>
      </p:cxnSp>
      <p:cxnSp>
        <p:nvCxnSpPr>
          <p:cNvPr id="59" name="Прямая со стрелкой 10"/>
          <p:cNvCxnSpPr>
            <a:stCxn id="73" idx="2"/>
            <a:endCxn id="142" idx="4"/>
          </p:cNvCxnSpPr>
          <p:nvPr/>
        </p:nvCxnSpPr>
        <p:spPr bwMode="auto">
          <a:xfrm>
            <a:off x="6696236" y="1998132"/>
            <a:ext cx="4986" cy="202193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44"/>
          <p:cNvSpPr txBox="1">
            <a:spLocks noChangeArrowheads="1"/>
          </p:cNvSpPr>
          <p:nvPr/>
        </p:nvSpPr>
        <p:spPr bwMode="auto">
          <a:xfrm>
            <a:off x="5940152" y="1628800"/>
            <a:ext cx="1512168" cy="36933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Испаритель </a:t>
            </a:r>
            <a:r>
              <a:rPr lang="en-US" dirty="0" smtClean="0">
                <a:latin typeface="Calibri" pitchFamily="34" charset="0"/>
              </a:rPr>
              <a:t>2</a:t>
            </a:r>
            <a:endParaRPr lang="ru-RU" dirty="0">
              <a:latin typeface="Calibri" pitchFamily="34" charset="0"/>
            </a:endParaRPr>
          </a:p>
        </p:txBody>
      </p:sp>
      <p:cxnSp>
        <p:nvCxnSpPr>
          <p:cNvPr id="86" name="Shape 123"/>
          <p:cNvCxnSpPr>
            <a:cxnSpLocks noChangeShapeType="1"/>
            <a:stCxn id="141" idx="3"/>
          </p:cNvCxnSpPr>
          <p:nvPr/>
        </p:nvCxnSpPr>
        <p:spPr bwMode="auto">
          <a:xfrm rot="5400000">
            <a:off x="3967092" y="3316089"/>
            <a:ext cx="501797" cy="2460332"/>
          </a:xfrm>
          <a:prstGeom prst="bentConnector2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 type="arrow" w="med" len="med"/>
          </a:ln>
        </p:spPr>
      </p:cxnSp>
      <p:grpSp>
        <p:nvGrpSpPr>
          <p:cNvPr id="4" name="Группа 132"/>
          <p:cNvGrpSpPr>
            <a:grpSpLocks/>
          </p:cNvGrpSpPr>
          <p:nvPr/>
        </p:nvGrpSpPr>
        <p:grpSpPr bwMode="auto">
          <a:xfrm>
            <a:off x="5436096" y="3645024"/>
            <a:ext cx="1306303" cy="864096"/>
            <a:chOff x="2514600" y="4572000"/>
            <a:chExt cx="731519" cy="457200"/>
          </a:xfrm>
        </p:grpSpPr>
        <p:sp>
          <p:nvSpPr>
            <p:cNvPr id="134" name="Овал 19"/>
            <p:cNvSpPr/>
            <p:nvPr/>
          </p:nvSpPr>
          <p:spPr>
            <a:xfrm>
              <a:off x="2667265" y="4572000"/>
              <a:ext cx="152665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5" name="Овал 20"/>
            <p:cNvSpPr/>
            <p:nvPr/>
          </p:nvSpPr>
          <p:spPr>
            <a:xfrm>
              <a:off x="2743597" y="4572000"/>
              <a:ext cx="152665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6" name="Овал 21"/>
            <p:cNvSpPr/>
            <p:nvPr/>
          </p:nvSpPr>
          <p:spPr>
            <a:xfrm>
              <a:off x="2819930" y="4572000"/>
              <a:ext cx="152665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Овал 22"/>
            <p:cNvSpPr/>
            <p:nvPr/>
          </p:nvSpPr>
          <p:spPr>
            <a:xfrm>
              <a:off x="2896262" y="4572000"/>
              <a:ext cx="151074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8" name="Овал 23"/>
            <p:cNvSpPr/>
            <p:nvPr/>
          </p:nvSpPr>
          <p:spPr>
            <a:xfrm>
              <a:off x="2972595" y="4572000"/>
              <a:ext cx="151074" cy="457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39" name="Прямая со стрелкой 24"/>
            <p:cNvCxnSpPr/>
            <p:nvPr/>
          </p:nvCxnSpPr>
          <p:spPr>
            <a:xfrm flipH="1">
              <a:off x="2554356" y="4638675"/>
              <a:ext cx="135172" cy="277813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 стрелкой 25"/>
            <p:cNvCxnSpPr/>
            <p:nvPr/>
          </p:nvCxnSpPr>
          <p:spPr>
            <a:xfrm flipH="1">
              <a:off x="3101405" y="4746625"/>
              <a:ext cx="144714" cy="21590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Овал 26"/>
            <p:cNvSpPr/>
            <p:nvPr/>
          </p:nvSpPr>
          <p:spPr>
            <a:xfrm>
              <a:off x="2514600" y="4876800"/>
              <a:ext cx="46117" cy="4603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2" name="Овал 27"/>
            <p:cNvSpPr/>
            <p:nvPr/>
          </p:nvSpPr>
          <p:spPr>
            <a:xfrm>
              <a:off x="3200001" y="4724400"/>
              <a:ext cx="46118" cy="4603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54" name="TextBox 44"/>
          <p:cNvSpPr txBox="1">
            <a:spLocks noChangeArrowheads="1"/>
          </p:cNvSpPr>
          <p:nvPr/>
        </p:nvSpPr>
        <p:spPr bwMode="auto">
          <a:xfrm>
            <a:off x="467544" y="2996952"/>
            <a:ext cx="72008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MS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73" name="Выноска 1 (без границы) 172"/>
          <p:cNvSpPr/>
          <p:nvPr/>
        </p:nvSpPr>
        <p:spPr>
          <a:xfrm>
            <a:off x="3851920" y="5157192"/>
            <a:ext cx="1728192" cy="648072"/>
          </a:xfrm>
          <a:prstGeom prst="callout1">
            <a:avLst>
              <a:gd name="adj1" fmla="val 21067"/>
              <a:gd name="adj2" fmla="val 82875"/>
              <a:gd name="adj3" fmla="val -145653"/>
              <a:gd name="adj4" fmla="val 59614"/>
            </a:avLst>
          </a:prstGeom>
          <a:noFill/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Колонка 1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6" name="Object 8"/>
          <p:cNvGraphicFramePr>
            <a:graphicFrameLocks noChangeAspect="1"/>
          </p:cNvGraphicFramePr>
          <p:nvPr/>
        </p:nvGraphicFramePr>
        <p:xfrm>
          <a:off x="6156176" y="2060848"/>
          <a:ext cx="1130492" cy="848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80" name="Bitmap" r:id="rId5" imgW="2408129" imgH="1798095" progId="PBrush">
                  <p:embed/>
                </p:oleObj>
              </mc:Choice>
              <mc:Fallback>
                <p:oleObj name="Bitmap" r:id="rId5" imgW="2408129" imgH="1798095" progId="PBrush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060848"/>
                        <a:ext cx="1130492" cy="848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8"/>
          <p:cNvGraphicFramePr>
            <a:graphicFrameLocks noChangeAspect="1"/>
          </p:cNvGraphicFramePr>
          <p:nvPr/>
        </p:nvGraphicFramePr>
        <p:xfrm>
          <a:off x="4716016" y="2076838"/>
          <a:ext cx="1130492" cy="848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81" name="Bitmap" r:id="rId7" imgW="2408129" imgH="1798095" progId="PBrush">
                  <p:embed/>
                </p:oleObj>
              </mc:Choice>
              <mc:Fallback>
                <p:oleObj name="Bitmap" r:id="rId7" imgW="2408129" imgH="1798095" progId="PBrush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076838"/>
                        <a:ext cx="1130492" cy="848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2448272" cy="159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" name="Прямоугольник 152"/>
          <p:cNvSpPr/>
          <p:nvPr/>
        </p:nvSpPr>
        <p:spPr bwMode="auto">
          <a:xfrm>
            <a:off x="323528" y="2924944"/>
            <a:ext cx="3456384" cy="295232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Выноска 1 (без границы) 64"/>
          <p:cNvSpPr/>
          <p:nvPr/>
        </p:nvSpPr>
        <p:spPr>
          <a:xfrm>
            <a:off x="5508104" y="5184488"/>
            <a:ext cx="1656184" cy="576064"/>
          </a:xfrm>
          <a:prstGeom prst="callout1">
            <a:avLst>
              <a:gd name="adj1" fmla="val 14181"/>
              <a:gd name="adj2" fmla="val 84336"/>
              <a:gd name="adj3" fmla="val -179292"/>
              <a:gd name="adj4" fmla="val 52712"/>
            </a:avLst>
          </a:prstGeom>
          <a:noFill/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Колонка 2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3851920" y="2924944"/>
            <a:ext cx="3456384" cy="295232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TextBox 44"/>
          <p:cNvSpPr txBox="1">
            <a:spLocks noChangeArrowheads="1"/>
          </p:cNvSpPr>
          <p:nvPr/>
        </p:nvSpPr>
        <p:spPr bwMode="auto">
          <a:xfrm>
            <a:off x="3923928" y="2996952"/>
            <a:ext cx="64807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GC</a:t>
            </a:r>
            <a:endParaRPr lang="ru-RU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5489" y="3789040"/>
            <a:ext cx="4608511" cy="2592288"/>
          </a:xfrm>
          <a:prstGeom prst="rect">
            <a:avLst/>
          </a:prstGeom>
        </p:spPr>
      </p:pic>
      <p:pic>
        <p:nvPicPr>
          <p:cNvPr id="5" name="Рисунок 4" descr="DSC_0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687" y="3789040"/>
            <a:ext cx="4608511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030815"/>
            <a:ext cx="60096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Два устройства ввода пробы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Две </a:t>
            </a:r>
            <a:r>
              <a:rPr lang="ru-RU" sz="2400" dirty="0" err="1" smtClean="0">
                <a:latin typeface="+mn-lt"/>
              </a:rPr>
              <a:t>хроматографические</a:t>
            </a:r>
            <a:r>
              <a:rPr lang="ru-RU" sz="2400" dirty="0" smtClean="0">
                <a:latin typeface="+mn-lt"/>
              </a:rPr>
              <a:t> колонки</a:t>
            </a:r>
            <a:endParaRPr lang="en-US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Отсутствие перекрестного загрязнения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Отсутствие мертвых объемов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r>
              <a:rPr lang="ru-RU" sz="2400" b="1" dirty="0" smtClean="0">
                <a:latin typeface="+mn-lt"/>
              </a:rPr>
              <a:t>Необходима высокоэффективная система </a:t>
            </a:r>
            <a:r>
              <a:rPr lang="ru-RU" sz="2400" b="1" dirty="0" err="1" smtClean="0">
                <a:latin typeface="+mn-lt"/>
              </a:rPr>
              <a:t>вакуумирования</a:t>
            </a:r>
            <a:r>
              <a:rPr lang="ru-RU" sz="2400" b="1" dirty="0" smtClean="0">
                <a:latin typeface="+mn-lt"/>
              </a:rPr>
              <a:t>.</a:t>
            </a:r>
          </a:p>
        </p:txBody>
      </p:sp>
      <p:sp>
        <p:nvSpPr>
          <p:cNvPr id="9" name="Выноска 1 (без границы) 8"/>
          <p:cNvSpPr/>
          <p:nvPr/>
        </p:nvSpPr>
        <p:spPr>
          <a:xfrm>
            <a:off x="3635896" y="3916815"/>
            <a:ext cx="504056" cy="864096"/>
          </a:xfrm>
          <a:prstGeom prst="callout1">
            <a:avLst>
              <a:gd name="adj1" fmla="val 51311"/>
              <a:gd name="adj2" fmla="val 4338"/>
              <a:gd name="adj3" fmla="val 69765"/>
              <a:gd name="adj4" fmla="val -83686"/>
            </a:avLst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1" name="Выноска 1 (без границы) 10"/>
          <p:cNvSpPr/>
          <p:nvPr/>
        </p:nvSpPr>
        <p:spPr>
          <a:xfrm>
            <a:off x="978541" y="5301208"/>
            <a:ext cx="504056" cy="864096"/>
          </a:xfrm>
          <a:prstGeom prst="callout1">
            <a:avLst>
              <a:gd name="adj1" fmla="val 49276"/>
              <a:gd name="adj2" fmla="val 81088"/>
              <a:gd name="adj3" fmla="val -13671"/>
              <a:gd name="adj4" fmla="val 132608"/>
            </a:avLst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15" name="Выноска 1 (без границы) 14"/>
          <p:cNvSpPr/>
          <p:nvPr/>
        </p:nvSpPr>
        <p:spPr>
          <a:xfrm>
            <a:off x="7334288" y="4159552"/>
            <a:ext cx="504056" cy="864096"/>
          </a:xfrm>
          <a:prstGeom prst="callout1">
            <a:avLst>
              <a:gd name="adj1" fmla="val 51311"/>
              <a:gd name="adj2" fmla="val 4338"/>
              <a:gd name="adj3" fmla="val 94185"/>
              <a:gd name="adj4" fmla="val -62754"/>
            </a:avLst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6" name="Выноска 1 (без границы) 15"/>
          <p:cNvSpPr/>
          <p:nvPr/>
        </p:nvSpPr>
        <p:spPr>
          <a:xfrm>
            <a:off x="6114328" y="5517232"/>
            <a:ext cx="504056" cy="864096"/>
          </a:xfrm>
          <a:prstGeom prst="callout1">
            <a:avLst>
              <a:gd name="adj1" fmla="val 49276"/>
              <a:gd name="adj2" fmla="val 81088"/>
              <a:gd name="adj3" fmla="val -13671"/>
              <a:gd name="adj4" fmla="val 132608"/>
            </a:avLst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pic>
        <p:nvPicPr>
          <p:cNvPr id="17" name="Рисунок 16" descr="DSC_0035.JPG"/>
          <p:cNvPicPr>
            <a:picLocks noChangeAspect="1"/>
          </p:cNvPicPr>
          <p:nvPr/>
        </p:nvPicPr>
        <p:blipFill rotWithShape="1">
          <a:blip r:embed="rId3" cstate="print"/>
          <a:srcRect l="8607" t="15589" r="47646" b="33027"/>
          <a:stretch/>
        </p:blipFill>
        <p:spPr>
          <a:xfrm>
            <a:off x="5784787" y="1611086"/>
            <a:ext cx="3359213" cy="2219480"/>
          </a:xfrm>
          <a:prstGeom prst="rect">
            <a:avLst/>
          </a:prstGeom>
        </p:spPr>
      </p:pic>
      <p:sp>
        <p:nvSpPr>
          <p:cNvPr id="18" name="Выноска 1 (без границы) 17"/>
          <p:cNvSpPr/>
          <p:nvPr/>
        </p:nvSpPr>
        <p:spPr>
          <a:xfrm>
            <a:off x="8601430" y="1693518"/>
            <a:ext cx="504056" cy="864096"/>
          </a:xfrm>
          <a:prstGeom prst="callout1">
            <a:avLst>
              <a:gd name="adj1" fmla="val 51311"/>
              <a:gd name="adj2" fmla="val 4338"/>
              <a:gd name="adj3" fmla="val 102325"/>
              <a:gd name="adj4" fmla="val -17402"/>
            </a:avLst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9" name="Выноска 1 (без границы) 18"/>
          <p:cNvSpPr/>
          <p:nvPr/>
        </p:nvSpPr>
        <p:spPr>
          <a:xfrm>
            <a:off x="7825600" y="2824803"/>
            <a:ext cx="504056" cy="864096"/>
          </a:xfrm>
          <a:prstGeom prst="callout1">
            <a:avLst>
              <a:gd name="adj1" fmla="val 49276"/>
              <a:gd name="adj2" fmla="val 81088"/>
              <a:gd name="adj3" fmla="val 574"/>
              <a:gd name="adj4" fmla="val 157028"/>
            </a:avLst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428596" y="116632"/>
            <a:ext cx="842486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Twin line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схема с двумя параллельными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хроматографическими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линиями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65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Pr-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0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6_002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APr-04-theme</Template>
  <TotalTime>0</TotalTime>
  <Words>803</Words>
  <Application>Microsoft Office PowerPoint</Application>
  <PresentationFormat>Экран (4:3)</PresentationFormat>
  <Paragraphs>243</Paragraphs>
  <Slides>28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2" baseType="lpstr">
      <vt:lpstr>メイリオ</vt:lpstr>
      <vt:lpstr>ＭＳ ゴシック</vt:lpstr>
      <vt:lpstr>MS Mincho</vt:lpstr>
      <vt:lpstr>ＭＳ Ｐゴシック</vt:lpstr>
      <vt:lpstr>Arial</vt:lpstr>
      <vt:lpstr>Calibri</vt:lpstr>
      <vt:lpstr>Myriad</vt:lpstr>
      <vt:lpstr>OpenSans</vt:lpstr>
      <vt:lpstr>OpenSans-Bold</vt:lpstr>
      <vt:lpstr>Times New Roman</vt:lpstr>
      <vt:lpstr>Wingdings</vt:lpstr>
      <vt:lpstr>1_APr-03</vt:lpstr>
      <vt:lpstr>6_002</vt:lpstr>
      <vt:lpstr>Bitmap</vt:lpstr>
      <vt:lpstr>Применение двухканальной схемы  в газовом хромато-масс-спектрометре  для определения наркотических средств и их метаболитов   Кинд Анатолий Владимирович Методист лаборатории ООО «Аналит Продактс» a.kind@analit-spb.ru (812) 372-57-40, 372-57-41  </vt:lpstr>
      <vt:lpstr>Лаборатория компании «Аналит»</vt:lpstr>
      <vt:lpstr>Методы пробоподготовки для определения различных наркотических средств и их метаболитов</vt:lpstr>
      <vt:lpstr>Характерные хроматограммы</vt:lpstr>
      <vt:lpstr>Хроматограмма пробы мочи</vt:lpstr>
      <vt:lpstr>Влияние перекрестного загрязнения на результаты идентификации</vt:lpstr>
      <vt:lpstr>Влияние на результаты идентификации</vt:lpstr>
      <vt:lpstr>Twin line: схема с двумя параллельными хроматографическими линиями</vt:lpstr>
      <vt:lpstr>Презентация PowerPoint</vt:lpstr>
      <vt:lpstr>Автодозатор Dual tower </vt:lpstr>
      <vt:lpstr>Презентация PowerPoint</vt:lpstr>
      <vt:lpstr>Применение двухканальной схемы для подтверждающего анализа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Обработка данных используя метод деконволюции в AMDIS</vt:lpstr>
      <vt:lpstr>Анализ наркотических веществ, в том числе спайсов</vt:lpstr>
      <vt:lpstr>Комплексное решение: LC/MS/MS и GC/MS</vt:lpstr>
      <vt:lpstr>Жидкостной хромато-масс-спектрометр LCMS-8040</vt:lpstr>
      <vt:lpstr>Синхронное сканирование</vt:lpstr>
      <vt:lpstr>LC/MS/MS Method Package for Drugs of abuse</vt:lpstr>
      <vt:lpstr>LC/MS/MS Method Package for Drugs </vt:lpstr>
      <vt:lpstr>LCMS-8040 </vt:lpstr>
      <vt:lpstr>Приглашаем в лабораторию «Аналит»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2014-03-16T18:34:50Z</dcterms:created>
  <dcterms:modified xsi:type="dcterms:W3CDTF">2015-05-19T08:49:20Z</dcterms:modified>
</cp:coreProperties>
</file>