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6"/>
  </p:notesMasterIdLst>
  <p:handoutMasterIdLst>
    <p:handoutMasterId r:id="rId37"/>
  </p:handoutMasterIdLst>
  <p:sldIdLst>
    <p:sldId id="457" r:id="rId2"/>
    <p:sldId id="456" r:id="rId3"/>
    <p:sldId id="484" r:id="rId4"/>
    <p:sldId id="454" r:id="rId5"/>
    <p:sldId id="512" r:id="rId6"/>
    <p:sldId id="535" r:id="rId7"/>
    <p:sldId id="513" r:id="rId8"/>
    <p:sldId id="517" r:id="rId9"/>
    <p:sldId id="516" r:id="rId10"/>
    <p:sldId id="515" r:id="rId11"/>
    <p:sldId id="518" r:id="rId12"/>
    <p:sldId id="519" r:id="rId13"/>
    <p:sldId id="520" r:id="rId14"/>
    <p:sldId id="521" r:id="rId15"/>
    <p:sldId id="539" r:id="rId16"/>
    <p:sldId id="538" r:id="rId17"/>
    <p:sldId id="540" r:id="rId18"/>
    <p:sldId id="514" r:id="rId19"/>
    <p:sldId id="542" r:id="rId20"/>
    <p:sldId id="548" r:id="rId21"/>
    <p:sldId id="549" r:id="rId22"/>
    <p:sldId id="522" r:id="rId23"/>
    <p:sldId id="524" r:id="rId24"/>
    <p:sldId id="525" r:id="rId25"/>
    <p:sldId id="526" r:id="rId26"/>
    <p:sldId id="527" r:id="rId27"/>
    <p:sldId id="528" r:id="rId28"/>
    <p:sldId id="529" r:id="rId29"/>
    <p:sldId id="530" r:id="rId30"/>
    <p:sldId id="531" r:id="rId31"/>
    <p:sldId id="532" r:id="rId32"/>
    <p:sldId id="534" r:id="rId33"/>
    <p:sldId id="553" r:id="rId34"/>
    <p:sldId id="506" r:id="rId35"/>
  </p:sldIdLst>
  <p:sldSz cx="9906000" cy="6858000" type="A4"/>
  <p:notesSz cx="9926638" cy="6797675"/>
  <p:defaultTextStyle>
    <a:defPPr>
      <a:defRPr lang="en-US"/>
    </a:defPPr>
    <a:lvl1pPr algn="l" defTabSz="420688" rtl="0" fontAlgn="base">
      <a:spcBef>
        <a:spcPct val="0"/>
      </a:spcBef>
      <a:spcAft>
        <a:spcPct val="0"/>
      </a:spcAft>
      <a:defRPr sz="1700" kern="1200">
        <a:solidFill>
          <a:schemeClr val="tx1"/>
        </a:solidFill>
        <a:latin typeface="Arial Unicode MS" pitchFamily="34" charset="-128"/>
        <a:ea typeface="Geneva"/>
        <a:cs typeface="Geneva"/>
      </a:defRPr>
    </a:lvl1pPr>
    <a:lvl2pPr marL="420688" indent="-50800" algn="l" defTabSz="420688" rtl="0" fontAlgn="base">
      <a:spcBef>
        <a:spcPct val="0"/>
      </a:spcBef>
      <a:spcAft>
        <a:spcPct val="0"/>
      </a:spcAft>
      <a:defRPr sz="1700" kern="1200">
        <a:solidFill>
          <a:schemeClr val="tx1"/>
        </a:solidFill>
        <a:latin typeface="Arial Unicode MS" pitchFamily="34" charset="-128"/>
        <a:ea typeface="Geneva"/>
        <a:cs typeface="Geneva"/>
      </a:defRPr>
    </a:lvl2pPr>
    <a:lvl3pPr marL="842963" indent="-101600" algn="l" defTabSz="420688" rtl="0" fontAlgn="base">
      <a:spcBef>
        <a:spcPct val="0"/>
      </a:spcBef>
      <a:spcAft>
        <a:spcPct val="0"/>
      </a:spcAft>
      <a:defRPr sz="1700" kern="1200">
        <a:solidFill>
          <a:schemeClr val="tx1"/>
        </a:solidFill>
        <a:latin typeface="Arial Unicode MS" pitchFamily="34" charset="-128"/>
        <a:ea typeface="Geneva"/>
        <a:cs typeface="Geneva"/>
      </a:defRPr>
    </a:lvl3pPr>
    <a:lvl4pPr marL="1266825" indent="-155575" algn="l" defTabSz="420688" rtl="0" fontAlgn="base">
      <a:spcBef>
        <a:spcPct val="0"/>
      </a:spcBef>
      <a:spcAft>
        <a:spcPct val="0"/>
      </a:spcAft>
      <a:defRPr sz="1700" kern="1200">
        <a:solidFill>
          <a:schemeClr val="tx1"/>
        </a:solidFill>
        <a:latin typeface="Arial Unicode MS" pitchFamily="34" charset="-128"/>
        <a:ea typeface="Geneva"/>
        <a:cs typeface="Geneva"/>
      </a:defRPr>
    </a:lvl4pPr>
    <a:lvl5pPr marL="1689100" indent="-206375" algn="l" defTabSz="420688" rtl="0" fontAlgn="base">
      <a:spcBef>
        <a:spcPct val="0"/>
      </a:spcBef>
      <a:spcAft>
        <a:spcPct val="0"/>
      </a:spcAft>
      <a:defRPr sz="1700" kern="1200">
        <a:solidFill>
          <a:schemeClr val="tx1"/>
        </a:solidFill>
        <a:latin typeface="Arial Unicode MS" pitchFamily="34" charset="-128"/>
        <a:ea typeface="Geneva"/>
        <a:cs typeface="Geneva"/>
      </a:defRPr>
    </a:lvl5pPr>
    <a:lvl6pPr marL="2286000" algn="l" defTabSz="914400" rtl="0" eaLnBrk="1" latinLnBrk="0" hangingPunct="1">
      <a:defRPr sz="1700" kern="1200">
        <a:solidFill>
          <a:schemeClr val="tx1"/>
        </a:solidFill>
        <a:latin typeface="Arial Unicode MS" pitchFamily="34" charset="-128"/>
        <a:ea typeface="Geneva"/>
        <a:cs typeface="Geneva"/>
      </a:defRPr>
    </a:lvl6pPr>
    <a:lvl7pPr marL="2743200" algn="l" defTabSz="914400" rtl="0" eaLnBrk="1" latinLnBrk="0" hangingPunct="1">
      <a:defRPr sz="1700" kern="1200">
        <a:solidFill>
          <a:schemeClr val="tx1"/>
        </a:solidFill>
        <a:latin typeface="Arial Unicode MS" pitchFamily="34" charset="-128"/>
        <a:ea typeface="Geneva"/>
        <a:cs typeface="Geneva"/>
      </a:defRPr>
    </a:lvl7pPr>
    <a:lvl8pPr marL="3200400" algn="l" defTabSz="914400" rtl="0" eaLnBrk="1" latinLnBrk="0" hangingPunct="1">
      <a:defRPr sz="1700" kern="1200">
        <a:solidFill>
          <a:schemeClr val="tx1"/>
        </a:solidFill>
        <a:latin typeface="Arial Unicode MS" pitchFamily="34" charset="-128"/>
        <a:ea typeface="Geneva"/>
        <a:cs typeface="Geneva"/>
      </a:defRPr>
    </a:lvl8pPr>
    <a:lvl9pPr marL="3657600" algn="l" defTabSz="914400" rtl="0" eaLnBrk="1" latinLnBrk="0" hangingPunct="1">
      <a:defRPr sz="1700" kern="1200">
        <a:solidFill>
          <a:schemeClr val="tx1"/>
        </a:solidFill>
        <a:latin typeface="Arial Unicode MS" pitchFamily="34" charset="-128"/>
        <a:ea typeface="Geneva"/>
        <a:cs typeface="Genev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9595FF"/>
    <a:srgbClr val="FF9900"/>
    <a:srgbClr val="CC3300"/>
    <a:srgbClr val="802600"/>
    <a:srgbClr val="990000"/>
    <a:srgbClr val="DDDDDD"/>
    <a:srgbClr val="CCECFF"/>
    <a:srgbClr val="5F5F5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453" autoAdjust="0"/>
    <p:restoredTop sz="96441" autoAdjust="0"/>
  </p:normalViewPr>
  <p:slideViewPr>
    <p:cSldViewPr snapToGrid="0" snapToObjects="1">
      <p:cViewPr varScale="1">
        <p:scale>
          <a:sx n="117" d="100"/>
          <a:sy n="117" d="100"/>
        </p:scale>
        <p:origin x="-1398" y="-108"/>
      </p:cViewPr>
      <p:guideLst>
        <p:guide orient="horz" pos="3265"/>
        <p:guide pos="348"/>
      </p:guideLst>
    </p:cSldViewPr>
  </p:slideViewPr>
  <p:outlineViewPr>
    <p:cViewPr>
      <p:scale>
        <a:sx n="33" d="100"/>
        <a:sy n="33" d="100"/>
      </p:scale>
      <p:origin x="0" y="4968"/>
    </p:cViewPr>
  </p:outlineViewPr>
  <p:notesTextViewPr>
    <p:cViewPr>
      <p:scale>
        <a:sx n="100" d="100"/>
        <a:sy n="100" d="100"/>
      </p:scale>
      <p:origin x="0" y="0"/>
    </p:cViewPr>
  </p:notesTextViewPr>
  <p:sorterViewPr>
    <p:cViewPr>
      <p:scale>
        <a:sx n="100" d="100"/>
        <a:sy n="100" d="100"/>
      </p:scale>
      <p:origin x="0" y="8430"/>
    </p:cViewPr>
  </p:sorterViewPr>
  <p:notesViewPr>
    <p:cSldViewPr snapToGrid="0" snapToObjects="1">
      <p:cViewPr varScale="1">
        <p:scale>
          <a:sx n="59" d="100"/>
          <a:sy n="59" d="100"/>
        </p:scale>
        <p:origin x="-3396" y="-96"/>
      </p:cViewPr>
      <p:guideLst>
        <p:guide orient="horz" pos="2141"/>
        <p:guide pos="3127"/>
      </p:guideLst>
    </p:cSldViewPr>
  </p:notes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39725"/>
          </a:xfrm>
          <a:prstGeom prst="rect">
            <a:avLst/>
          </a:prstGeom>
        </p:spPr>
        <p:txBody>
          <a:bodyPr vert="horz" wrap="square" lIns="91440" tIns="45720" rIns="91440" bIns="45720" numCol="1" anchor="t" anchorCtr="0" compatLnSpc="1">
            <a:prstTxWarp prst="textNoShape">
              <a:avLst/>
            </a:prstTxWarp>
          </a:bodyPr>
          <a:lstStyle>
            <a:lvl1pPr>
              <a:defRPr sz="1200">
                <a:latin typeface="Geneva"/>
              </a:defRPr>
            </a:lvl1pPr>
          </a:lstStyle>
          <a:p>
            <a:endParaRPr lang="ru-RU"/>
          </a:p>
        </p:txBody>
      </p:sp>
      <p:sp>
        <p:nvSpPr>
          <p:cNvPr id="3" name="Date Placeholder 2"/>
          <p:cNvSpPr>
            <a:spLocks noGrp="1"/>
          </p:cNvSpPr>
          <p:nvPr>
            <p:ph type="dt" sz="quarter" idx="1"/>
          </p:nvPr>
        </p:nvSpPr>
        <p:spPr>
          <a:xfrm>
            <a:off x="5621338" y="0"/>
            <a:ext cx="4303712" cy="339725"/>
          </a:xfrm>
          <a:prstGeom prst="rect">
            <a:avLst/>
          </a:prstGeom>
        </p:spPr>
        <p:txBody>
          <a:bodyPr vert="horz" wrap="square" lIns="91440" tIns="45720" rIns="91440" bIns="45720" numCol="1" anchor="t" anchorCtr="0" compatLnSpc="1">
            <a:prstTxWarp prst="textNoShape">
              <a:avLst/>
            </a:prstTxWarp>
          </a:bodyPr>
          <a:lstStyle>
            <a:lvl1pPr algn="r">
              <a:defRPr sz="1200">
                <a:latin typeface="Geneva"/>
              </a:defRPr>
            </a:lvl1pPr>
          </a:lstStyle>
          <a:p>
            <a:fld id="{840BEF75-E4E1-4418-8704-9C50E3E1A03F}" type="datetime1">
              <a:rPr lang="en-US"/>
              <a:pPr/>
              <a:t>5/18/2015</a:t>
            </a:fld>
            <a:endParaRPr lang="en-US"/>
          </a:p>
        </p:txBody>
      </p:sp>
      <p:sp>
        <p:nvSpPr>
          <p:cNvPr id="4" name="Footer Placeholder 3"/>
          <p:cNvSpPr>
            <a:spLocks noGrp="1"/>
          </p:cNvSpPr>
          <p:nvPr>
            <p:ph type="ftr" sz="quarter" idx="2"/>
          </p:nvPr>
        </p:nvSpPr>
        <p:spPr>
          <a:xfrm>
            <a:off x="0" y="6456363"/>
            <a:ext cx="4302125" cy="339725"/>
          </a:xfrm>
          <a:prstGeom prst="rect">
            <a:avLst/>
          </a:prstGeom>
        </p:spPr>
        <p:txBody>
          <a:bodyPr vert="horz" wrap="square" lIns="91440" tIns="45720" rIns="91440" bIns="45720" numCol="1" anchor="b" anchorCtr="0" compatLnSpc="1">
            <a:prstTxWarp prst="textNoShape">
              <a:avLst/>
            </a:prstTxWarp>
          </a:bodyPr>
          <a:lstStyle>
            <a:lvl1pPr>
              <a:defRPr sz="1200">
                <a:latin typeface="Geneva"/>
              </a:defRPr>
            </a:lvl1pPr>
          </a:lstStyle>
          <a:p>
            <a:endParaRPr lang="ru-RU"/>
          </a:p>
        </p:txBody>
      </p:sp>
      <p:sp>
        <p:nvSpPr>
          <p:cNvPr id="5" name="Slide Number Placeholder 4"/>
          <p:cNvSpPr>
            <a:spLocks noGrp="1"/>
          </p:cNvSpPr>
          <p:nvPr>
            <p:ph type="sldNum" sz="quarter" idx="3"/>
          </p:nvPr>
        </p:nvSpPr>
        <p:spPr>
          <a:xfrm>
            <a:off x="5621338" y="6456363"/>
            <a:ext cx="4303712" cy="339725"/>
          </a:xfrm>
          <a:prstGeom prst="rect">
            <a:avLst/>
          </a:prstGeom>
        </p:spPr>
        <p:txBody>
          <a:bodyPr vert="horz" wrap="square" lIns="91440" tIns="45720" rIns="91440" bIns="45720" numCol="1" anchor="b" anchorCtr="0" compatLnSpc="1">
            <a:prstTxWarp prst="textNoShape">
              <a:avLst/>
            </a:prstTxWarp>
          </a:bodyPr>
          <a:lstStyle>
            <a:lvl1pPr algn="r">
              <a:defRPr sz="1200">
                <a:latin typeface="Geneva"/>
              </a:defRPr>
            </a:lvl1pPr>
          </a:lstStyle>
          <a:p>
            <a:fld id="{7D77481B-68EE-4979-AF7E-DBACAD9A9462}" type="slidenum">
              <a:rPr lang="en-US"/>
              <a:pPr/>
              <a:t>‹#›</a:t>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39725"/>
          </a:xfrm>
          <a:prstGeom prst="rect">
            <a:avLst/>
          </a:prstGeom>
        </p:spPr>
        <p:txBody>
          <a:bodyPr vert="horz" wrap="square" lIns="91440" tIns="45720" rIns="91440" bIns="45720" numCol="1" anchor="t" anchorCtr="0" compatLnSpc="1">
            <a:prstTxWarp prst="textNoShape">
              <a:avLst/>
            </a:prstTxWarp>
          </a:bodyPr>
          <a:lstStyle>
            <a:lvl1pPr>
              <a:defRPr sz="1200">
                <a:latin typeface="Geneva"/>
              </a:defRPr>
            </a:lvl1pPr>
          </a:lstStyle>
          <a:p>
            <a:endParaRPr lang="ru-RU"/>
          </a:p>
        </p:txBody>
      </p:sp>
      <p:sp>
        <p:nvSpPr>
          <p:cNvPr id="3" name="Date Placeholder 2"/>
          <p:cNvSpPr>
            <a:spLocks noGrp="1"/>
          </p:cNvSpPr>
          <p:nvPr>
            <p:ph type="dt" idx="1"/>
          </p:nvPr>
        </p:nvSpPr>
        <p:spPr>
          <a:xfrm>
            <a:off x="5621338" y="0"/>
            <a:ext cx="4303712" cy="339725"/>
          </a:xfrm>
          <a:prstGeom prst="rect">
            <a:avLst/>
          </a:prstGeom>
        </p:spPr>
        <p:txBody>
          <a:bodyPr vert="horz" wrap="square" lIns="91440" tIns="45720" rIns="91440" bIns="45720" numCol="1" anchor="t" anchorCtr="0" compatLnSpc="1">
            <a:prstTxWarp prst="textNoShape">
              <a:avLst/>
            </a:prstTxWarp>
          </a:bodyPr>
          <a:lstStyle>
            <a:lvl1pPr algn="r">
              <a:defRPr sz="1200">
                <a:latin typeface="Geneva"/>
              </a:defRPr>
            </a:lvl1pPr>
          </a:lstStyle>
          <a:p>
            <a:fld id="{C1E00923-8C78-4375-88C8-AC8AD3874FCA}" type="datetime1">
              <a:rPr lang="en-US"/>
              <a:pPr/>
              <a:t>5/18/2015</a:t>
            </a:fld>
            <a:endParaRPr lang="en-US"/>
          </a:p>
        </p:txBody>
      </p:sp>
      <p:sp>
        <p:nvSpPr>
          <p:cNvPr id="4" name="Slide Image Placeholder 3"/>
          <p:cNvSpPr>
            <a:spLocks noGrp="1" noRot="1" noChangeAspect="1"/>
          </p:cNvSpPr>
          <p:nvPr>
            <p:ph type="sldImg" idx="2"/>
          </p:nvPr>
        </p:nvSpPr>
        <p:spPr>
          <a:xfrm>
            <a:off x="3122613" y="509588"/>
            <a:ext cx="3681412" cy="2549525"/>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ru-RU" noProof="0" dirty="0" smtClean="0"/>
          </a:p>
        </p:txBody>
      </p:sp>
      <p:sp>
        <p:nvSpPr>
          <p:cNvPr id="5" name="Notes Placeholder 4"/>
          <p:cNvSpPr>
            <a:spLocks noGrp="1"/>
          </p:cNvSpPr>
          <p:nvPr>
            <p:ph type="body" sz="quarter" idx="3"/>
          </p:nvPr>
        </p:nvSpPr>
        <p:spPr>
          <a:xfrm>
            <a:off x="992188" y="3228975"/>
            <a:ext cx="7942262" cy="3059113"/>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0" y="6456363"/>
            <a:ext cx="4302125" cy="339725"/>
          </a:xfrm>
          <a:prstGeom prst="rect">
            <a:avLst/>
          </a:prstGeom>
        </p:spPr>
        <p:txBody>
          <a:bodyPr vert="horz" wrap="square" lIns="91440" tIns="45720" rIns="91440" bIns="45720" numCol="1" anchor="b" anchorCtr="0" compatLnSpc="1">
            <a:prstTxWarp prst="textNoShape">
              <a:avLst/>
            </a:prstTxWarp>
          </a:bodyPr>
          <a:lstStyle>
            <a:lvl1pPr>
              <a:defRPr sz="1200">
                <a:latin typeface="Geneva"/>
              </a:defRPr>
            </a:lvl1pPr>
          </a:lstStyle>
          <a:p>
            <a:endParaRPr lang="ru-RU"/>
          </a:p>
        </p:txBody>
      </p:sp>
      <p:sp>
        <p:nvSpPr>
          <p:cNvPr id="7" name="Slide Number Placeholder 6"/>
          <p:cNvSpPr>
            <a:spLocks noGrp="1"/>
          </p:cNvSpPr>
          <p:nvPr>
            <p:ph type="sldNum" sz="quarter" idx="5"/>
          </p:nvPr>
        </p:nvSpPr>
        <p:spPr>
          <a:xfrm>
            <a:off x="5621338" y="6456363"/>
            <a:ext cx="4303712" cy="339725"/>
          </a:xfrm>
          <a:prstGeom prst="rect">
            <a:avLst/>
          </a:prstGeom>
        </p:spPr>
        <p:txBody>
          <a:bodyPr vert="horz" wrap="square" lIns="91440" tIns="45720" rIns="91440" bIns="45720" numCol="1" anchor="b" anchorCtr="0" compatLnSpc="1">
            <a:prstTxWarp prst="textNoShape">
              <a:avLst/>
            </a:prstTxWarp>
          </a:bodyPr>
          <a:lstStyle>
            <a:lvl1pPr algn="r">
              <a:defRPr sz="1200">
                <a:latin typeface="Geneva"/>
              </a:defRPr>
            </a:lvl1pPr>
          </a:lstStyle>
          <a:p>
            <a:fld id="{1E80DF18-9CCF-4C2C-A5BB-75D4BA027A45}" type="slidenum">
              <a:rPr lang="en-US"/>
              <a:pPr/>
              <a:t>‹#›</a:t>
            </a:fld>
            <a:endParaRPr lang="en-US"/>
          </a:p>
        </p:txBody>
      </p:sp>
    </p:spTree>
  </p:cSld>
  <p:clrMap bg1="lt1" tx1="dk1" bg2="lt2" tx2="dk2" accent1="accent1" accent2="accent2" accent3="accent3" accent4="accent4" accent5="accent5" accent6="accent6" hlink="hlink" folHlink="folHlink"/>
  <p:hf sldNum="0" hdr="0" ftr="0" dt="0"/>
  <p:notesStyle>
    <a:lvl1pPr algn="l" defTabSz="420688" rtl="0" eaLnBrk="0" fontAlgn="base" hangingPunct="0">
      <a:spcBef>
        <a:spcPct val="30000"/>
      </a:spcBef>
      <a:spcAft>
        <a:spcPct val="0"/>
      </a:spcAft>
      <a:defRPr sz="1200" kern="1200">
        <a:solidFill>
          <a:schemeClr val="tx1"/>
        </a:solidFill>
        <a:latin typeface="Geneva"/>
        <a:ea typeface="Geneva" pitchFamily="-65" charset="-128"/>
        <a:cs typeface="Geneva" pitchFamily="-65" charset="-128"/>
      </a:defRPr>
    </a:lvl1pPr>
    <a:lvl2pPr marL="420688" algn="l" defTabSz="420688" rtl="0" eaLnBrk="0" fontAlgn="base" hangingPunct="0">
      <a:spcBef>
        <a:spcPct val="30000"/>
      </a:spcBef>
      <a:spcAft>
        <a:spcPct val="0"/>
      </a:spcAft>
      <a:defRPr sz="1200" kern="1200">
        <a:solidFill>
          <a:schemeClr val="tx1"/>
        </a:solidFill>
        <a:latin typeface="Geneva"/>
        <a:ea typeface="Geneva" pitchFamily="-65" charset="-128"/>
        <a:cs typeface="Geneva"/>
      </a:defRPr>
    </a:lvl2pPr>
    <a:lvl3pPr marL="842963" algn="l" defTabSz="420688" rtl="0" eaLnBrk="0" fontAlgn="base" hangingPunct="0">
      <a:spcBef>
        <a:spcPct val="30000"/>
      </a:spcBef>
      <a:spcAft>
        <a:spcPct val="0"/>
      </a:spcAft>
      <a:defRPr sz="1200" kern="1200">
        <a:solidFill>
          <a:schemeClr val="tx1"/>
        </a:solidFill>
        <a:latin typeface="Geneva"/>
        <a:ea typeface="Geneva" pitchFamily="-65" charset="-128"/>
        <a:cs typeface="Geneva"/>
      </a:defRPr>
    </a:lvl3pPr>
    <a:lvl4pPr marL="1266825" algn="l" defTabSz="420688" rtl="0" eaLnBrk="0" fontAlgn="base" hangingPunct="0">
      <a:spcBef>
        <a:spcPct val="30000"/>
      </a:spcBef>
      <a:spcAft>
        <a:spcPct val="0"/>
      </a:spcAft>
      <a:defRPr sz="1200" kern="1200">
        <a:solidFill>
          <a:schemeClr val="tx1"/>
        </a:solidFill>
        <a:latin typeface="Geneva"/>
        <a:ea typeface="Geneva" pitchFamily="-65" charset="-128"/>
        <a:cs typeface="Geneva"/>
      </a:defRPr>
    </a:lvl4pPr>
    <a:lvl5pPr marL="1689100" algn="l" defTabSz="420688" rtl="0" eaLnBrk="0" fontAlgn="base" hangingPunct="0">
      <a:spcBef>
        <a:spcPct val="30000"/>
      </a:spcBef>
      <a:spcAft>
        <a:spcPct val="0"/>
      </a:spcAft>
      <a:defRPr sz="1200" kern="1200">
        <a:solidFill>
          <a:schemeClr val="tx1"/>
        </a:solidFill>
        <a:latin typeface="Geneva"/>
        <a:ea typeface="Geneva" pitchFamily="-65" charset="-128"/>
        <a:cs typeface="Geneva"/>
      </a:defRPr>
    </a:lvl5pPr>
    <a:lvl6pPr marL="2112935" algn="l" defTabSz="422588" rtl="0" eaLnBrk="1" latinLnBrk="0" hangingPunct="1">
      <a:defRPr sz="1200" kern="1200">
        <a:solidFill>
          <a:schemeClr val="tx1"/>
        </a:solidFill>
        <a:latin typeface="+mn-lt"/>
        <a:ea typeface="+mn-ea"/>
        <a:cs typeface="+mn-cs"/>
      </a:defRPr>
    </a:lvl6pPr>
    <a:lvl7pPr marL="2535522" algn="l" defTabSz="422588" rtl="0" eaLnBrk="1" latinLnBrk="0" hangingPunct="1">
      <a:defRPr sz="1200" kern="1200">
        <a:solidFill>
          <a:schemeClr val="tx1"/>
        </a:solidFill>
        <a:latin typeface="+mn-lt"/>
        <a:ea typeface="+mn-ea"/>
        <a:cs typeface="+mn-cs"/>
      </a:defRPr>
    </a:lvl7pPr>
    <a:lvl8pPr marL="2958108" algn="l" defTabSz="422588" rtl="0" eaLnBrk="1" latinLnBrk="0" hangingPunct="1">
      <a:defRPr sz="1200" kern="1200">
        <a:solidFill>
          <a:schemeClr val="tx1"/>
        </a:solidFill>
        <a:latin typeface="+mn-lt"/>
        <a:ea typeface="+mn-ea"/>
        <a:cs typeface="+mn-cs"/>
      </a:defRPr>
    </a:lvl8pPr>
    <a:lvl9pPr marL="3380696" algn="l" defTabSz="4225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a:lstStyle/>
          <a:p>
            <a:endParaRPr lang="ru-RU" smtClean="0">
              <a:solidFill>
                <a:schemeClr val="tx2"/>
              </a:solidFill>
              <a:ea typeface="Geneva"/>
              <a:cs typeface="Genev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8918" y="274955"/>
            <a:ext cx="7069409" cy="1143000"/>
          </a:xfrm>
        </p:spPr>
        <p:txBody>
          <a:bodyPr>
            <a:normAutofit/>
          </a:bodyPr>
          <a:lstStyle>
            <a:lvl1pPr>
              <a:defRPr sz="1600" cap="none">
                <a:latin typeface="+mj-lt"/>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05243" y="1600779"/>
            <a:ext cx="7300397" cy="4343112"/>
          </a:xfrm>
        </p:spPr>
        <p:txBody>
          <a:bodyPr/>
          <a:lstStyle>
            <a:lvl1pPr indent="145877">
              <a:buFont typeface="Arial"/>
              <a:buNone/>
              <a:defRPr>
                <a:latin typeface="Arial"/>
                <a:cs typeface="Arial"/>
              </a:defRPr>
            </a:lvl1pPr>
            <a:lvl2pPr indent="145877">
              <a:buFont typeface="Arial"/>
              <a:buChar char="•"/>
              <a:defRPr>
                <a:latin typeface="Arial"/>
                <a:cs typeface="Arial"/>
              </a:defRPr>
            </a:lvl2pPr>
            <a:lvl3pPr indent="145877">
              <a:buFont typeface="Arial"/>
              <a:buChar char="•"/>
              <a:defRPr>
                <a:latin typeface="Arial"/>
                <a:cs typeface="Arial"/>
              </a:defRPr>
            </a:lvl3pPr>
            <a:lvl4pPr indent="145877">
              <a:buFont typeface="Arial"/>
              <a:buChar char="•"/>
              <a:defRPr>
                <a:latin typeface="Arial"/>
                <a:cs typeface="Arial"/>
              </a:defRPr>
            </a:lvl4pPr>
            <a:lvl5pPr indent="145877">
              <a:buFont typeface="Arial"/>
              <a:buChar char="•"/>
              <a:defRPr>
                <a:latin typeface="Arial"/>
                <a:cs typeface="Arial"/>
              </a:defRPr>
            </a:lvl5pPr>
          </a:lstStyle>
          <a:p>
            <a:pPr lvl="0"/>
            <a:r>
              <a:rPr lang="ru-RU" dirty="0" smtClean="0"/>
              <a:t>Click to edit Master text styles</a:t>
            </a:r>
          </a:p>
          <a:p>
            <a:pPr lvl="1"/>
            <a:r>
              <a:rPr lang="ru-RU" dirty="0" smtClean="0"/>
              <a:t>Second level</a:t>
            </a:r>
          </a:p>
          <a:p>
            <a:pPr lvl="2"/>
            <a:r>
              <a:rPr lang="ru-RU" dirty="0" smtClean="0"/>
              <a:t>Third level</a:t>
            </a:r>
          </a:p>
          <a:p>
            <a:pPr lvl="3"/>
            <a:r>
              <a:rPr lang="ru-RU" dirty="0" smtClean="0"/>
              <a:t>Fourth level</a:t>
            </a:r>
          </a:p>
          <a:p>
            <a:pPr lvl="4"/>
            <a:r>
              <a:rPr lang="ru-RU" dirty="0" smtClean="0"/>
              <a:t>Fifth level</a:t>
            </a:r>
            <a:endParaRPr lang="en-US" dirty="0"/>
          </a:p>
        </p:txBody>
      </p:sp>
      <p:sp>
        <p:nvSpPr>
          <p:cNvPr id="4" name="Footer Placeholder 4"/>
          <p:cNvSpPr>
            <a:spLocks noGrp="1"/>
          </p:cNvSpPr>
          <p:nvPr>
            <p:ph type="ftr" sz="quarter" idx="10"/>
          </p:nvPr>
        </p:nvSpPr>
        <p:spPr>
          <a:xfrm>
            <a:off x="2144713" y="6356350"/>
            <a:ext cx="4660900" cy="365125"/>
          </a:xfrm>
        </p:spPr>
        <p:txBody>
          <a:bodyPr/>
          <a:lstStyle>
            <a:lvl1pPr>
              <a:defRPr>
                <a:solidFill>
                  <a:srgbClr val="262626"/>
                </a:solidFill>
                <a:latin typeface="Arial Unicode MS" pitchFamily="34" charset="-128"/>
                <a:ea typeface="Arial Unicode MS" pitchFamily="34" charset="-128"/>
                <a:cs typeface="Arial Unicode MS" pitchFamily="34" charset="-128"/>
              </a:defRPr>
            </a:lvl1pPr>
          </a:lstStyle>
          <a:p>
            <a:pPr>
              <a:defRPr/>
            </a:pPr>
            <a:r>
              <a:rPr lang="en-US"/>
              <a:t>Guaranteeing the success of your trials.</a:t>
            </a:r>
          </a:p>
        </p:txBody>
      </p:sp>
      <p:sp>
        <p:nvSpPr>
          <p:cNvPr id="5" name="Slide Number Placeholder 5"/>
          <p:cNvSpPr>
            <a:spLocks noGrp="1"/>
          </p:cNvSpPr>
          <p:nvPr>
            <p:ph type="sldNum" sz="quarter" idx="11"/>
          </p:nvPr>
        </p:nvSpPr>
        <p:spPr/>
        <p:txBody>
          <a:bodyPr/>
          <a:lstStyle>
            <a:lvl1pPr>
              <a:defRPr/>
            </a:lvl1pPr>
          </a:lstStyle>
          <a:p>
            <a:fld id="{75045ADB-2CDF-478F-998B-54CB4973655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27451" y="274955"/>
            <a:ext cx="7069409" cy="1143000"/>
          </a:xfrm>
        </p:spPr>
        <p:txBody>
          <a:bodyPr/>
          <a:lstStyle>
            <a:lvl1pPr>
              <a:defRPr cap="none">
                <a:latin typeface="Arial"/>
                <a:cs typeface="Arial"/>
              </a:defRPr>
            </a:lvl1pPr>
          </a:lstStyle>
          <a:p>
            <a:r>
              <a:rPr lang="ru-RU" dirty="0" smtClean="0"/>
              <a:t>Click to edit Master title style</a:t>
            </a:r>
            <a:endParaRPr lang="en-US" dirty="0"/>
          </a:p>
        </p:txBody>
      </p:sp>
      <p:sp>
        <p:nvSpPr>
          <p:cNvPr id="3" name="Date Placeholder 2"/>
          <p:cNvSpPr>
            <a:spLocks noGrp="1"/>
          </p:cNvSpPr>
          <p:nvPr>
            <p:ph type="dt" sz="half" idx="10"/>
          </p:nvPr>
        </p:nvSpPr>
        <p:spPr>
          <a:xfrm>
            <a:off x="963613" y="6357938"/>
            <a:ext cx="836612" cy="365125"/>
          </a:xfrm>
          <a:prstGeom prst="rect">
            <a:avLst/>
          </a:prstGeom>
        </p:spPr>
        <p:txBody>
          <a:bodyPr vert="horz" wrap="square" lIns="74106" tIns="37053" rIns="74106" bIns="37053" numCol="1" anchor="t" anchorCtr="0" compatLnSpc="1">
            <a:prstTxWarp prst="textNoShape">
              <a:avLst/>
            </a:prstTxWarp>
          </a:bodyPr>
          <a:lstStyle>
            <a:lvl1pPr>
              <a:defRPr/>
            </a:lvl1pPr>
          </a:lstStyle>
          <a:p>
            <a:fld id="{9777954F-6D9A-4CA7-8B14-ACDB129D51FE}" type="datetime1">
              <a:rPr lang="ru-RU"/>
              <a:pPr/>
              <a:t>18.05.2015</a:t>
            </a:fld>
            <a:endParaRPr lang="en-US"/>
          </a:p>
        </p:txBody>
      </p:sp>
      <p:sp>
        <p:nvSpPr>
          <p:cNvPr id="4" name="Footer Placeholder 3"/>
          <p:cNvSpPr>
            <a:spLocks noGrp="1"/>
          </p:cNvSpPr>
          <p:nvPr>
            <p:ph type="ftr" sz="quarter" idx="11"/>
          </p:nvPr>
        </p:nvSpPr>
        <p:spPr>
          <a:xfrm>
            <a:off x="2127250" y="6356350"/>
            <a:ext cx="4660900" cy="365125"/>
          </a:xfrm>
        </p:spPr>
        <p:txBody>
          <a:bodyPr/>
          <a:lstStyle>
            <a:lvl1pPr defTabSz="420688">
              <a:defRPr smtClean="0">
                <a:solidFill>
                  <a:srgbClr val="262626"/>
                </a:solidFill>
                <a:latin typeface="Geneva"/>
                <a:ea typeface="Geneva"/>
                <a:cs typeface="Geneva"/>
              </a:defRPr>
            </a:lvl1pPr>
          </a:lstStyle>
          <a:p>
            <a:r>
              <a:rPr lang="en-US"/>
              <a:t>Guaranteeing the success of your trials.</a:t>
            </a:r>
          </a:p>
        </p:txBody>
      </p:sp>
      <p:sp>
        <p:nvSpPr>
          <p:cNvPr id="5" name="Slide Number Placeholder 4"/>
          <p:cNvSpPr>
            <a:spLocks noGrp="1"/>
          </p:cNvSpPr>
          <p:nvPr>
            <p:ph type="sldNum" sz="quarter" idx="12"/>
          </p:nvPr>
        </p:nvSpPr>
        <p:spPr/>
        <p:txBody>
          <a:bodyPr/>
          <a:lstStyle>
            <a:lvl1pPr>
              <a:defRPr/>
            </a:lvl1pPr>
          </a:lstStyle>
          <a:p>
            <a:fld id="{A92A29B3-A37F-487F-BA32-D2FF32767DC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116138" y="274638"/>
            <a:ext cx="7069137" cy="1143000"/>
          </a:xfrm>
          <a:prstGeom prst="rect">
            <a:avLst/>
          </a:prstGeom>
          <a:noFill/>
          <a:ln w="9525">
            <a:noFill/>
            <a:miter lim="800000"/>
            <a:headEnd/>
            <a:tailEnd/>
          </a:ln>
        </p:spPr>
        <p:txBody>
          <a:bodyPr vert="horz" wrap="square" lIns="0" tIns="0" rIns="84517" bIns="0" numCol="1" anchor="t" anchorCtr="0" compatLnSpc="1">
            <a:prstTxWarp prst="textNoShape">
              <a:avLst/>
            </a:prstTxWarp>
          </a:bodyPr>
          <a:lstStyle/>
          <a:p>
            <a:pPr lvl="0"/>
            <a:r>
              <a:rPr lang="en-US" smtClean="0"/>
              <a:t>Click to edit </a:t>
            </a:r>
            <a:br>
              <a:rPr lang="en-US" smtClean="0"/>
            </a:br>
            <a:r>
              <a:rPr lang="en-US" smtClean="0"/>
              <a:t>Master title style</a:t>
            </a:r>
          </a:p>
        </p:txBody>
      </p:sp>
      <p:sp>
        <p:nvSpPr>
          <p:cNvPr id="2051" name="Text Placeholder 2"/>
          <p:cNvSpPr>
            <a:spLocks noGrp="1"/>
          </p:cNvSpPr>
          <p:nvPr>
            <p:ph type="body" idx="1"/>
          </p:nvPr>
        </p:nvSpPr>
        <p:spPr bwMode="auto">
          <a:xfrm>
            <a:off x="1946275" y="1600200"/>
            <a:ext cx="7300913" cy="4343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2116138" y="6356350"/>
            <a:ext cx="4660900" cy="365125"/>
          </a:xfrm>
          <a:prstGeom prst="rect">
            <a:avLst/>
          </a:prstGeom>
        </p:spPr>
        <p:txBody>
          <a:bodyPr vert="horz" wrap="square" lIns="0" tIns="0" rIns="84517" bIns="0" numCol="1" anchor="ctr" anchorCtr="0" compatLnSpc="1">
            <a:prstTxWarp prst="textNoShape">
              <a:avLst/>
            </a:prstTxWarp>
          </a:bodyPr>
          <a:lstStyle>
            <a:lvl1pPr defTabSz="421990">
              <a:defRPr sz="900">
                <a:solidFill>
                  <a:schemeClr val="tx1">
                    <a:lumMod val="85000"/>
                    <a:lumOff val="15000"/>
                  </a:schemeClr>
                </a:solidFill>
                <a:latin typeface="Lucida Sans Unicode" pitchFamily="34" charset="0"/>
                <a:ea typeface="Geneva" pitchFamily="-65" charset="-128"/>
                <a:cs typeface="Geneva" pitchFamily="-65" charset="-128"/>
              </a:defRPr>
            </a:lvl1pPr>
          </a:lstStyle>
          <a:p>
            <a:pPr>
              <a:defRPr/>
            </a:pPr>
            <a:r>
              <a:rPr lang="en-US"/>
              <a:t>Guaranteeing the success of your trials.</a:t>
            </a:r>
            <a:endParaRPr lang="en-GB"/>
          </a:p>
        </p:txBody>
      </p:sp>
      <p:sp>
        <p:nvSpPr>
          <p:cNvPr id="6" name="Slide Number Placeholder 5"/>
          <p:cNvSpPr>
            <a:spLocks noGrp="1"/>
          </p:cNvSpPr>
          <p:nvPr>
            <p:ph type="sldNum" sz="quarter" idx="4"/>
          </p:nvPr>
        </p:nvSpPr>
        <p:spPr>
          <a:xfrm>
            <a:off x="433388" y="6356350"/>
            <a:ext cx="520700" cy="365125"/>
          </a:xfrm>
          <a:prstGeom prst="rect">
            <a:avLst/>
          </a:prstGeom>
        </p:spPr>
        <p:txBody>
          <a:bodyPr vert="horz" wrap="square" lIns="84517" tIns="42258" rIns="84517" bIns="42258" numCol="1" anchor="ctr" anchorCtr="0" compatLnSpc="1">
            <a:prstTxWarp prst="textNoShape">
              <a:avLst/>
            </a:prstTxWarp>
          </a:bodyPr>
          <a:lstStyle>
            <a:lvl1pPr>
              <a:defRPr sz="900">
                <a:solidFill>
                  <a:srgbClr val="7F7F7F"/>
                </a:solidFill>
                <a:latin typeface="Geneva"/>
              </a:defRPr>
            </a:lvl1pPr>
          </a:lstStyle>
          <a:p>
            <a:fld id="{855CEEB9-2B15-4D5C-BE67-3A0471ECD9C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Lst>
  <p:timing>
    <p:tnLst>
      <p:par>
        <p:cTn id="1" dur="indefinite" restart="never" nodeType="tmRoot"/>
      </p:par>
    </p:tnLst>
  </p:timing>
  <p:hf hdr="0" dt="0"/>
  <p:txStyles>
    <p:titleStyle>
      <a:lvl1pPr algn="l" defTabSz="420688" rtl="0" eaLnBrk="0" fontAlgn="base" hangingPunct="0">
        <a:spcBef>
          <a:spcPct val="0"/>
        </a:spcBef>
        <a:spcAft>
          <a:spcPct val="0"/>
        </a:spcAft>
        <a:defRPr sz="1600" kern="1200">
          <a:solidFill>
            <a:srgbClr val="A6A6A6"/>
          </a:solidFill>
          <a:latin typeface="Arial Unicode MS" pitchFamily="34" charset="-128"/>
          <a:ea typeface="Geneva" pitchFamily="-65" charset="-128"/>
          <a:cs typeface="Arial Unicode MS" pitchFamily="34" charset="-128"/>
        </a:defRPr>
      </a:lvl1pPr>
      <a:lvl2pPr algn="l" defTabSz="420688" rtl="0" eaLnBrk="0" fontAlgn="base" hangingPunct="0">
        <a:spcBef>
          <a:spcPct val="0"/>
        </a:spcBef>
        <a:spcAft>
          <a:spcPct val="0"/>
        </a:spcAft>
        <a:defRPr sz="1600">
          <a:solidFill>
            <a:srgbClr val="A6A6A6"/>
          </a:solidFill>
          <a:latin typeface="Arial Unicode MS" pitchFamily="34" charset="-128"/>
          <a:ea typeface="Geneva" pitchFamily="-65" charset="-128"/>
          <a:cs typeface="Arial Unicode MS" pitchFamily="34" charset="-128"/>
        </a:defRPr>
      </a:lvl2pPr>
      <a:lvl3pPr algn="l" defTabSz="420688" rtl="0" eaLnBrk="0" fontAlgn="base" hangingPunct="0">
        <a:spcBef>
          <a:spcPct val="0"/>
        </a:spcBef>
        <a:spcAft>
          <a:spcPct val="0"/>
        </a:spcAft>
        <a:defRPr sz="1600">
          <a:solidFill>
            <a:srgbClr val="A6A6A6"/>
          </a:solidFill>
          <a:latin typeface="Arial Unicode MS" pitchFamily="34" charset="-128"/>
          <a:ea typeface="Geneva" pitchFamily="-65" charset="-128"/>
          <a:cs typeface="Arial Unicode MS" pitchFamily="34" charset="-128"/>
        </a:defRPr>
      </a:lvl3pPr>
      <a:lvl4pPr algn="l" defTabSz="420688" rtl="0" eaLnBrk="0" fontAlgn="base" hangingPunct="0">
        <a:spcBef>
          <a:spcPct val="0"/>
        </a:spcBef>
        <a:spcAft>
          <a:spcPct val="0"/>
        </a:spcAft>
        <a:defRPr sz="1600">
          <a:solidFill>
            <a:srgbClr val="A6A6A6"/>
          </a:solidFill>
          <a:latin typeface="Arial Unicode MS" pitchFamily="34" charset="-128"/>
          <a:ea typeface="Geneva" pitchFamily="-65" charset="-128"/>
          <a:cs typeface="Arial Unicode MS" pitchFamily="34" charset="-128"/>
        </a:defRPr>
      </a:lvl4pPr>
      <a:lvl5pPr algn="l" defTabSz="420688" rtl="0" eaLnBrk="0" fontAlgn="base" hangingPunct="0">
        <a:spcBef>
          <a:spcPct val="0"/>
        </a:spcBef>
        <a:spcAft>
          <a:spcPct val="0"/>
        </a:spcAft>
        <a:defRPr sz="1600">
          <a:solidFill>
            <a:srgbClr val="A6A6A6"/>
          </a:solidFill>
          <a:latin typeface="Arial Unicode MS" pitchFamily="34" charset="-128"/>
          <a:ea typeface="Geneva" pitchFamily="-65" charset="-128"/>
          <a:cs typeface="Arial Unicode MS" pitchFamily="34" charset="-128"/>
        </a:defRPr>
      </a:lvl5pPr>
      <a:lvl6pPr marL="370528" algn="l" defTabSz="421990" rtl="0" fontAlgn="base">
        <a:spcBef>
          <a:spcPct val="0"/>
        </a:spcBef>
        <a:spcAft>
          <a:spcPct val="0"/>
        </a:spcAft>
        <a:defRPr sz="2400">
          <a:solidFill>
            <a:srgbClr val="A6A6A6"/>
          </a:solidFill>
          <a:latin typeface="Arial" charset="0"/>
          <a:ea typeface="Geneva" pitchFamily="-65" charset="-128"/>
        </a:defRPr>
      </a:lvl6pPr>
      <a:lvl7pPr marL="741055" algn="l" defTabSz="421990" rtl="0" fontAlgn="base">
        <a:spcBef>
          <a:spcPct val="0"/>
        </a:spcBef>
        <a:spcAft>
          <a:spcPct val="0"/>
        </a:spcAft>
        <a:defRPr sz="2400">
          <a:solidFill>
            <a:srgbClr val="A6A6A6"/>
          </a:solidFill>
          <a:latin typeface="Arial" charset="0"/>
          <a:ea typeface="Geneva" pitchFamily="-65" charset="-128"/>
        </a:defRPr>
      </a:lvl7pPr>
      <a:lvl8pPr marL="1111584" algn="l" defTabSz="421990" rtl="0" fontAlgn="base">
        <a:spcBef>
          <a:spcPct val="0"/>
        </a:spcBef>
        <a:spcAft>
          <a:spcPct val="0"/>
        </a:spcAft>
        <a:defRPr sz="2400">
          <a:solidFill>
            <a:srgbClr val="A6A6A6"/>
          </a:solidFill>
          <a:latin typeface="Arial" charset="0"/>
          <a:ea typeface="Geneva" pitchFamily="-65" charset="-128"/>
        </a:defRPr>
      </a:lvl8pPr>
      <a:lvl9pPr marL="1482111" algn="l" defTabSz="421990" rtl="0" fontAlgn="base">
        <a:spcBef>
          <a:spcPct val="0"/>
        </a:spcBef>
        <a:spcAft>
          <a:spcPct val="0"/>
        </a:spcAft>
        <a:defRPr sz="2400">
          <a:solidFill>
            <a:srgbClr val="A6A6A6"/>
          </a:solidFill>
          <a:latin typeface="Arial" charset="0"/>
          <a:ea typeface="Geneva" pitchFamily="-65" charset="-128"/>
        </a:defRPr>
      </a:lvl9pPr>
    </p:titleStyle>
    <p:bodyStyle>
      <a:lvl1pPr marL="144463" indent="-144463" algn="l" defTabSz="420688" rtl="0" eaLnBrk="0" fontAlgn="base" hangingPunct="0">
        <a:spcBef>
          <a:spcPts val="400"/>
        </a:spcBef>
        <a:spcAft>
          <a:spcPts val="400"/>
        </a:spcAft>
        <a:buClr>
          <a:srgbClr val="800000"/>
        </a:buClr>
        <a:buFont typeface="Arial Unicode MS" pitchFamily="34" charset="-128"/>
        <a:buChar char="•"/>
        <a:defRPr sz="1400" kern="1200">
          <a:solidFill>
            <a:srgbClr val="262626"/>
          </a:solidFill>
          <a:latin typeface="Arial Unicode MS" pitchFamily="34" charset="-128"/>
          <a:ea typeface="Geneva" pitchFamily="-65" charset="-128"/>
          <a:cs typeface="Myriad Pro"/>
        </a:defRPr>
      </a:lvl1pPr>
      <a:lvl2pPr marL="144463" indent="-144463" algn="l" defTabSz="420688" rtl="0" eaLnBrk="0" fontAlgn="base" hangingPunct="0">
        <a:spcBef>
          <a:spcPts val="400"/>
        </a:spcBef>
        <a:spcAft>
          <a:spcPts val="400"/>
        </a:spcAft>
        <a:buClr>
          <a:srgbClr val="800000"/>
        </a:buClr>
        <a:buFont typeface="Arial Unicode MS" pitchFamily="34" charset="-128"/>
        <a:buChar char="•"/>
        <a:defRPr sz="1400">
          <a:solidFill>
            <a:srgbClr val="262626"/>
          </a:solidFill>
          <a:latin typeface="Arial Unicode MS" pitchFamily="34" charset="-128"/>
          <a:ea typeface="Geneva" pitchFamily="-65" charset="-128"/>
          <a:cs typeface="Myriad Pro"/>
        </a:defRPr>
      </a:lvl2pPr>
      <a:lvl3pPr marL="144463" indent="-144463" algn="l" defTabSz="420688" rtl="0" eaLnBrk="0" fontAlgn="base" hangingPunct="0">
        <a:spcBef>
          <a:spcPts val="400"/>
        </a:spcBef>
        <a:spcAft>
          <a:spcPts val="400"/>
        </a:spcAft>
        <a:buClr>
          <a:srgbClr val="800000"/>
        </a:buClr>
        <a:buFont typeface="Arial Unicode MS" pitchFamily="34" charset="-128"/>
        <a:buChar char="•"/>
        <a:defRPr sz="1400">
          <a:solidFill>
            <a:srgbClr val="262626"/>
          </a:solidFill>
          <a:latin typeface="Arial Unicode MS" pitchFamily="34" charset="-128"/>
          <a:ea typeface="Geneva" pitchFamily="-65" charset="-128"/>
          <a:cs typeface="Myriad Pro"/>
        </a:defRPr>
      </a:lvl3pPr>
      <a:lvl4pPr marL="144463" indent="-144463" algn="l" defTabSz="420688" rtl="0" eaLnBrk="0" fontAlgn="base" hangingPunct="0">
        <a:spcBef>
          <a:spcPts val="400"/>
        </a:spcBef>
        <a:spcAft>
          <a:spcPts val="400"/>
        </a:spcAft>
        <a:buClr>
          <a:srgbClr val="800000"/>
        </a:buClr>
        <a:buFont typeface="Arial Unicode MS" pitchFamily="34" charset="-128"/>
        <a:buChar char="•"/>
        <a:defRPr sz="1400">
          <a:solidFill>
            <a:srgbClr val="262626"/>
          </a:solidFill>
          <a:latin typeface="Arial Unicode MS" pitchFamily="34" charset="-128"/>
          <a:ea typeface="Geneva" pitchFamily="-65" charset="-128"/>
          <a:cs typeface="Myriad Pro"/>
        </a:defRPr>
      </a:lvl4pPr>
      <a:lvl5pPr marL="144463" indent="-144463" algn="l" defTabSz="420688" rtl="0" eaLnBrk="0" fontAlgn="base" hangingPunct="0">
        <a:spcBef>
          <a:spcPts val="400"/>
        </a:spcBef>
        <a:spcAft>
          <a:spcPts val="400"/>
        </a:spcAft>
        <a:buClr>
          <a:srgbClr val="800000"/>
        </a:buClr>
        <a:buFont typeface="Arial Unicode MS" pitchFamily="34" charset="-128"/>
        <a:buChar char="•"/>
        <a:defRPr sz="1400">
          <a:solidFill>
            <a:srgbClr val="262626"/>
          </a:solidFill>
          <a:latin typeface="Arial Unicode MS" pitchFamily="34" charset="-128"/>
          <a:ea typeface="Geneva" pitchFamily="-65" charset="-128"/>
          <a:cs typeface="Myriad Pro"/>
        </a:defRPr>
      </a:lvl5pPr>
      <a:lvl6pPr marL="2324229" indent="-211293" algn="l" defTabSz="422588" rtl="0" eaLnBrk="1" latinLnBrk="0" hangingPunct="1">
        <a:spcBef>
          <a:spcPct val="20000"/>
        </a:spcBef>
        <a:buFont typeface="Arial"/>
        <a:buChar char="•"/>
        <a:defRPr sz="1900" kern="1200">
          <a:solidFill>
            <a:schemeClr val="tx1"/>
          </a:solidFill>
          <a:latin typeface="+mn-lt"/>
          <a:ea typeface="+mn-ea"/>
          <a:cs typeface="+mn-cs"/>
        </a:defRPr>
      </a:lvl6pPr>
      <a:lvl7pPr marL="2746816" indent="-211293" algn="l" defTabSz="422588" rtl="0" eaLnBrk="1" latinLnBrk="0" hangingPunct="1">
        <a:spcBef>
          <a:spcPct val="20000"/>
        </a:spcBef>
        <a:buFont typeface="Arial"/>
        <a:buChar char="•"/>
        <a:defRPr sz="1900" kern="1200">
          <a:solidFill>
            <a:schemeClr val="tx1"/>
          </a:solidFill>
          <a:latin typeface="+mn-lt"/>
          <a:ea typeface="+mn-ea"/>
          <a:cs typeface="+mn-cs"/>
        </a:defRPr>
      </a:lvl7pPr>
      <a:lvl8pPr marL="3169404" indent="-211293" algn="l" defTabSz="422588" rtl="0" eaLnBrk="1" latinLnBrk="0" hangingPunct="1">
        <a:spcBef>
          <a:spcPct val="20000"/>
        </a:spcBef>
        <a:buFont typeface="Arial"/>
        <a:buChar char="•"/>
        <a:defRPr sz="1900" kern="1200">
          <a:solidFill>
            <a:schemeClr val="tx1"/>
          </a:solidFill>
          <a:latin typeface="+mn-lt"/>
          <a:ea typeface="+mn-ea"/>
          <a:cs typeface="+mn-cs"/>
        </a:defRPr>
      </a:lvl8pPr>
      <a:lvl9pPr marL="3591990" indent="-211293" algn="l" defTabSz="422588"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22588" rtl="0" eaLnBrk="1" latinLnBrk="0" hangingPunct="1">
        <a:defRPr sz="1700" kern="1200">
          <a:solidFill>
            <a:schemeClr val="tx1"/>
          </a:solidFill>
          <a:latin typeface="+mn-lt"/>
          <a:ea typeface="+mn-ea"/>
          <a:cs typeface="+mn-cs"/>
        </a:defRPr>
      </a:lvl1pPr>
      <a:lvl2pPr marL="422588" algn="l" defTabSz="422588" rtl="0" eaLnBrk="1" latinLnBrk="0" hangingPunct="1">
        <a:defRPr sz="1700" kern="1200">
          <a:solidFill>
            <a:schemeClr val="tx1"/>
          </a:solidFill>
          <a:latin typeface="+mn-lt"/>
          <a:ea typeface="+mn-ea"/>
          <a:cs typeface="+mn-cs"/>
        </a:defRPr>
      </a:lvl2pPr>
      <a:lvl3pPr marL="845174" algn="l" defTabSz="422588" rtl="0" eaLnBrk="1" latinLnBrk="0" hangingPunct="1">
        <a:defRPr sz="1700" kern="1200">
          <a:solidFill>
            <a:schemeClr val="tx1"/>
          </a:solidFill>
          <a:latin typeface="+mn-lt"/>
          <a:ea typeface="+mn-ea"/>
          <a:cs typeface="+mn-cs"/>
        </a:defRPr>
      </a:lvl3pPr>
      <a:lvl4pPr marL="1267762" algn="l" defTabSz="422588" rtl="0" eaLnBrk="1" latinLnBrk="0" hangingPunct="1">
        <a:defRPr sz="1700" kern="1200">
          <a:solidFill>
            <a:schemeClr val="tx1"/>
          </a:solidFill>
          <a:latin typeface="+mn-lt"/>
          <a:ea typeface="+mn-ea"/>
          <a:cs typeface="+mn-cs"/>
        </a:defRPr>
      </a:lvl4pPr>
      <a:lvl5pPr marL="1690348" algn="l" defTabSz="422588" rtl="0" eaLnBrk="1" latinLnBrk="0" hangingPunct="1">
        <a:defRPr sz="1700" kern="1200">
          <a:solidFill>
            <a:schemeClr val="tx1"/>
          </a:solidFill>
          <a:latin typeface="+mn-lt"/>
          <a:ea typeface="+mn-ea"/>
          <a:cs typeface="+mn-cs"/>
        </a:defRPr>
      </a:lvl5pPr>
      <a:lvl6pPr marL="2112935" algn="l" defTabSz="422588" rtl="0" eaLnBrk="1" latinLnBrk="0" hangingPunct="1">
        <a:defRPr sz="1700" kern="1200">
          <a:solidFill>
            <a:schemeClr val="tx1"/>
          </a:solidFill>
          <a:latin typeface="+mn-lt"/>
          <a:ea typeface="+mn-ea"/>
          <a:cs typeface="+mn-cs"/>
        </a:defRPr>
      </a:lvl6pPr>
      <a:lvl7pPr marL="2535522" algn="l" defTabSz="422588" rtl="0" eaLnBrk="1" latinLnBrk="0" hangingPunct="1">
        <a:defRPr sz="1700" kern="1200">
          <a:solidFill>
            <a:schemeClr val="tx1"/>
          </a:solidFill>
          <a:latin typeface="+mn-lt"/>
          <a:ea typeface="+mn-ea"/>
          <a:cs typeface="+mn-cs"/>
        </a:defRPr>
      </a:lvl7pPr>
      <a:lvl8pPr marL="2958108" algn="l" defTabSz="422588" rtl="0" eaLnBrk="1" latinLnBrk="0" hangingPunct="1">
        <a:defRPr sz="1700" kern="1200">
          <a:solidFill>
            <a:schemeClr val="tx1"/>
          </a:solidFill>
          <a:latin typeface="+mn-lt"/>
          <a:ea typeface="+mn-ea"/>
          <a:cs typeface="+mn-cs"/>
        </a:defRPr>
      </a:lvl8pPr>
      <a:lvl9pPr marL="3380696" algn="l" defTabSz="422588"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5123" name="Title 1"/>
          <p:cNvSpPr>
            <a:spLocks/>
          </p:cNvSpPr>
          <p:nvPr/>
        </p:nvSpPr>
        <p:spPr bwMode="auto">
          <a:xfrm>
            <a:off x="1252538" y="1304925"/>
            <a:ext cx="8305800" cy="1958975"/>
          </a:xfrm>
          <a:prstGeom prst="rect">
            <a:avLst/>
          </a:prstGeom>
          <a:noFill/>
          <a:ln w="9525">
            <a:noFill/>
            <a:miter lim="800000"/>
            <a:headEnd/>
            <a:tailEnd/>
          </a:ln>
        </p:spPr>
        <p:txBody>
          <a:bodyPr lIns="0" tIns="0" rIns="84517" bIns="0"/>
          <a:lstStyle/>
          <a:p>
            <a:pPr algn="ctr"/>
            <a:r>
              <a:rPr lang="ru-RU" sz="2400" b="1" dirty="0">
                <a:solidFill>
                  <a:srgbClr val="802600"/>
                </a:solidFill>
              </a:rPr>
              <a:t>Первый Московский Государственный Медицинский Университет </a:t>
            </a:r>
            <a:endParaRPr lang="ru-RU" sz="2400" b="1" dirty="0">
              <a:solidFill>
                <a:srgbClr val="802600"/>
              </a:solidFill>
              <a:latin typeface="Geneva"/>
            </a:endParaRPr>
          </a:p>
          <a:p>
            <a:pPr algn="ctr"/>
            <a:r>
              <a:rPr lang="ru-RU" sz="2400" b="1" dirty="0">
                <a:solidFill>
                  <a:srgbClr val="802600"/>
                </a:solidFill>
              </a:rPr>
              <a:t>им. И.М.Сеченова</a:t>
            </a:r>
          </a:p>
          <a:p>
            <a:pPr algn="ctr"/>
            <a:r>
              <a:rPr lang="ru-RU" sz="2800" dirty="0"/>
              <a:t>Концепция создания аналитического центра токсикологии и прогнозирования</a:t>
            </a:r>
            <a:endParaRPr lang="ru-RU" sz="2800" dirty="0">
              <a:solidFill>
                <a:srgbClr val="4D4D4D"/>
              </a:solidFill>
            </a:endParaRPr>
          </a:p>
        </p:txBody>
      </p:sp>
      <p:sp>
        <p:nvSpPr>
          <p:cNvPr id="5124" name="Содержимое 8"/>
          <p:cNvSpPr>
            <a:spLocks/>
          </p:cNvSpPr>
          <p:nvPr/>
        </p:nvSpPr>
        <p:spPr bwMode="auto">
          <a:xfrm>
            <a:off x="1693863" y="250825"/>
            <a:ext cx="4633912" cy="590550"/>
          </a:xfrm>
          <a:prstGeom prst="rect">
            <a:avLst/>
          </a:prstGeom>
          <a:noFill/>
          <a:ln w="9525">
            <a:noFill/>
            <a:miter lim="800000"/>
            <a:headEnd/>
            <a:tailEnd/>
          </a:ln>
        </p:spPr>
        <p:txBody>
          <a:bodyPr lIns="0" tIns="0" rIns="0" bIns="0"/>
          <a:lstStyle/>
          <a:p>
            <a:pPr>
              <a:spcBef>
                <a:spcPct val="50000"/>
              </a:spcBef>
            </a:pPr>
            <a:r>
              <a:rPr lang="ru-RU" sz="1800" dirty="0" err="1" smtClean="0">
                <a:solidFill>
                  <a:srgbClr val="262626"/>
                </a:solidFill>
                <a:ea typeface="Arial Unicode MS" pitchFamily="34" charset="-128"/>
                <a:cs typeface="Arial Unicode MS" pitchFamily="34" charset="-128"/>
              </a:rPr>
              <a:t>Ерощенко</a:t>
            </a:r>
            <a:r>
              <a:rPr lang="ru-RU" sz="1800" dirty="0" smtClean="0">
                <a:solidFill>
                  <a:srgbClr val="262626"/>
                </a:solidFill>
                <a:ea typeface="Arial Unicode MS" pitchFamily="34" charset="-128"/>
                <a:cs typeface="Arial Unicode MS" pitchFamily="34" charset="-128"/>
              </a:rPr>
              <a:t> Н.Н., Кирюшин А.Н.</a:t>
            </a:r>
            <a:endParaRPr lang="ru-RU" sz="1800" dirty="0">
              <a:solidFill>
                <a:srgbClr val="262626"/>
              </a:solidFill>
              <a:ea typeface="Arial Unicode MS" pitchFamily="34" charset="-128"/>
              <a:cs typeface="Arial Unicode MS" pitchFamily="34" charset="-128"/>
            </a:endParaRPr>
          </a:p>
        </p:txBody>
      </p:sp>
      <p:pic>
        <p:nvPicPr>
          <p:cNvPr id="5125" name="Picture 12" descr="home"/>
          <p:cNvPicPr>
            <a:picLocks noChangeAspect="1" noChangeArrowheads="1"/>
          </p:cNvPicPr>
          <p:nvPr/>
        </p:nvPicPr>
        <p:blipFill>
          <a:blip r:embed="rId3">
            <a:lum contrast="20000"/>
            <a:grayscl/>
          </a:blip>
          <a:srcRect/>
          <a:stretch>
            <a:fillRect/>
          </a:stretch>
        </p:blipFill>
        <p:spPr bwMode="auto">
          <a:xfrm>
            <a:off x="0" y="3327400"/>
            <a:ext cx="9906000" cy="2527300"/>
          </a:xfrm>
          <a:prstGeom prst="rect">
            <a:avLst/>
          </a:prstGeom>
          <a:noFill/>
          <a:ln w="9525">
            <a:noFill/>
            <a:miter lim="800000"/>
            <a:headEnd/>
            <a:tailEnd/>
          </a:ln>
        </p:spPr>
      </p:pic>
      <p:pic>
        <p:nvPicPr>
          <p:cNvPr id="5126" name="Picture 8" descr="Значек copy"/>
          <p:cNvPicPr>
            <a:picLocks noChangeAspect="1" noChangeArrowheads="1"/>
          </p:cNvPicPr>
          <p:nvPr/>
        </p:nvPicPr>
        <p:blipFill>
          <a:blip r:embed="rId4"/>
          <a:srcRect/>
          <a:stretch>
            <a:fillRect/>
          </a:stretch>
        </p:blipFill>
        <p:spPr bwMode="auto">
          <a:xfrm>
            <a:off x="179388" y="158750"/>
            <a:ext cx="1209675" cy="1209675"/>
          </a:xfrm>
          <a:prstGeom prst="rect">
            <a:avLst/>
          </a:prstGeom>
          <a:noFill/>
          <a:ln w="9525">
            <a:noFill/>
            <a:miter lim="800000"/>
            <a:headEnd/>
            <a:tailEnd/>
          </a:ln>
        </p:spPr>
      </p:pic>
      <p:sp>
        <p:nvSpPr>
          <p:cNvPr id="5127" name="Text Box 9"/>
          <p:cNvSpPr txBox="1">
            <a:spLocks noChangeArrowheads="1"/>
          </p:cNvSpPr>
          <p:nvPr/>
        </p:nvSpPr>
        <p:spPr bwMode="auto">
          <a:xfrm>
            <a:off x="1236663" y="754855"/>
            <a:ext cx="8305800" cy="366713"/>
          </a:xfrm>
          <a:prstGeom prst="rect">
            <a:avLst/>
          </a:prstGeom>
          <a:noFill/>
          <a:ln w="9525">
            <a:noFill/>
            <a:miter lim="800000"/>
            <a:headEnd/>
            <a:tailEnd/>
          </a:ln>
        </p:spPr>
        <p:txBody>
          <a:bodyPr/>
          <a:lstStyle/>
          <a:p>
            <a:pPr algn="ctr" defTabSz="914400">
              <a:spcBef>
                <a:spcPct val="50000"/>
              </a:spcBef>
            </a:pPr>
            <a:r>
              <a:rPr lang="ru-RU" sz="1800" dirty="0"/>
              <a:t>Министерство Здравоохранения Российской Федерации</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p:cNvSpPr>
          <p:nvPr>
            <p:ph type="title" idx="4294967295"/>
          </p:nvPr>
        </p:nvSpPr>
        <p:spPr/>
        <p:txBody>
          <a:bodyPr/>
          <a:lstStyle/>
          <a:p>
            <a:endParaRPr lang="ru-RU" smtClean="0">
              <a:ea typeface="Geneva"/>
            </a:endParaRPr>
          </a:p>
        </p:txBody>
      </p:sp>
      <p:sp>
        <p:nvSpPr>
          <p:cNvPr id="220163" name="Rectangle 3"/>
          <p:cNvSpPr>
            <a:spLocks noGrp="1"/>
          </p:cNvSpPr>
          <p:nvPr>
            <p:ph type="body" idx="4294967295"/>
          </p:nvPr>
        </p:nvSpPr>
        <p:spPr/>
        <p:txBody>
          <a:bodyPr/>
          <a:lstStyle/>
          <a:p>
            <a:endParaRPr lang="ru-RU" smtClean="0">
              <a:ea typeface="Geneva"/>
              <a:cs typeface="Myriad Pro" pitchFamily="34" charset="0"/>
            </a:endParaRPr>
          </a:p>
        </p:txBody>
      </p:sp>
      <p:pic>
        <p:nvPicPr>
          <p:cNvPr id="220167" name="Picture 7" descr="Фон_бар"/>
          <p:cNvPicPr>
            <a:picLocks noChangeAspect="1" noChangeArrowheads="1"/>
          </p:cNvPicPr>
          <p:nvPr/>
        </p:nvPicPr>
        <p:blipFill>
          <a:blip r:embed="rId2"/>
          <a:srcRect/>
          <a:stretch>
            <a:fillRect/>
          </a:stretch>
        </p:blipFill>
        <p:spPr bwMode="auto">
          <a:xfrm>
            <a:off x="0" y="12700"/>
            <a:ext cx="9906000" cy="6858000"/>
          </a:xfrm>
          <a:prstGeom prst="rect">
            <a:avLst/>
          </a:prstGeom>
          <a:noFill/>
        </p:spPr>
      </p:pic>
      <p:sp>
        <p:nvSpPr>
          <p:cNvPr id="220168" name="Text Box 10"/>
          <p:cNvSpPr txBox="1">
            <a:spLocks noChangeArrowheads="1"/>
          </p:cNvSpPr>
          <p:nvPr/>
        </p:nvSpPr>
        <p:spPr bwMode="auto">
          <a:xfrm>
            <a:off x="0" y="19050"/>
            <a:ext cx="9906000" cy="366713"/>
          </a:xfrm>
          <a:prstGeom prst="rect">
            <a:avLst/>
          </a:prstGeom>
          <a:noFill/>
          <a:ln w="9525">
            <a:noFill/>
            <a:miter lim="800000"/>
            <a:headEnd/>
            <a:tailEnd/>
          </a:ln>
        </p:spPr>
        <p:txBody>
          <a:bodyPr>
            <a:spAutoFit/>
          </a:bodyPr>
          <a:lstStyle/>
          <a:p>
            <a:pPr algn="ctr" defTabSz="914400">
              <a:spcBef>
                <a:spcPct val="50000"/>
              </a:spcBef>
            </a:pPr>
            <a:endParaRPr lang="ru-RU" sz="1800">
              <a:solidFill>
                <a:srgbClr val="802600"/>
              </a:solidFill>
              <a:latin typeface="Arial" pitchFamily="34" charset="0"/>
            </a:endParaRPr>
          </a:p>
        </p:txBody>
      </p:sp>
      <p:sp>
        <p:nvSpPr>
          <p:cNvPr id="220169" name="Text Box 9"/>
          <p:cNvSpPr txBox="1">
            <a:spLocks noChangeArrowheads="1"/>
          </p:cNvSpPr>
          <p:nvPr/>
        </p:nvSpPr>
        <p:spPr bwMode="auto">
          <a:xfrm>
            <a:off x="438150" y="1046163"/>
            <a:ext cx="9163050" cy="4606389"/>
          </a:xfrm>
          <a:prstGeom prst="rect">
            <a:avLst/>
          </a:prstGeom>
          <a:noFill/>
          <a:ln w="9525">
            <a:noFill/>
            <a:miter lim="800000"/>
            <a:headEnd/>
            <a:tailEnd/>
          </a:ln>
          <a:effectLst/>
        </p:spPr>
        <p:txBody>
          <a:bodyPr wrap="square">
            <a:spAutoFit/>
          </a:bodyPr>
          <a:lstStyle/>
          <a:p>
            <a:pPr defTabSz="914400"/>
            <a:r>
              <a:rPr lang="ru-RU" sz="2000" dirty="0">
                <a:latin typeface="Arial" pitchFamily="34" charset="0"/>
              </a:rPr>
              <a:t>В соответствии с техническим заданием </a:t>
            </a:r>
            <a:r>
              <a:rPr lang="ru-RU" sz="2000" dirty="0" smtClean="0">
                <a:latin typeface="Arial" pitchFamily="34" charset="0"/>
              </a:rPr>
              <a:t>получены </a:t>
            </a:r>
            <a:r>
              <a:rPr lang="ru-RU" sz="2000" dirty="0">
                <a:latin typeface="Arial" pitchFamily="34" charset="0"/>
              </a:rPr>
              <a:t>следующие результаты:</a:t>
            </a:r>
          </a:p>
          <a:p>
            <a:pPr defTabSz="914400">
              <a:lnSpc>
                <a:spcPts val="1600"/>
              </a:lnSpc>
            </a:pPr>
            <a:endParaRPr lang="ru-RU" sz="2000" dirty="0">
              <a:latin typeface="Arial" pitchFamily="34" charset="0"/>
            </a:endParaRPr>
          </a:p>
          <a:p>
            <a:pPr defTabSz="914400"/>
            <a:r>
              <a:rPr lang="ru-RU" sz="2000" dirty="0">
                <a:latin typeface="Arial" pitchFamily="34" charset="0"/>
              </a:rPr>
              <a:t>1. Проведено исследование современных тенденций по распространению новых </a:t>
            </a:r>
            <a:r>
              <a:rPr lang="ru-RU" sz="2000" dirty="0" err="1">
                <a:latin typeface="Arial" pitchFamily="34" charset="0"/>
              </a:rPr>
              <a:t>психоактивных</a:t>
            </a:r>
            <a:r>
              <a:rPr lang="ru-RU" sz="2000" dirty="0">
                <a:latin typeface="Arial" pitchFamily="34" charset="0"/>
              </a:rPr>
              <a:t> веществ и оценки их свойств</a:t>
            </a:r>
            <a:r>
              <a:rPr lang="ru-RU" sz="2000" dirty="0" smtClean="0">
                <a:latin typeface="Arial" pitchFamily="34" charset="0"/>
              </a:rPr>
              <a:t>.</a:t>
            </a:r>
            <a:endParaRPr lang="ru-RU" sz="2000" dirty="0">
              <a:latin typeface="Arial" pitchFamily="34" charset="0"/>
            </a:endParaRPr>
          </a:p>
          <a:p>
            <a:pPr defTabSz="914400"/>
            <a:r>
              <a:rPr lang="ru-RU" sz="2000" dirty="0">
                <a:latin typeface="Arial" pitchFamily="34" charset="0"/>
              </a:rPr>
              <a:t>2. Выполнена оценка наиболее перспективных методов подготовки проб для выделения продуктов из состава смеси</a:t>
            </a:r>
            <a:r>
              <a:rPr lang="ru-RU" sz="2000" dirty="0" smtClean="0">
                <a:latin typeface="Arial" pitchFamily="34" charset="0"/>
              </a:rPr>
              <a:t>.</a:t>
            </a:r>
            <a:endParaRPr lang="ru-RU" sz="2000" dirty="0">
              <a:latin typeface="Arial" pitchFamily="34" charset="0"/>
            </a:endParaRPr>
          </a:p>
          <a:p>
            <a:pPr defTabSz="914400"/>
            <a:r>
              <a:rPr lang="ru-RU" sz="2000" dirty="0">
                <a:latin typeface="Arial" pitchFamily="34" charset="0"/>
              </a:rPr>
              <a:t>3. Осуществлено формирование базы данных спектральных характеристик новых синтетических </a:t>
            </a:r>
            <a:r>
              <a:rPr lang="ru-RU" sz="2000" dirty="0" err="1">
                <a:latin typeface="Arial" pitchFamily="34" charset="0"/>
              </a:rPr>
              <a:t>психоактивных</a:t>
            </a:r>
            <a:r>
              <a:rPr lang="ru-RU" sz="2000" dirty="0">
                <a:latin typeface="Arial" pitchFamily="34" charset="0"/>
              </a:rPr>
              <a:t> веществ</a:t>
            </a:r>
            <a:r>
              <a:rPr lang="ru-RU" sz="2000" dirty="0" smtClean="0">
                <a:latin typeface="Arial" pitchFamily="34" charset="0"/>
              </a:rPr>
              <a:t>.</a:t>
            </a:r>
          </a:p>
          <a:p>
            <a:pPr defTabSz="914400"/>
            <a:r>
              <a:rPr lang="ru-RU" sz="2000" dirty="0" smtClean="0">
                <a:latin typeface="Arial" pitchFamily="34" charset="0"/>
              </a:rPr>
              <a:t>4. Проведено исследование по отнесению средств, веществ и препаратов</a:t>
            </a:r>
            <a:r>
              <a:rPr lang="en-US" sz="2000" dirty="0" smtClean="0">
                <a:latin typeface="Arial" pitchFamily="34" charset="0"/>
              </a:rPr>
              <a:t> </a:t>
            </a:r>
            <a:r>
              <a:rPr lang="ru-RU" sz="2000" dirty="0" smtClean="0">
                <a:latin typeface="Arial" pitchFamily="34" charset="0"/>
              </a:rPr>
              <a:t>неизвестного происхождения к аналогам наркотических средств и психотропных веществ.</a:t>
            </a:r>
          </a:p>
          <a:p>
            <a:pPr defTabSz="914400"/>
            <a:r>
              <a:rPr lang="ru-RU" sz="2000" dirty="0" smtClean="0">
                <a:latin typeface="Arial" pitchFamily="34" charset="0"/>
              </a:rPr>
              <a:t>5. Разработаны методы анализа средств, веществ и препаратов неизвестного происхождения, изъятых из незаконного оборота органами исполнительной власти. </a:t>
            </a:r>
          </a:p>
          <a:p>
            <a:pPr defTabSz="914400"/>
            <a:endParaRPr lang="ru-RU" sz="2000" dirty="0">
              <a:latin typeface="Arial" pitchFamily="34" charset="0"/>
            </a:endParaRPr>
          </a:p>
        </p:txBody>
      </p:sp>
      <p:sp>
        <p:nvSpPr>
          <p:cNvPr id="220170" name="Rectangle 12"/>
          <p:cNvSpPr>
            <a:spLocks noChangeArrowheads="1"/>
          </p:cNvSpPr>
          <p:nvPr/>
        </p:nvSpPr>
        <p:spPr bwMode="auto">
          <a:xfrm>
            <a:off x="0" y="92075"/>
            <a:ext cx="9906000" cy="822325"/>
          </a:xfrm>
          <a:prstGeom prst="rect">
            <a:avLst/>
          </a:prstGeom>
          <a:noFill/>
          <a:ln w="9525">
            <a:noFill/>
            <a:miter lim="800000"/>
            <a:headEnd/>
            <a:tailEnd/>
          </a:ln>
        </p:spPr>
        <p:txBody>
          <a:bodyPr anchor="ctr">
            <a:spAutoFit/>
          </a:bodyPr>
          <a:lstStyle/>
          <a:p>
            <a:pPr algn="ctr" eaLnBrk="0" hangingPunct="0"/>
            <a:r>
              <a:rPr lang="ru-RU" sz="2400">
                <a:solidFill>
                  <a:srgbClr val="802600"/>
                </a:solidFill>
                <a:latin typeface="Arial" pitchFamily="34" charset="0"/>
              </a:rPr>
              <a:t>Выполнение проекта по исследованию новых психоактивных веществ</a:t>
            </a:r>
            <a:endParaRPr lang="en-US" sz="2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9" name="Picture 7" descr="Фон_бар"/>
          <p:cNvPicPr>
            <a:picLocks noChangeAspect="1" noChangeArrowheads="1"/>
          </p:cNvPicPr>
          <p:nvPr/>
        </p:nvPicPr>
        <p:blipFill>
          <a:blip r:embed="rId4"/>
          <a:srcRect/>
          <a:stretch>
            <a:fillRect/>
          </a:stretch>
        </p:blipFill>
        <p:spPr bwMode="auto">
          <a:xfrm>
            <a:off x="0" y="12700"/>
            <a:ext cx="9906000" cy="6858000"/>
          </a:xfrm>
          <a:prstGeom prst="rect">
            <a:avLst/>
          </a:prstGeom>
          <a:noFill/>
        </p:spPr>
      </p:pic>
      <p:sp>
        <p:nvSpPr>
          <p:cNvPr id="228354" name="Rectangle 12"/>
          <p:cNvSpPr>
            <a:spLocks noChangeArrowheads="1"/>
          </p:cNvSpPr>
          <p:nvPr/>
        </p:nvSpPr>
        <p:spPr bwMode="auto">
          <a:xfrm>
            <a:off x="0" y="44450"/>
            <a:ext cx="9906000" cy="457200"/>
          </a:xfrm>
          <a:prstGeom prst="rect">
            <a:avLst/>
          </a:prstGeom>
          <a:noFill/>
          <a:ln w="9525">
            <a:noFill/>
            <a:miter lim="800000"/>
            <a:headEnd/>
            <a:tailEnd/>
          </a:ln>
        </p:spPr>
        <p:txBody>
          <a:bodyPr anchor="ctr">
            <a:spAutoFit/>
          </a:bodyPr>
          <a:lstStyle/>
          <a:p>
            <a:pPr algn="ctr" eaLnBrk="0" hangingPunct="0"/>
            <a:r>
              <a:rPr lang="ru-RU" sz="2400">
                <a:solidFill>
                  <a:srgbClr val="802600"/>
                </a:solidFill>
                <a:latin typeface="Arial" pitchFamily="34" charset="0"/>
              </a:rPr>
              <a:t>Схема исследования новых психоактивных веществ</a:t>
            </a:r>
            <a:endParaRPr lang="en-US" sz="2400">
              <a:solidFill>
                <a:srgbClr val="802600"/>
              </a:solidFill>
            </a:endParaRPr>
          </a:p>
        </p:txBody>
      </p:sp>
      <p:pic>
        <p:nvPicPr>
          <p:cNvPr id="228356" name="Picture 4" descr="Схема анализа copy"/>
          <p:cNvPicPr>
            <a:picLocks noChangeAspect="1" noChangeArrowheads="1"/>
          </p:cNvPicPr>
          <p:nvPr/>
        </p:nvPicPr>
        <p:blipFill>
          <a:blip r:embed="rId5"/>
          <a:srcRect/>
          <a:stretch>
            <a:fillRect/>
          </a:stretch>
        </p:blipFill>
        <p:spPr bwMode="auto">
          <a:xfrm>
            <a:off x="1270000" y="652463"/>
            <a:ext cx="7361238" cy="4983162"/>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230403" name="Rectangle 24"/>
          <p:cNvSpPr>
            <a:spLocks noChangeArrowheads="1"/>
          </p:cNvSpPr>
          <p:nvPr/>
        </p:nvSpPr>
        <p:spPr bwMode="auto">
          <a:xfrm>
            <a:off x="0" y="4763"/>
            <a:ext cx="9906000" cy="457200"/>
          </a:xfrm>
          <a:prstGeom prst="rect">
            <a:avLst/>
          </a:prstGeom>
          <a:noFill/>
          <a:ln w="9525">
            <a:noFill/>
            <a:miter lim="800000"/>
            <a:headEnd/>
            <a:tailEnd/>
          </a:ln>
        </p:spPr>
        <p:txBody>
          <a:bodyPr anchor="ctr">
            <a:spAutoFit/>
          </a:bodyPr>
          <a:lstStyle/>
          <a:p>
            <a:pPr algn="ctr" defTabSz="914400" eaLnBrk="0" hangingPunct="0"/>
            <a:r>
              <a:rPr lang="ru-RU" sz="2400">
                <a:solidFill>
                  <a:srgbClr val="802600"/>
                </a:solidFill>
                <a:latin typeface="Arial" pitchFamily="34" charset="0"/>
              </a:rPr>
              <a:t>Выделение действующего вещества из образца</a:t>
            </a:r>
            <a:endParaRPr lang="en-US" sz="2400">
              <a:solidFill>
                <a:srgbClr val="802600"/>
              </a:solidFill>
              <a:latin typeface="Arial" pitchFamily="34" charset="0"/>
            </a:endParaRPr>
          </a:p>
        </p:txBody>
      </p:sp>
      <p:pic>
        <p:nvPicPr>
          <p:cNvPr id="230404" name="Picture 4" descr="бар"/>
          <p:cNvPicPr>
            <a:picLocks noChangeAspect="1" noChangeArrowheads="1"/>
          </p:cNvPicPr>
          <p:nvPr/>
        </p:nvPicPr>
        <p:blipFill>
          <a:blip r:embed="rId3"/>
          <a:srcRect/>
          <a:stretch>
            <a:fillRect/>
          </a:stretch>
        </p:blipFill>
        <p:spPr bwMode="auto">
          <a:xfrm>
            <a:off x="0" y="5816600"/>
            <a:ext cx="9906000" cy="1039813"/>
          </a:xfrm>
          <a:prstGeom prst="rect">
            <a:avLst/>
          </a:prstGeom>
          <a:noFill/>
        </p:spPr>
      </p:pic>
      <p:pic>
        <p:nvPicPr>
          <p:cNvPr id="230405" name="Picture 25" descr="Flexar_FX_10 copy"/>
          <p:cNvPicPr>
            <a:picLocks noChangeAspect="1" noChangeArrowheads="1"/>
          </p:cNvPicPr>
          <p:nvPr/>
        </p:nvPicPr>
        <p:blipFill>
          <a:blip r:embed="rId4"/>
          <a:srcRect/>
          <a:stretch>
            <a:fillRect/>
          </a:stretch>
        </p:blipFill>
        <p:spPr bwMode="auto">
          <a:xfrm>
            <a:off x="323850" y="222250"/>
            <a:ext cx="3941763" cy="2957513"/>
          </a:xfrm>
          <a:prstGeom prst="rect">
            <a:avLst/>
          </a:prstGeom>
          <a:noFill/>
          <a:ln w="9525">
            <a:noFill/>
            <a:miter lim="800000"/>
            <a:headEnd/>
            <a:tailEnd/>
          </a:ln>
        </p:spPr>
      </p:pic>
      <p:pic>
        <p:nvPicPr>
          <p:cNvPr id="230406" name="Picture 6" descr="Коллектор фракций_1 copy"/>
          <p:cNvPicPr>
            <a:picLocks noChangeAspect="1" noChangeArrowheads="1"/>
          </p:cNvPicPr>
          <p:nvPr/>
        </p:nvPicPr>
        <p:blipFill>
          <a:blip r:embed="rId5">
            <a:lum bright="16000"/>
          </a:blip>
          <a:srcRect/>
          <a:stretch>
            <a:fillRect/>
          </a:stretch>
        </p:blipFill>
        <p:spPr bwMode="auto">
          <a:xfrm>
            <a:off x="4221163" y="936625"/>
            <a:ext cx="1971675" cy="2063750"/>
          </a:xfrm>
          <a:prstGeom prst="rect">
            <a:avLst/>
          </a:prstGeom>
          <a:noFill/>
          <a:ln w="9525">
            <a:noFill/>
            <a:miter lim="800000"/>
            <a:headEnd/>
            <a:tailEnd/>
          </a:ln>
        </p:spPr>
      </p:pic>
      <p:sp>
        <p:nvSpPr>
          <p:cNvPr id="230407" name="AutoShape 7"/>
          <p:cNvSpPr>
            <a:spLocks noChangeArrowheads="1"/>
          </p:cNvSpPr>
          <p:nvPr/>
        </p:nvSpPr>
        <p:spPr bwMode="auto">
          <a:xfrm>
            <a:off x="3668713" y="1760538"/>
            <a:ext cx="574675" cy="385762"/>
          </a:xfrm>
          <a:prstGeom prst="rightArrow">
            <a:avLst>
              <a:gd name="adj1" fmla="val 50000"/>
              <a:gd name="adj2" fmla="val 37243"/>
            </a:avLst>
          </a:prstGeom>
          <a:solidFill>
            <a:schemeClr val="accent1"/>
          </a:solidFill>
          <a:ln w="9525">
            <a:solidFill>
              <a:schemeClr val="tx1"/>
            </a:solidFill>
            <a:miter lim="800000"/>
            <a:headEnd/>
            <a:tailEnd/>
          </a:ln>
          <a:effectLst/>
        </p:spPr>
        <p:txBody>
          <a:bodyPr wrap="none" anchor="ctr"/>
          <a:lstStyle/>
          <a:p>
            <a:endParaRPr lang="en-US"/>
          </a:p>
        </p:txBody>
      </p:sp>
      <p:sp>
        <p:nvSpPr>
          <p:cNvPr id="230408" name="AutoShape 8"/>
          <p:cNvSpPr>
            <a:spLocks noChangeArrowheads="1"/>
          </p:cNvSpPr>
          <p:nvPr/>
        </p:nvSpPr>
        <p:spPr bwMode="auto">
          <a:xfrm rot="10800000">
            <a:off x="4454525" y="4181475"/>
            <a:ext cx="814388" cy="6889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230409" name="Text Box 9"/>
          <p:cNvSpPr txBox="1">
            <a:spLocks noChangeArrowheads="1"/>
          </p:cNvSpPr>
          <p:nvPr/>
        </p:nvSpPr>
        <p:spPr bwMode="auto">
          <a:xfrm>
            <a:off x="1457325" y="3103563"/>
            <a:ext cx="1681163" cy="457200"/>
          </a:xfrm>
          <a:prstGeom prst="rect">
            <a:avLst/>
          </a:prstGeom>
          <a:noFill/>
          <a:ln w="9525">
            <a:noFill/>
            <a:miter lim="800000"/>
            <a:headEnd/>
            <a:tailEnd/>
          </a:ln>
          <a:effectLst/>
        </p:spPr>
        <p:txBody>
          <a:bodyPr>
            <a:spAutoFit/>
          </a:bodyPr>
          <a:lstStyle/>
          <a:p>
            <a:pPr algn="ctr" defTabSz="914400">
              <a:spcBef>
                <a:spcPct val="50000"/>
              </a:spcBef>
            </a:pPr>
            <a:r>
              <a:rPr lang="ru-RU" sz="1200">
                <a:latin typeface="Arial" pitchFamily="34" charset="0"/>
                <a:cs typeface="Arial" pitchFamily="34" charset="0"/>
              </a:rPr>
              <a:t>ВЭЖХ </a:t>
            </a:r>
            <a:r>
              <a:rPr lang="en-US" sz="1200">
                <a:latin typeface="Arial" pitchFamily="34" charset="0"/>
                <a:cs typeface="Arial" pitchFamily="34" charset="0"/>
              </a:rPr>
              <a:t>Perkin Elmer Flexar FX20</a:t>
            </a:r>
            <a:endParaRPr lang="ru-RU" sz="1200">
              <a:latin typeface="Arial" pitchFamily="34" charset="0"/>
              <a:cs typeface="Arial" pitchFamily="34" charset="0"/>
            </a:endParaRPr>
          </a:p>
        </p:txBody>
      </p:sp>
      <p:sp>
        <p:nvSpPr>
          <p:cNvPr id="230410" name="Text Box 10"/>
          <p:cNvSpPr txBox="1">
            <a:spLocks noChangeArrowheads="1"/>
          </p:cNvSpPr>
          <p:nvPr/>
        </p:nvSpPr>
        <p:spPr bwMode="auto">
          <a:xfrm>
            <a:off x="4202113" y="2913063"/>
            <a:ext cx="2216150" cy="274637"/>
          </a:xfrm>
          <a:prstGeom prst="rect">
            <a:avLst/>
          </a:prstGeom>
          <a:noFill/>
          <a:ln w="9525">
            <a:noFill/>
            <a:miter lim="800000"/>
            <a:headEnd/>
            <a:tailEnd/>
          </a:ln>
          <a:effectLst/>
        </p:spPr>
        <p:txBody>
          <a:bodyPr>
            <a:spAutoFit/>
          </a:bodyPr>
          <a:lstStyle/>
          <a:p>
            <a:pPr algn="ctr" defTabSz="914400">
              <a:spcBef>
                <a:spcPct val="50000"/>
              </a:spcBef>
            </a:pPr>
            <a:r>
              <a:rPr lang="ru-RU" sz="1200">
                <a:latin typeface="Arial" pitchFamily="34" charset="0"/>
                <a:cs typeface="Arial" pitchFamily="34" charset="0"/>
              </a:rPr>
              <a:t>Коллектор фракций</a:t>
            </a:r>
            <a:r>
              <a:rPr lang="en-US" sz="1200">
                <a:latin typeface="Arial" pitchFamily="34" charset="0"/>
                <a:cs typeface="Arial" pitchFamily="34" charset="0"/>
              </a:rPr>
              <a:t> Gilson</a:t>
            </a:r>
            <a:endParaRPr lang="ru-RU" sz="1200">
              <a:latin typeface="Arial" pitchFamily="34" charset="0"/>
              <a:cs typeface="Arial" pitchFamily="34" charset="0"/>
            </a:endParaRPr>
          </a:p>
        </p:txBody>
      </p:sp>
      <p:sp>
        <p:nvSpPr>
          <p:cNvPr id="230411" name="Text Box 11"/>
          <p:cNvSpPr txBox="1">
            <a:spLocks noChangeArrowheads="1"/>
          </p:cNvSpPr>
          <p:nvPr/>
        </p:nvSpPr>
        <p:spPr bwMode="auto">
          <a:xfrm>
            <a:off x="2487613" y="5405438"/>
            <a:ext cx="1712912" cy="274637"/>
          </a:xfrm>
          <a:prstGeom prst="rect">
            <a:avLst/>
          </a:prstGeom>
          <a:noFill/>
          <a:ln w="9525">
            <a:noFill/>
            <a:miter lim="800000"/>
            <a:headEnd/>
            <a:tailEnd/>
          </a:ln>
          <a:effectLst/>
        </p:spPr>
        <p:txBody>
          <a:bodyPr>
            <a:spAutoFit/>
          </a:bodyPr>
          <a:lstStyle/>
          <a:p>
            <a:pPr algn="ctr" defTabSz="914400">
              <a:spcBef>
                <a:spcPct val="50000"/>
              </a:spcBef>
            </a:pPr>
            <a:r>
              <a:rPr lang="ru-RU" sz="1200">
                <a:latin typeface="Arial" pitchFamily="34" charset="0"/>
              </a:rPr>
              <a:t>Концентратор</a:t>
            </a:r>
          </a:p>
        </p:txBody>
      </p:sp>
      <p:pic>
        <p:nvPicPr>
          <p:cNvPr id="230412" name="Picture 12" descr="Схема выдедения copy"/>
          <p:cNvPicPr>
            <a:picLocks noChangeAspect="1" noChangeArrowheads="1"/>
          </p:cNvPicPr>
          <p:nvPr/>
        </p:nvPicPr>
        <p:blipFill>
          <a:blip r:embed="rId6"/>
          <a:srcRect/>
          <a:stretch>
            <a:fillRect/>
          </a:stretch>
        </p:blipFill>
        <p:spPr bwMode="auto">
          <a:xfrm>
            <a:off x="6503988" y="614363"/>
            <a:ext cx="2754312" cy="4933950"/>
          </a:xfrm>
          <a:prstGeom prst="rect">
            <a:avLst/>
          </a:prstGeom>
          <a:noFill/>
        </p:spPr>
      </p:pic>
      <p:pic>
        <p:nvPicPr>
          <p:cNvPr id="230413" name="Picture 13" descr="Концентратор Ependorf copy"/>
          <p:cNvPicPr>
            <a:picLocks noChangeAspect="1" noChangeArrowheads="1"/>
          </p:cNvPicPr>
          <p:nvPr/>
        </p:nvPicPr>
        <p:blipFill>
          <a:blip r:embed="rId7"/>
          <a:srcRect/>
          <a:stretch>
            <a:fillRect/>
          </a:stretch>
        </p:blipFill>
        <p:spPr bwMode="auto">
          <a:xfrm>
            <a:off x="2111375" y="3579813"/>
            <a:ext cx="1911350" cy="18256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231427" name="Text Box 3"/>
          <p:cNvSpPr txBox="1">
            <a:spLocks noChangeArrowheads="1"/>
          </p:cNvSpPr>
          <p:nvPr/>
        </p:nvSpPr>
        <p:spPr bwMode="auto">
          <a:xfrm>
            <a:off x="449263" y="1860550"/>
            <a:ext cx="3975100" cy="1925638"/>
          </a:xfrm>
          <a:prstGeom prst="rect">
            <a:avLst/>
          </a:prstGeom>
          <a:noFill/>
          <a:ln w="9525">
            <a:noFill/>
            <a:miter lim="800000"/>
            <a:headEnd/>
            <a:tailEnd/>
          </a:ln>
          <a:effectLst/>
        </p:spPr>
        <p:txBody>
          <a:bodyPr>
            <a:spAutoFit/>
          </a:bodyPr>
          <a:lstStyle/>
          <a:p>
            <a:pPr defTabSz="914400">
              <a:spcBef>
                <a:spcPct val="50000"/>
              </a:spcBef>
            </a:pPr>
            <a:r>
              <a:rPr lang="ru-RU" sz="1600">
                <a:latin typeface="Geneva"/>
              </a:rPr>
              <a:t>Определение структуры нового психоактивного вещества</a:t>
            </a:r>
            <a:r>
              <a:rPr lang="en-US" sz="1600">
                <a:latin typeface="Geneva"/>
              </a:rPr>
              <a:t>.</a:t>
            </a:r>
            <a:r>
              <a:rPr lang="ru-RU" sz="1600">
                <a:latin typeface="Geneva"/>
              </a:rPr>
              <a:t> </a:t>
            </a:r>
          </a:p>
          <a:p>
            <a:pPr defTabSz="914400">
              <a:spcBef>
                <a:spcPct val="50000"/>
              </a:spcBef>
            </a:pPr>
            <a:r>
              <a:rPr lang="ru-RU" sz="1600">
                <a:latin typeface="Geneva"/>
              </a:rPr>
              <a:t>Исследование метаболизма. Анализ образов физиологических жидкостей и тканей лабораторных животных, а также образцов мочи потребителей новых психоактивных веществ. </a:t>
            </a:r>
            <a:endParaRPr lang="ru-RU" sz="1800"/>
          </a:p>
        </p:txBody>
      </p:sp>
      <p:sp>
        <p:nvSpPr>
          <p:cNvPr id="231428" name="Text Box 4"/>
          <p:cNvSpPr txBox="1">
            <a:spLocks noChangeArrowheads="1"/>
          </p:cNvSpPr>
          <p:nvPr/>
        </p:nvSpPr>
        <p:spPr bwMode="auto">
          <a:xfrm>
            <a:off x="449263" y="4216400"/>
            <a:ext cx="4165600" cy="825500"/>
          </a:xfrm>
          <a:prstGeom prst="rect">
            <a:avLst/>
          </a:prstGeom>
          <a:noFill/>
          <a:ln w="9525">
            <a:noFill/>
            <a:miter lim="800000"/>
            <a:headEnd/>
            <a:tailEnd/>
          </a:ln>
          <a:effectLst/>
        </p:spPr>
        <p:txBody>
          <a:bodyPr>
            <a:spAutoFit/>
          </a:bodyPr>
          <a:lstStyle/>
          <a:p>
            <a:pPr defTabSz="914400">
              <a:spcBef>
                <a:spcPct val="50000"/>
              </a:spcBef>
            </a:pPr>
            <a:r>
              <a:rPr lang="ru-RU" sz="1600">
                <a:latin typeface="Geneva"/>
              </a:rPr>
              <a:t>Разработанные методики и масс спектры будут передаваться в региональные лаборатории страны. </a:t>
            </a:r>
            <a:endParaRPr lang="ru-RU" sz="1600"/>
          </a:p>
        </p:txBody>
      </p:sp>
      <p:sp>
        <p:nvSpPr>
          <p:cNvPr id="231429" name="Text Box 5"/>
          <p:cNvSpPr txBox="1">
            <a:spLocks noChangeArrowheads="1"/>
          </p:cNvSpPr>
          <p:nvPr/>
        </p:nvSpPr>
        <p:spPr bwMode="auto">
          <a:xfrm>
            <a:off x="449263" y="930275"/>
            <a:ext cx="6103937" cy="581025"/>
          </a:xfrm>
          <a:prstGeom prst="rect">
            <a:avLst/>
          </a:prstGeom>
          <a:noFill/>
          <a:ln w="9525">
            <a:noFill/>
            <a:miter lim="800000"/>
            <a:headEnd/>
            <a:tailEnd/>
          </a:ln>
          <a:effectLst/>
        </p:spPr>
        <p:txBody>
          <a:bodyPr>
            <a:spAutoFit/>
          </a:bodyPr>
          <a:lstStyle/>
          <a:p>
            <a:pPr defTabSz="914400">
              <a:spcBef>
                <a:spcPct val="50000"/>
              </a:spcBef>
            </a:pPr>
            <a:r>
              <a:rPr lang="ru-RU" sz="1600">
                <a:latin typeface="Geneva"/>
              </a:rPr>
              <a:t>Аналитический комплекс ЦХТЛ основан на применении методов ГХ/МС, ВЭЖХ/МС/МС.</a:t>
            </a:r>
          </a:p>
        </p:txBody>
      </p:sp>
      <p:sp>
        <p:nvSpPr>
          <p:cNvPr id="231430" name="Text Box 6"/>
          <p:cNvSpPr txBox="1">
            <a:spLocks noChangeArrowheads="1"/>
          </p:cNvSpPr>
          <p:nvPr/>
        </p:nvSpPr>
        <p:spPr bwMode="auto">
          <a:xfrm>
            <a:off x="0" y="0"/>
            <a:ext cx="9906000" cy="828675"/>
          </a:xfrm>
          <a:prstGeom prst="rect">
            <a:avLst/>
          </a:prstGeom>
          <a:noFill/>
          <a:ln w="9525">
            <a:noFill/>
            <a:miter lim="800000"/>
            <a:headEnd/>
            <a:tailEnd/>
          </a:ln>
          <a:effectLst/>
        </p:spPr>
        <p:txBody>
          <a:bodyPr>
            <a:spAutoFit/>
          </a:bodyPr>
          <a:lstStyle/>
          <a:p>
            <a:pPr algn="ctr" defTabSz="914400">
              <a:lnSpc>
                <a:spcPts val="2900"/>
              </a:lnSpc>
              <a:spcBef>
                <a:spcPct val="50000"/>
              </a:spcBef>
            </a:pPr>
            <a:r>
              <a:rPr lang="ru-RU" sz="2800">
                <a:solidFill>
                  <a:srgbClr val="802600"/>
                </a:solidFill>
                <a:latin typeface="Arial" pitchFamily="34" charset="0"/>
              </a:rPr>
              <a:t>Определение структуры нового синтетического продута, исследование метаболизма</a:t>
            </a:r>
          </a:p>
        </p:txBody>
      </p:sp>
      <p:pic>
        <p:nvPicPr>
          <p:cNvPr id="231433" name="Picture 17" descr="4500"/>
          <p:cNvPicPr>
            <a:picLocks noChangeAspect="1" noChangeArrowheads="1"/>
          </p:cNvPicPr>
          <p:nvPr>
            <p:ph sz="half" idx="4294967295"/>
          </p:nvPr>
        </p:nvPicPr>
        <p:blipFill>
          <a:blip r:embed="rId3">
            <a:lum contrast="16000"/>
          </a:blip>
          <a:srcRect/>
          <a:stretch>
            <a:fillRect/>
          </a:stretch>
        </p:blipFill>
        <p:spPr>
          <a:xfrm>
            <a:off x="6915150" y="768350"/>
            <a:ext cx="2871788" cy="1828800"/>
          </a:xfrm>
          <a:noFill/>
        </p:spPr>
      </p:pic>
      <p:pic>
        <p:nvPicPr>
          <p:cNvPr id="231438" name="Picture 14" descr="6600"/>
          <p:cNvPicPr>
            <a:picLocks noChangeAspect="1" noChangeArrowheads="1"/>
          </p:cNvPicPr>
          <p:nvPr>
            <p:ph sz="half" idx="4294967295"/>
          </p:nvPr>
        </p:nvPicPr>
        <p:blipFill>
          <a:blip r:embed="rId4"/>
          <a:srcRect/>
          <a:stretch>
            <a:fillRect/>
          </a:stretch>
        </p:blipFill>
        <p:spPr>
          <a:xfrm>
            <a:off x="4643438" y="1390650"/>
            <a:ext cx="2363787" cy="2943225"/>
          </a:xfrm>
        </p:spPr>
      </p:pic>
      <p:pic>
        <p:nvPicPr>
          <p:cNvPr id="231444" name="Picture 20" descr="5973"/>
          <p:cNvPicPr>
            <a:picLocks noChangeAspect="1" noChangeArrowheads="1"/>
          </p:cNvPicPr>
          <p:nvPr/>
        </p:nvPicPr>
        <p:blipFill>
          <a:blip r:embed="rId5">
            <a:lum contrast="44000"/>
          </a:blip>
          <a:srcRect/>
          <a:stretch>
            <a:fillRect/>
          </a:stretch>
        </p:blipFill>
        <p:spPr bwMode="auto">
          <a:xfrm>
            <a:off x="6915150" y="2781300"/>
            <a:ext cx="2871788" cy="2824163"/>
          </a:xfrm>
          <a:prstGeom prst="rect">
            <a:avLst/>
          </a:prstGeom>
          <a:noFill/>
          <a:ln w="9525">
            <a:noFill/>
            <a:miter lim="800000"/>
            <a:headEnd/>
            <a:tailEnd/>
          </a:ln>
        </p:spPr>
      </p:pic>
      <p:sp>
        <p:nvSpPr>
          <p:cNvPr id="231446" name="AutoShape 22"/>
          <p:cNvSpPr>
            <a:spLocks noChangeArrowheads="1"/>
          </p:cNvSpPr>
          <p:nvPr/>
        </p:nvSpPr>
        <p:spPr bwMode="auto">
          <a:xfrm>
            <a:off x="4243388" y="2514600"/>
            <a:ext cx="719137" cy="661988"/>
          </a:xfrm>
          <a:custGeom>
            <a:avLst/>
            <a:gdLst>
              <a:gd name="G0" fmla="+- 10776 0 0"/>
              <a:gd name="G1" fmla="+- 6319 0 0"/>
              <a:gd name="G2" fmla="+- 21600 0 6319"/>
              <a:gd name="G3" fmla="+- 10800 0 6319"/>
              <a:gd name="G4" fmla="+- 21600 0 10776"/>
              <a:gd name="G5" fmla="*/ G4 G3 10800"/>
              <a:gd name="G6" fmla="+- 21600 0 G5"/>
              <a:gd name="T0" fmla="*/ 10776 w 21600"/>
              <a:gd name="T1" fmla="*/ 0 h 21600"/>
              <a:gd name="T2" fmla="*/ 0 w 21600"/>
              <a:gd name="T3" fmla="*/ 10800 h 21600"/>
              <a:gd name="T4" fmla="*/ 10776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0776" y="0"/>
                </a:moveTo>
                <a:lnTo>
                  <a:pt x="10776" y="6319"/>
                </a:lnTo>
                <a:lnTo>
                  <a:pt x="3375" y="6319"/>
                </a:lnTo>
                <a:lnTo>
                  <a:pt x="3375" y="15281"/>
                </a:lnTo>
                <a:lnTo>
                  <a:pt x="10776" y="15281"/>
                </a:lnTo>
                <a:lnTo>
                  <a:pt x="10776" y="21600"/>
                </a:lnTo>
                <a:lnTo>
                  <a:pt x="21600" y="10800"/>
                </a:lnTo>
                <a:close/>
              </a:path>
              <a:path w="21600" h="21600">
                <a:moveTo>
                  <a:pt x="1350" y="6319"/>
                </a:moveTo>
                <a:lnTo>
                  <a:pt x="1350" y="15281"/>
                </a:lnTo>
                <a:lnTo>
                  <a:pt x="2700" y="15281"/>
                </a:lnTo>
                <a:lnTo>
                  <a:pt x="2700" y="6319"/>
                </a:lnTo>
                <a:close/>
              </a:path>
              <a:path w="21600" h="21600">
                <a:moveTo>
                  <a:pt x="0" y="6319"/>
                </a:moveTo>
                <a:lnTo>
                  <a:pt x="0" y="15281"/>
                </a:lnTo>
                <a:lnTo>
                  <a:pt x="675" y="15281"/>
                </a:lnTo>
                <a:lnTo>
                  <a:pt x="675" y="6319"/>
                </a:lnTo>
                <a:close/>
              </a:path>
            </a:pathLst>
          </a:custGeom>
          <a:solidFill>
            <a:schemeClr val="accent2"/>
          </a:solidFill>
          <a:ln w="9525">
            <a:solidFill>
              <a:schemeClr val="tx1"/>
            </a:solidFill>
            <a:miter lim="800000"/>
            <a:headEnd/>
            <a:tailEnd/>
          </a:ln>
          <a:effectLst/>
        </p:spPr>
        <p:txBody>
          <a:bodyPr wrap="none" anchor="ctr"/>
          <a:lstStyle/>
          <a:p>
            <a:endParaRPr lang="en-US"/>
          </a:p>
        </p:txBody>
      </p:sp>
      <p:sp>
        <p:nvSpPr>
          <p:cNvPr id="231449" name="Text Box 25"/>
          <p:cNvSpPr txBox="1">
            <a:spLocks noChangeArrowheads="1"/>
          </p:cNvSpPr>
          <p:nvPr/>
        </p:nvSpPr>
        <p:spPr bwMode="auto">
          <a:xfrm>
            <a:off x="4797425" y="4252913"/>
            <a:ext cx="1889125" cy="549275"/>
          </a:xfrm>
          <a:prstGeom prst="rect">
            <a:avLst/>
          </a:prstGeom>
          <a:noFill/>
          <a:ln w="9525" algn="ctr">
            <a:noFill/>
            <a:miter lim="800000"/>
            <a:headEnd/>
            <a:tailEnd/>
          </a:ln>
          <a:effectLst/>
        </p:spPr>
        <p:txBody>
          <a:bodyPr>
            <a:spAutoFit/>
          </a:bodyPr>
          <a:lstStyle/>
          <a:p>
            <a:pPr algn="ctr" defTabSz="914400">
              <a:spcBef>
                <a:spcPct val="50000"/>
              </a:spcBef>
            </a:pPr>
            <a:r>
              <a:rPr lang="ru-RU" sz="1000">
                <a:latin typeface="Arial" pitchFamily="34" charset="0"/>
              </a:rPr>
              <a:t>Масс-спектрометр высокого разрешения </a:t>
            </a:r>
            <a:r>
              <a:rPr lang="en-US" sz="1000">
                <a:latin typeface="Arial" pitchFamily="34" charset="0"/>
              </a:rPr>
              <a:t>AB SCIEX QTOF 6600</a:t>
            </a:r>
            <a:endParaRPr lang="ru-RU" sz="1000">
              <a:latin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232452" name="Text Box 4"/>
          <p:cNvSpPr txBox="1">
            <a:spLocks noChangeArrowheads="1"/>
          </p:cNvSpPr>
          <p:nvPr/>
        </p:nvSpPr>
        <p:spPr bwMode="auto">
          <a:xfrm>
            <a:off x="450850" y="725488"/>
            <a:ext cx="5829300" cy="1739900"/>
          </a:xfrm>
          <a:prstGeom prst="rect">
            <a:avLst/>
          </a:prstGeom>
          <a:noFill/>
          <a:ln w="9525">
            <a:noFill/>
            <a:miter lim="800000"/>
            <a:headEnd/>
            <a:tailEnd/>
          </a:ln>
          <a:effectLst/>
        </p:spPr>
        <p:txBody>
          <a:bodyPr>
            <a:spAutoFit/>
          </a:bodyPr>
          <a:lstStyle/>
          <a:p>
            <a:pPr defTabSz="914400">
              <a:spcBef>
                <a:spcPct val="50000"/>
              </a:spcBef>
            </a:pPr>
            <a:r>
              <a:rPr lang="ru-RU" sz="1800">
                <a:latin typeface="Geneva"/>
              </a:rPr>
              <a:t>1.</a:t>
            </a:r>
            <a:r>
              <a:rPr lang="ru-RU" sz="1800" b="1">
                <a:latin typeface="Geneva"/>
              </a:rPr>
              <a:t> </a:t>
            </a:r>
            <a:r>
              <a:rPr lang="ru-RU" sz="1800">
                <a:latin typeface="Geneva"/>
              </a:rPr>
              <a:t>Определение токсичности (</a:t>
            </a:r>
            <a:r>
              <a:rPr lang="en-US" sz="1800">
                <a:latin typeface="Geneva"/>
              </a:rPr>
              <a:t>LD</a:t>
            </a:r>
            <a:r>
              <a:rPr lang="ru-RU" sz="1800">
                <a:latin typeface="Geneva"/>
              </a:rPr>
              <a:t>15, </a:t>
            </a:r>
            <a:r>
              <a:rPr lang="en-US" sz="1800">
                <a:latin typeface="Geneva"/>
              </a:rPr>
              <a:t>LD</a:t>
            </a:r>
            <a:r>
              <a:rPr lang="ru-RU" sz="1800">
                <a:latin typeface="Geneva"/>
              </a:rPr>
              <a:t>50, </a:t>
            </a:r>
            <a:r>
              <a:rPr lang="en-US" sz="1800">
                <a:latin typeface="Geneva"/>
              </a:rPr>
              <a:t>LD</a:t>
            </a:r>
            <a:r>
              <a:rPr lang="ru-RU" sz="1800">
                <a:latin typeface="Geneva"/>
              </a:rPr>
              <a:t>85) на лабораторных животных при способе введения веществ максимально приближенном к реальному пути поступления в организм человека, с учетом особенностей лабораторных животных и физико-химических свойств исследуемых соединений.</a:t>
            </a:r>
            <a:r>
              <a:rPr lang="ru-RU" sz="1800" b="1">
                <a:latin typeface="Geneva"/>
              </a:rPr>
              <a:t> </a:t>
            </a:r>
            <a:endParaRPr lang="ru-RU" sz="1800">
              <a:latin typeface="Geneva"/>
            </a:endParaRPr>
          </a:p>
        </p:txBody>
      </p:sp>
      <p:sp>
        <p:nvSpPr>
          <p:cNvPr id="232453" name="Text Box 5"/>
          <p:cNvSpPr txBox="1">
            <a:spLocks noChangeArrowheads="1"/>
          </p:cNvSpPr>
          <p:nvPr/>
        </p:nvSpPr>
        <p:spPr bwMode="auto">
          <a:xfrm>
            <a:off x="460375" y="3941763"/>
            <a:ext cx="5618163" cy="1660525"/>
          </a:xfrm>
          <a:prstGeom prst="rect">
            <a:avLst/>
          </a:prstGeom>
          <a:noFill/>
          <a:ln w="9525">
            <a:noFill/>
            <a:miter lim="800000"/>
            <a:headEnd/>
            <a:tailEnd/>
          </a:ln>
          <a:effectLst/>
        </p:spPr>
        <p:txBody>
          <a:bodyPr>
            <a:spAutoFit/>
          </a:bodyPr>
          <a:lstStyle/>
          <a:p>
            <a:pPr defTabSz="914400">
              <a:spcBef>
                <a:spcPct val="50000"/>
              </a:spcBef>
            </a:pPr>
            <a:r>
              <a:rPr lang="ru-RU" sz="1800" dirty="0">
                <a:latin typeface="Geneva"/>
              </a:rPr>
              <a:t>3. </a:t>
            </a:r>
            <a:r>
              <a:rPr lang="ru-RU" dirty="0">
                <a:latin typeface="Arial" pitchFamily="34" charset="0"/>
              </a:rPr>
              <a:t>Определение </a:t>
            </a:r>
            <a:r>
              <a:rPr lang="ru-RU" dirty="0" err="1">
                <a:latin typeface="Arial" pitchFamily="34" charset="0"/>
              </a:rPr>
              <a:t>наркогенности</a:t>
            </a:r>
            <a:r>
              <a:rPr lang="ru-RU" dirty="0">
                <a:latin typeface="Arial" pitchFamily="34" charset="0"/>
              </a:rPr>
              <a:t> по реакции лабораторных животных на звуковой раздражитель при длительном введении 1/10 дозы </a:t>
            </a:r>
            <a:r>
              <a:rPr lang="en-US" dirty="0">
                <a:latin typeface="Arial" pitchFamily="34" charset="0"/>
              </a:rPr>
              <a:t>LD</a:t>
            </a:r>
            <a:r>
              <a:rPr lang="ru-RU" dirty="0">
                <a:latin typeface="Arial" pitchFamily="34" charset="0"/>
              </a:rPr>
              <a:t>50 с использованием различных способов введения, а также установление наличия </a:t>
            </a:r>
            <a:r>
              <a:rPr lang="ru-RU" dirty="0" err="1">
                <a:latin typeface="Arial" pitchFamily="34" charset="0"/>
              </a:rPr>
              <a:t>аддиктивного</a:t>
            </a:r>
            <a:r>
              <a:rPr lang="ru-RU" dirty="0">
                <a:latin typeface="Arial" pitchFamily="34" charset="0"/>
              </a:rPr>
              <a:t> потенциала у исследуемых соединений.</a:t>
            </a:r>
          </a:p>
        </p:txBody>
      </p:sp>
      <p:sp>
        <p:nvSpPr>
          <p:cNvPr id="232454" name="Text Box 6"/>
          <p:cNvSpPr txBox="1">
            <a:spLocks noChangeArrowheads="1"/>
          </p:cNvSpPr>
          <p:nvPr/>
        </p:nvSpPr>
        <p:spPr bwMode="auto">
          <a:xfrm>
            <a:off x="450850" y="2490788"/>
            <a:ext cx="5646738" cy="1465262"/>
          </a:xfrm>
          <a:prstGeom prst="rect">
            <a:avLst/>
          </a:prstGeom>
          <a:noFill/>
          <a:ln w="9525">
            <a:noFill/>
            <a:miter lim="800000"/>
            <a:headEnd/>
            <a:tailEnd/>
          </a:ln>
          <a:effectLst/>
        </p:spPr>
        <p:txBody>
          <a:bodyPr>
            <a:spAutoFit/>
          </a:bodyPr>
          <a:lstStyle/>
          <a:p>
            <a:pPr defTabSz="914400">
              <a:spcBef>
                <a:spcPct val="50000"/>
              </a:spcBef>
            </a:pPr>
            <a:r>
              <a:rPr lang="ru-RU" sz="1800">
                <a:latin typeface="Geneva"/>
              </a:rPr>
              <a:t>2. Определение психотоксичности веществ на основе оценки анальгетической и галлюциногенной активности при выявлении у лабораторных животных признаков изменения поведения по нескольким показателям.</a:t>
            </a:r>
            <a:r>
              <a:rPr lang="ru-RU" sz="1800" b="1">
                <a:latin typeface="Geneva"/>
              </a:rPr>
              <a:t> </a:t>
            </a:r>
            <a:endParaRPr lang="ru-RU" sz="1800"/>
          </a:p>
        </p:txBody>
      </p:sp>
      <p:sp>
        <p:nvSpPr>
          <p:cNvPr id="232456" name="Text Box 8"/>
          <p:cNvSpPr txBox="1">
            <a:spLocks noChangeArrowheads="1"/>
          </p:cNvSpPr>
          <p:nvPr/>
        </p:nvSpPr>
        <p:spPr bwMode="auto">
          <a:xfrm>
            <a:off x="0" y="0"/>
            <a:ext cx="9906000" cy="519113"/>
          </a:xfrm>
          <a:prstGeom prst="rect">
            <a:avLst/>
          </a:prstGeom>
          <a:noFill/>
          <a:ln w="9525">
            <a:noFill/>
            <a:miter lim="800000"/>
            <a:headEnd/>
            <a:tailEnd/>
          </a:ln>
          <a:effectLst/>
        </p:spPr>
        <p:txBody>
          <a:bodyPr>
            <a:spAutoFit/>
          </a:bodyPr>
          <a:lstStyle/>
          <a:p>
            <a:pPr algn="ctr" defTabSz="914400">
              <a:spcBef>
                <a:spcPct val="50000"/>
              </a:spcBef>
            </a:pPr>
            <a:r>
              <a:rPr lang="ru-RU" sz="2800">
                <a:solidFill>
                  <a:srgbClr val="802600"/>
                </a:solidFill>
                <a:latin typeface="Arial" pitchFamily="34" charset="0"/>
              </a:rPr>
              <a:t>Определение наркогенности и психотоксичности</a:t>
            </a:r>
          </a:p>
        </p:txBody>
      </p:sp>
      <p:pic>
        <p:nvPicPr>
          <p:cNvPr id="232460" name="Picture 12" descr="108053511_383611530"/>
          <p:cNvPicPr>
            <a:picLocks noChangeAspect="1" noChangeArrowheads="1"/>
          </p:cNvPicPr>
          <p:nvPr>
            <p:ph idx="4294967295"/>
          </p:nvPr>
        </p:nvPicPr>
        <p:blipFill>
          <a:blip r:embed="rId3"/>
          <a:srcRect/>
          <a:stretch>
            <a:fillRect/>
          </a:stretch>
        </p:blipFill>
        <p:spPr>
          <a:xfrm>
            <a:off x="6302375" y="3430588"/>
            <a:ext cx="3414713" cy="2216150"/>
          </a:xfrm>
        </p:spPr>
      </p:pic>
      <p:pic>
        <p:nvPicPr>
          <p:cNvPr id="232462" name="Picture 14" descr="hi_video_analog_1"/>
          <p:cNvPicPr>
            <a:picLocks noChangeAspect="1" noChangeArrowheads="1"/>
          </p:cNvPicPr>
          <p:nvPr/>
        </p:nvPicPr>
        <p:blipFill>
          <a:blip r:embed="rId4"/>
          <a:srcRect/>
          <a:stretch>
            <a:fillRect/>
          </a:stretch>
        </p:blipFill>
        <p:spPr bwMode="auto">
          <a:xfrm>
            <a:off x="6007100" y="252413"/>
            <a:ext cx="3175000" cy="3175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8" name="Picture 4" descr="Фон_бар"/>
          <p:cNvPicPr>
            <a:picLocks noChangeAspect="1" noChangeArrowheads="1"/>
          </p:cNvPicPr>
          <p:nvPr/>
        </p:nvPicPr>
        <p:blipFill>
          <a:blip r:embed="rId2"/>
          <a:srcRect/>
          <a:stretch>
            <a:fillRect/>
          </a:stretch>
        </p:blipFill>
        <p:spPr bwMode="auto">
          <a:xfrm>
            <a:off x="0" y="9525"/>
            <a:ext cx="9906000" cy="6858000"/>
          </a:xfrm>
          <a:prstGeom prst="rect">
            <a:avLst/>
          </a:prstGeom>
          <a:noFill/>
        </p:spPr>
      </p:pic>
      <p:pic>
        <p:nvPicPr>
          <p:cNvPr id="262152" name="Picture 8" descr="nm2201"/>
          <p:cNvPicPr>
            <a:picLocks noChangeAspect="1" noChangeArrowheads="1"/>
          </p:cNvPicPr>
          <p:nvPr/>
        </p:nvPicPr>
        <p:blipFill>
          <a:blip r:embed="rId3"/>
          <a:srcRect/>
          <a:stretch>
            <a:fillRect/>
          </a:stretch>
        </p:blipFill>
        <p:spPr bwMode="auto">
          <a:xfrm>
            <a:off x="547688" y="1069975"/>
            <a:ext cx="1952625" cy="1843088"/>
          </a:xfrm>
          <a:prstGeom prst="rect">
            <a:avLst/>
          </a:prstGeom>
          <a:noFill/>
        </p:spPr>
      </p:pic>
      <p:sp>
        <p:nvSpPr>
          <p:cNvPr id="262153" name="Text Box 9"/>
          <p:cNvSpPr txBox="1">
            <a:spLocks noChangeArrowheads="1"/>
          </p:cNvSpPr>
          <p:nvPr/>
        </p:nvSpPr>
        <p:spPr bwMode="auto">
          <a:xfrm>
            <a:off x="2436813" y="661988"/>
            <a:ext cx="7097712" cy="639762"/>
          </a:xfrm>
          <a:prstGeom prst="rect">
            <a:avLst/>
          </a:prstGeom>
          <a:noFill/>
          <a:ln w="9525">
            <a:noFill/>
            <a:miter lim="800000"/>
            <a:headEnd/>
            <a:tailEnd/>
          </a:ln>
          <a:effectLst/>
        </p:spPr>
        <p:txBody>
          <a:bodyPr>
            <a:spAutoFit/>
          </a:bodyPr>
          <a:lstStyle/>
          <a:p>
            <a:pPr defTabSz="914400">
              <a:spcBef>
                <a:spcPct val="50000"/>
              </a:spcBef>
            </a:pPr>
            <a:r>
              <a:rPr lang="ru-RU" sz="1200" dirty="0">
                <a:latin typeface="Arial" pitchFamily="34" charset="0"/>
              </a:rPr>
              <a:t>Требовалось провести экспертизу вещества (нафталин-1-ил)-1-(5-фторпентил)-1Н-индол-3-карбоксилат на предмет, является ли оно наркотическим, сильнодействующим, ядовитым, либо аналогом наркотического вещества»</a:t>
            </a:r>
            <a:r>
              <a:rPr lang="ru-RU" sz="1200" dirty="0"/>
              <a:t> </a:t>
            </a:r>
            <a:r>
              <a:rPr lang="en-US" sz="1200" dirty="0">
                <a:latin typeface="Arial" pitchFamily="34" charset="0"/>
                <a:cs typeface="Arial" pitchFamily="34" charset="0"/>
              </a:rPr>
              <a:t>(NM2201)</a:t>
            </a:r>
            <a:endParaRPr lang="ru-RU" sz="1200" dirty="0">
              <a:latin typeface="Arial" pitchFamily="34" charset="0"/>
              <a:cs typeface="Arial" pitchFamily="34" charset="0"/>
            </a:endParaRPr>
          </a:p>
        </p:txBody>
      </p:sp>
      <p:sp>
        <p:nvSpPr>
          <p:cNvPr id="262156" name="Text Box 12"/>
          <p:cNvSpPr txBox="1">
            <a:spLocks noChangeArrowheads="1"/>
          </p:cNvSpPr>
          <p:nvPr/>
        </p:nvSpPr>
        <p:spPr bwMode="auto">
          <a:xfrm>
            <a:off x="0" y="0"/>
            <a:ext cx="9906000" cy="701675"/>
          </a:xfrm>
          <a:prstGeom prst="rect">
            <a:avLst/>
          </a:prstGeom>
          <a:noFill/>
          <a:ln w="9525">
            <a:noFill/>
            <a:miter lim="800000"/>
            <a:headEnd/>
            <a:tailEnd/>
          </a:ln>
          <a:effectLst/>
        </p:spPr>
        <p:txBody>
          <a:bodyPr>
            <a:spAutoFit/>
          </a:bodyPr>
          <a:lstStyle/>
          <a:p>
            <a:pPr algn="ctr" defTabSz="914400">
              <a:spcBef>
                <a:spcPct val="50000"/>
              </a:spcBef>
            </a:pPr>
            <a:r>
              <a:rPr lang="ru-RU" sz="2000" b="1" dirty="0">
                <a:solidFill>
                  <a:srgbClr val="802600"/>
                </a:solidFill>
                <a:latin typeface="Arial" pitchFamily="34" charset="0"/>
                <a:cs typeface="Arial" pitchFamily="34" charset="0"/>
              </a:rPr>
              <a:t>Результаты исследования 149 образцов, поступивших в ЦХТЛ </a:t>
            </a:r>
            <a:r>
              <a:rPr lang="ru-RU" sz="2000" b="1" dirty="0" smtClean="0">
                <a:solidFill>
                  <a:srgbClr val="802600"/>
                </a:solidFill>
                <a:latin typeface="Arial" pitchFamily="34" charset="0"/>
                <a:cs typeface="Arial" pitchFamily="34" charset="0"/>
              </a:rPr>
              <a:t>из </a:t>
            </a:r>
            <a:r>
              <a:rPr lang="ru-RU" sz="2000" b="1" dirty="0">
                <a:solidFill>
                  <a:srgbClr val="802600"/>
                </a:solidFill>
                <a:latin typeface="Arial" pitchFamily="34" charset="0"/>
                <a:cs typeface="Arial" pitchFamily="34" charset="0"/>
              </a:rPr>
              <a:t>3 ОРЧ «Н» УУР ГУ МВД России по г. Москве</a:t>
            </a:r>
          </a:p>
        </p:txBody>
      </p:sp>
      <p:sp>
        <p:nvSpPr>
          <p:cNvPr id="262157" name="Text Box 13"/>
          <p:cNvSpPr txBox="1">
            <a:spLocks noChangeArrowheads="1"/>
          </p:cNvSpPr>
          <p:nvPr/>
        </p:nvSpPr>
        <p:spPr bwMode="auto">
          <a:xfrm>
            <a:off x="2443163" y="1922463"/>
            <a:ext cx="7053262" cy="639762"/>
          </a:xfrm>
          <a:prstGeom prst="rect">
            <a:avLst/>
          </a:prstGeom>
          <a:noFill/>
          <a:ln w="9525">
            <a:noFill/>
            <a:miter lim="800000"/>
            <a:headEnd/>
            <a:tailEnd/>
          </a:ln>
          <a:effectLst/>
        </p:spPr>
        <p:txBody>
          <a:bodyPr>
            <a:spAutoFit/>
          </a:bodyPr>
          <a:lstStyle/>
          <a:p>
            <a:pPr defTabSz="914400">
              <a:spcBef>
                <a:spcPct val="50000"/>
              </a:spcBef>
            </a:pPr>
            <a:r>
              <a:rPr lang="ru-RU" sz="1200" b="1" dirty="0">
                <a:latin typeface="Arial" pitchFamily="34" charset="0"/>
              </a:rPr>
              <a:t>Выполнен</a:t>
            </a:r>
            <a:r>
              <a:rPr lang="en-US" sz="1200" b="1" dirty="0">
                <a:latin typeface="Arial" pitchFamily="34" charset="0"/>
              </a:rPr>
              <a:t> </a:t>
            </a:r>
            <a:r>
              <a:rPr lang="ru-RU" sz="1200" b="1" dirty="0">
                <a:latin typeface="Arial" pitchFamily="34" charset="0"/>
              </a:rPr>
              <a:t>полный комплекс исследований: 298  анализов методами ГХ/МС и ВЭЖХ/МС/МС и 70 исследований на животных. Общая продолжительность исследований на животных составила 21 день.</a:t>
            </a:r>
            <a:r>
              <a:rPr lang="ru-RU" sz="1200" b="1" dirty="0"/>
              <a:t> </a:t>
            </a:r>
          </a:p>
        </p:txBody>
      </p:sp>
      <p:sp>
        <p:nvSpPr>
          <p:cNvPr id="262158" name="Text Box 14"/>
          <p:cNvSpPr txBox="1">
            <a:spLocks noChangeArrowheads="1"/>
          </p:cNvSpPr>
          <p:nvPr/>
        </p:nvSpPr>
        <p:spPr bwMode="auto">
          <a:xfrm>
            <a:off x="2436813" y="1282700"/>
            <a:ext cx="7097712" cy="639763"/>
          </a:xfrm>
          <a:prstGeom prst="rect">
            <a:avLst/>
          </a:prstGeom>
          <a:noFill/>
          <a:ln w="9525">
            <a:noFill/>
            <a:miter lim="800000"/>
            <a:headEnd/>
            <a:tailEnd/>
          </a:ln>
          <a:effectLst/>
        </p:spPr>
        <p:txBody>
          <a:bodyPr>
            <a:spAutoFit/>
          </a:bodyPr>
          <a:lstStyle/>
          <a:p>
            <a:pPr defTabSz="914400">
              <a:spcBef>
                <a:spcPct val="50000"/>
              </a:spcBef>
            </a:pPr>
            <a:r>
              <a:rPr lang="ru-RU" sz="1200" dirty="0">
                <a:latin typeface="Arial" pitchFamily="34" charset="0"/>
                <a:cs typeface="Arial" pitchFamily="34" charset="0"/>
              </a:rPr>
              <a:t>Указанное вещество не входит в «Перечень наркотических средств, психотропных веществ и их </a:t>
            </a:r>
            <a:r>
              <a:rPr lang="ru-RU" sz="1200" dirty="0" err="1">
                <a:latin typeface="Arial" pitchFamily="34" charset="0"/>
                <a:cs typeface="Arial" pitchFamily="34" charset="0"/>
              </a:rPr>
              <a:t>прекурсоров</a:t>
            </a:r>
            <a:r>
              <a:rPr lang="ru-RU" sz="1200" dirty="0">
                <a:latin typeface="Arial" pitchFamily="34" charset="0"/>
                <a:cs typeface="Arial" pitchFamily="34" charset="0"/>
              </a:rPr>
              <a:t>, подлежащих контролю в Российской Федерации» (Постановление Правительства Российской Федерации от 30 июня 1998 г. № 681). </a:t>
            </a:r>
          </a:p>
        </p:txBody>
      </p:sp>
      <p:pic>
        <p:nvPicPr>
          <p:cNvPr id="262162" name="Picture 18" descr="Масс_спектр_nm2201"/>
          <p:cNvPicPr>
            <a:picLocks noChangeAspect="1" noChangeArrowheads="1"/>
          </p:cNvPicPr>
          <p:nvPr/>
        </p:nvPicPr>
        <p:blipFill>
          <a:blip r:embed="rId4"/>
          <a:srcRect/>
          <a:stretch>
            <a:fillRect/>
          </a:stretch>
        </p:blipFill>
        <p:spPr bwMode="auto">
          <a:xfrm>
            <a:off x="5357813" y="2476500"/>
            <a:ext cx="4008437" cy="2159000"/>
          </a:xfrm>
          <a:prstGeom prst="rect">
            <a:avLst/>
          </a:prstGeom>
          <a:noFill/>
        </p:spPr>
      </p:pic>
      <p:sp>
        <p:nvSpPr>
          <p:cNvPr id="262163" name="Text Box 19"/>
          <p:cNvSpPr txBox="1">
            <a:spLocks noChangeArrowheads="1"/>
          </p:cNvSpPr>
          <p:nvPr/>
        </p:nvSpPr>
        <p:spPr bwMode="auto">
          <a:xfrm>
            <a:off x="1363663" y="2014538"/>
            <a:ext cx="842962" cy="274637"/>
          </a:xfrm>
          <a:prstGeom prst="rect">
            <a:avLst/>
          </a:prstGeom>
          <a:noFill/>
          <a:ln w="9525">
            <a:noFill/>
            <a:miter lim="800000"/>
            <a:headEnd/>
            <a:tailEnd/>
          </a:ln>
          <a:effectLst/>
        </p:spPr>
        <p:txBody>
          <a:bodyPr>
            <a:spAutoFit/>
          </a:bodyPr>
          <a:lstStyle/>
          <a:p>
            <a:pPr defTabSz="914400">
              <a:spcBef>
                <a:spcPct val="50000"/>
              </a:spcBef>
            </a:pPr>
            <a:r>
              <a:rPr lang="en-US" sz="1200">
                <a:latin typeface="Arial" pitchFamily="34" charset="0"/>
                <a:cs typeface="Arial" pitchFamily="34" charset="0"/>
              </a:rPr>
              <a:t>NM2201</a:t>
            </a:r>
            <a:endParaRPr lang="ru-RU" sz="1200">
              <a:latin typeface="Arial" pitchFamily="34" charset="0"/>
              <a:cs typeface="Arial" pitchFamily="34" charset="0"/>
            </a:endParaRPr>
          </a:p>
        </p:txBody>
      </p:sp>
      <p:sp>
        <p:nvSpPr>
          <p:cNvPr id="262164" name="Text Box 20"/>
          <p:cNvSpPr txBox="1">
            <a:spLocks noChangeArrowheads="1"/>
          </p:cNvSpPr>
          <p:nvPr/>
        </p:nvSpPr>
        <p:spPr bwMode="auto">
          <a:xfrm>
            <a:off x="6010275" y="4708525"/>
            <a:ext cx="2962275" cy="244475"/>
          </a:xfrm>
          <a:prstGeom prst="rect">
            <a:avLst/>
          </a:prstGeom>
          <a:noFill/>
          <a:ln w="9525">
            <a:noFill/>
            <a:miter lim="800000"/>
            <a:headEnd/>
            <a:tailEnd/>
          </a:ln>
          <a:effectLst/>
        </p:spPr>
        <p:txBody>
          <a:bodyPr>
            <a:spAutoFit/>
          </a:bodyPr>
          <a:lstStyle/>
          <a:p>
            <a:pPr defTabSz="914400">
              <a:spcBef>
                <a:spcPct val="50000"/>
              </a:spcBef>
            </a:pPr>
            <a:r>
              <a:rPr lang="ru-RU" sz="1000">
                <a:latin typeface="Arial" pitchFamily="34" charset="0"/>
                <a:cs typeface="Arial" pitchFamily="34" charset="0"/>
              </a:rPr>
              <a:t>Результат анализа </a:t>
            </a:r>
            <a:r>
              <a:rPr lang="en-US" sz="1000">
                <a:latin typeface="Arial" pitchFamily="34" charset="0"/>
                <a:cs typeface="Arial" pitchFamily="34" charset="0"/>
              </a:rPr>
              <a:t>NM </a:t>
            </a:r>
            <a:r>
              <a:rPr lang="ru-RU" sz="1000">
                <a:latin typeface="Arial" pitchFamily="34" charset="0"/>
                <a:cs typeface="Arial" pitchFamily="34" charset="0"/>
              </a:rPr>
              <a:t>2201 методом ГХ/МС</a:t>
            </a:r>
          </a:p>
        </p:txBody>
      </p:sp>
      <p:sp>
        <p:nvSpPr>
          <p:cNvPr id="262165" name="Text Box 21"/>
          <p:cNvSpPr txBox="1">
            <a:spLocks noChangeArrowheads="1"/>
          </p:cNvSpPr>
          <p:nvPr/>
        </p:nvSpPr>
        <p:spPr bwMode="auto">
          <a:xfrm>
            <a:off x="452438" y="3644900"/>
            <a:ext cx="4652962" cy="1187450"/>
          </a:xfrm>
          <a:prstGeom prst="rect">
            <a:avLst/>
          </a:prstGeom>
          <a:noFill/>
          <a:ln w="9525">
            <a:noFill/>
            <a:miter lim="800000"/>
            <a:headEnd/>
            <a:tailEnd/>
          </a:ln>
          <a:effectLst/>
        </p:spPr>
        <p:txBody>
          <a:bodyPr>
            <a:spAutoFit/>
          </a:bodyPr>
          <a:lstStyle/>
          <a:p>
            <a:pPr defTabSz="914400"/>
            <a:r>
              <a:rPr lang="ru-RU" sz="1200" dirty="0">
                <a:latin typeface="Arial" pitchFamily="34" charset="0"/>
                <a:cs typeface="Arial" pitchFamily="34" charset="0"/>
              </a:rPr>
              <a:t>В представленных на исследование упаковках № 1,2,3,4,5,6 было подтверждено наличие синтетического вещества (нафталин-1-ил)-1-(5-фторпентил)-1Н-индол-3-карбоксилата. В пакете №2 (упаковка 1) соединение (нафталин-1-ил)-1-(5-фторпентил)-1Н-индол-3-карбоксилат (NM2201) не обнаружено. </a:t>
            </a:r>
          </a:p>
        </p:txBody>
      </p:sp>
      <p:sp>
        <p:nvSpPr>
          <p:cNvPr id="262166" name="Text Box 22"/>
          <p:cNvSpPr txBox="1">
            <a:spLocks noChangeArrowheads="1"/>
          </p:cNvSpPr>
          <p:nvPr/>
        </p:nvSpPr>
        <p:spPr bwMode="auto">
          <a:xfrm>
            <a:off x="452438" y="2898775"/>
            <a:ext cx="4835525" cy="639763"/>
          </a:xfrm>
          <a:prstGeom prst="rect">
            <a:avLst/>
          </a:prstGeom>
          <a:noFill/>
          <a:ln w="9525">
            <a:noFill/>
            <a:miter lim="800000"/>
            <a:headEnd/>
            <a:tailEnd/>
          </a:ln>
          <a:effectLst/>
        </p:spPr>
        <p:txBody>
          <a:bodyPr>
            <a:spAutoFit/>
          </a:bodyPr>
          <a:lstStyle/>
          <a:p>
            <a:pPr defTabSz="914400">
              <a:spcBef>
                <a:spcPct val="50000"/>
              </a:spcBef>
            </a:pPr>
            <a:r>
              <a:rPr lang="ru-RU" sz="1200" dirty="0">
                <a:latin typeface="Arial" pitchFamily="34" charset="0"/>
              </a:rPr>
              <a:t>По результатам исследования на животных было  доказано, что вещество является аналогом наркотических средств и психотропных веществ, относящихся к группе </a:t>
            </a:r>
            <a:r>
              <a:rPr lang="ru-RU" sz="1200" dirty="0" err="1">
                <a:latin typeface="Arial" pitchFamily="34" charset="0"/>
              </a:rPr>
              <a:t>каннабинола</a:t>
            </a:r>
            <a:endParaRPr lang="ru-RU" sz="1200" dirty="0">
              <a:latin typeface="Arial" pitchFamily="34" charset="0"/>
            </a:endParaRPr>
          </a:p>
        </p:txBody>
      </p:sp>
      <p:sp>
        <p:nvSpPr>
          <p:cNvPr id="262167" name="Text Box 23"/>
          <p:cNvSpPr txBox="1">
            <a:spLocks noChangeArrowheads="1"/>
          </p:cNvSpPr>
          <p:nvPr/>
        </p:nvSpPr>
        <p:spPr bwMode="auto">
          <a:xfrm>
            <a:off x="457200" y="4953000"/>
            <a:ext cx="9077325" cy="854075"/>
          </a:xfrm>
          <a:prstGeom prst="rect">
            <a:avLst/>
          </a:prstGeom>
          <a:noFill/>
          <a:ln w="9525">
            <a:noFill/>
            <a:miter lim="800000"/>
            <a:headEnd/>
            <a:tailEnd/>
          </a:ln>
          <a:effectLst/>
        </p:spPr>
        <p:txBody>
          <a:bodyPr>
            <a:spAutoFit/>
          </a:bodyPr>
          <a:lstStyle/>
          <a:p>
            <a:pPr defTabSz="914400">
              <a:spcBef>
                <a:spcPct val="50000"/>
              </a:spcBef>
            </a:pPr>
            <a:r>
              <a:rPr lang="ru-RU" sz="1000">
                <a:latin typeface="Arial" pitchFamily="34" charset="0"/>
                <a:cs typeface="Arial" pitchFamily="34" charset="0"/>
              </a:rPr>
              <a:t>Условия анализа методом ГХ/МС: колонка НР-1</a:t>
            </a:r>
            <a:r>
              <a:rPr lang="en-US" sz="1000">
                <a:latin typeface="Arial" pitchFamily="34" charset="0"/>
                <a:cs typeface="Arial" pitchFamily="34" charset="0"/>
              </a:rPr>
              <a:t>MS</a:t>
            </a:r>
            <a:r>
              <a:rPr lang="ru-RU" sz="1000">
                <a:latin typeface="Arial" pitchFamily="34" charset="0"/>
                <a:cs typeface="Arial" pitchFamily="34" charset="0"/>
              </a:rPr>
              <a:t>, 0,25 мм, 0,25 мкм, 30 м. Газ-носитель гелий марки А, скорость потока 1 мл/мин. Температура инжектора 250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режим без деления потока. Режим работы детектора сканирование по полному ионному току, температура источника ионов 230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температура анализатора 150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Режим работы детектора установлен по стандартной программе «</a:t>
            </a:r>
            <a:r>
              <a:rPr lang="en-US" sz="1000">
                <a:latin typeface="Arial" pitchFamily="34" charset="0"/>
                <a:cs typeface="Arial" pitchFamily="34" charset="0"/>
              </a:rPr>
              <a:t>AUTOTUNE</a:t>
            </a:r>
            <a:r>
              <a:rPr lang="ru-RU" sz="1000">
                <a:latin typeface="Arial" pitchFamily="34" charset="0"/>
                <a:cs typeface="Arial" pitchFamily="34" charset="0"/>
              </a:rPr>
              <a:t>». Начальная температура термостата 100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далее нагрев со скоростью 20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С/мин до 280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затем выдержка при 280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20 мин. Параметр «Задержка на растворитель» время на включения катодов и анализатора через 3 мин после ввода пробы. Диапазон сканируемых масс 50-700 а.е.м.</a:t>
            </a:r>
          </a:p>
        </p:txBody>
      </p:sp>
      <p:pic>
        <p:nvPicPr>
          <p:cNvPr id="262168" name="Picture 24" descr="Nm-2201-Nm-2201-The-Newest-RC-"/>
          <p:cNvPicPr>
            <a:picLocks noChangeAspect="1" noChangeArrowheads="1"/>
          </p:cNvPicPr>
          <p:nvPr/>
        </p:nvPicPr>
        <p:blipFill>
          <a:blip r:embed="rId5">
            <a:lum bright="20000" contrast="28000"/>
          </a:blip>
          <a:srcRect/>
          <a:stretch>
            <a:fillRect/>
          </a:stretch>
        </p:blipFill>
        <p:spPr bwMode="auto">
          <a:xfrm>
            <a:off x="1560513" y="754063"/>
            <a:ext cx="827087" cy="827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4" name="Picture 4"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261125" name="Text Box 5"/>
          <p:cNvSpPr txBox="1">
            <a:spLocks noChangeArrowheads="1"/>
          </p:cNvSpPr>
          <p:nvPr/>
        </p:nvSpPr>
        <p:spPr bwMode="auto">
          <a:xfrm>
            <a:off x="0" y="0"/>
            <a:ext cx="9906000" cy="701675"/>
          </a:xfrm>
          <a:prstGeom prst="rect">
            <a:avLst/>
          </a:prstGeom>
          <a:noFill/>
          <a:ln w="9525">
            <a:noFill/>
            <a:miter lim="800000"/>
            <a:headEnd/>
            <a:tailEnd/>
          </a:ln>
          <a:effectLst/>
        </p:spPr>
        <p:txBody>
          <a:bodyPr>
            <a:spAutoFit/>
          </a:bodyPr>
          <a:lstStyle/>
          <a:p>
            <a:pPr algn="ctr" defTabSz="914400">
              <a:spcBef>
                <a:spcPct val="50000"/>
              </a:spcBef>
            </a:pPr>
            <a:r>
              <a:rPr lang="ru-RU" sz="2000" b="1" dirty="0">
                <a:solidFill>
                  <a:srgbClr val="802600"/>
                </a:solidFill>
                <a:latin typeface="Arial" pitchFamily="34" charset="0"/>
                <a:cs typeface="Arial" pitchFamily="34" charset="0"/>
              </a:rPr>
              <a:t>Результаты исследования 162 образцов, поступивших в ЦХТЛ </a:t>
            </a:r>
            <a:r>
              <a:rPr lang="ru-RU" sz="2000" b="1" dirty="0" smtClean="0">
                <a:solidFill>
                  <a:srgbClr val="802600"/>
                </a:solidFill>
                <a:latin typeface="Arial" pitchFamily="34" charset="0"/>
                <a:cs typeface="Arial" pitchFamily="34" charset="0"/>
              </a:rPr>
              <a:t>из</a:t>
            </a:r>
            <a:r>
              <a:rPr lang="en-US" sz="2000" b="1" dirty="0" smtClean="0">
                <a:solidFill>
                  <a:srgbClr val="802600"/>
                </a:solidFill>
                <a:latin typeface="Arial" pitchFamily="34" charset="0"/>
                <a:cs typeface="Arial" pitchFamily="34" charset="0"/>
              </a:rPr>
              <a:t> </a:t>
            </a:r>
            <a:r>
              <a:rPr lang="ru-RU" sz="2000" b="1" dirty="0" smtClean="0">
                <a:solidFill>
                  <a:srgbClr val="802600"/>
                </a:solidFill>
                <a:latin typeface="Arial" pitchFamily="34" charset="0"/>
                <a:cs typeface="Arial" pitchFamily="34" charset="0"/>
              </a:rPr>
              <a:t>ОУР </a:t>
            </a:r>
            <a:r>
              <a:rPr lang="ru-RU" sz="2000" b="1" dirty="0">
                <a:solidFill>
                  <a:srgbClr val="802600"/>
                </a:solidFill>
                <a:latin typeface="Arial" pitchFamily="34" charset="0"/>
                <a:cs typeface="Arial" pitchFamily="34" charset="0"/>
              </a:rPr>
              <a:t>УВД по ВАО ГУ МВД России по г. Москве </a:t>
            </a:r>
          </a:p>
        </p:txBody>
      </p:sp>
      <p:sp>
        <p:nvSpPr>
          <p:cNvPr id="261132" name="Text Box 12"/>
          <p:cNvSpPr txBox="1">
            <a:spLocks noChangeArrowheads="1"/>
          </p:cNvSpPr>
          <p:nvPr/>
        </p:nvSpPr>
        <p:spPr bwMode="auto">
          <a:xfrm>
            <a:off x="2436813" y="677863"/>
            <a:ext cx="7221537" cy="822325"/>
          </a:xfrm>
          <a:prstGeom prst="rect">
            <a:avLst/>
          </a:prstGeom>
          <a:noFill/>
          <a:ln w="9525">
            <a:noFill/>
            <a:miter lim="800000"/>
            <a:headEnd/>
            <a:tailEnd/>
          </a:ln>
          <a:effectLst/>
        </p:spPr>
        <p:txBody>
          <a:bodyPr anchor="ctr">
            <a:spAutoFit/>
          </a:bodyPr>
          <a:lstStyle/>
          <a:p>
            <a:pPr defTabSz="914400">
              <a:spcBef>
                <a:spcPct val="50000"/>
              </a:spcBef>
            </a:pPr>
            <a:r>
              <a:rPr lang="ru-RU" sz="1200">
                <a:latin typeface="Arial" pitchFamily="34" charset="0"/>
                <a:cs typeface="Arial" pitchFamily="34" charset="0"/>
              </a:rPr>
              <a:t>На исследование поступили полимерные пакетики различного цвета с веществами растительного происхождения Требовалось провести исследование данных веществ с целью установления их возможной принадлежности к наркотическим средствам, психотропным веществам или их аналогам.</a:t>
            </a:r>
          </a:p>
        </p:txBody>
      </p:sp>
      <p:sp>
        <p:nvSpPr>
          <p:cNvPr id="261133" name="Text Box 13"/>
          <p:cNvSpPr txBox="1">
            <a:spLocks noChangeArrowheads="1"/>
          </p:cNvSpPr>
          <p:nvPr/>
        </p:nvSpPr>
        <p:spPr bwMode="auto">
          <a:xfrm>
            <a:off x="2436813" y="1409700"/>
            <a:ext cx="7221537" cy="1384995"/>
          </a:xfrm>
          <a:prstGeom prst="rect">
            <a:avLst/>
          </a:prstGeom>
          <a:noFill/>
          <a:ln w="9525">
            <a:noFill/>
            <a:miter lim="800000"/>
            <a:headEnd/>
            <a:tailEnd/>
          </a:ln>
          <a:effectLst/>
        </p:spPr>
        <p:txBody>
          <a:bodyPr>
            <a:spAutoFit/>
          </a:bodyPr>
          <a:lstStyle/>
          <a:p>
            <a:pPr defTabSz="914400"/>
            <a:r>
              <a:rPr lang="ru-RU" sz="1200" dirty="0">
                <a:latin typeface="Arial" pitchFamily="34" charset="0"/>
                <a:cs typeface="Arial" pitchFamily="34" charset="0"/>
              </a:rPr>
              <a:t>В представленных на исследование образцах обнаружены следующие вещества синтетического происхождения:</a:t>
            </a:r>
          </a:p>
          <a:p>
            <a:pPr defTabSz="914400"/>
            <a:r>
              <a:rPr lang="en-US" sz="1200" b="1" dirty="0" smtClean="0">
                <a:solidFill>
                  <a:srgbClr val="990000"/>
                </a:solidFill>
                <a:latin typeface="Arial" pitchFamily="34" charset="0"/>
                <a:cs typeface="Arial" pitchFamily="34" charset="0"/>
              </a:rPr>
              <a:t>THJ</a:t>
            </a:r>
            <a:r>
              <a:rPr lang="ru-RU" sz="1200" b="1" dirty="0" smtClean="0">
                <a:solidFill>
                  <a:srgbClr val="990000"/>
                </a:solidFill>
                <a:latin typeface="Arial" pitchFamily="34" charset="0"/>
                <a:cs typeface="Arial" pitchFamily="34" charset="0"/>
              </a:rPr>
              <a:t> </a:t>
            </a:r>
            <a:r>
              <a:rPr lang="ru-RU" sz="1200" b="1" dirty="0">
                <a:solidFill>
                  <a:srgbClr val="990000"/>
                </a:solidFill>
                <a:latin typeface="Arial" pitchFamily="34" charset="0"/>
                <a:cs typeface="Arial" pitchFamily="34" charset="0"/>
              </a:rPr>
              <a:t>2201</a:t>
            </a:r>
            <a:r>
              <a:rPr lang="ru-RU" sz="1200" dirty="0">
                <a:latin typeface="Arial" pitchFamily="34" charset="0"/>
                <a:cs typeface="Arial" pitchFamily="34" charset="0"/>
              </a:rPr>
              <a:t> - (нафталин-1-ил) </a:t>
            </a:r>
            <a:r>
              <a:rPr lang="en-US" sz="1200" dirty="0">
                <a:latin typeface="Arial" pitchFamily="34" charset="0"/>
                <a:cs typeface="Arial" pitchFamily="34" charset="0"/>
              </a:rPr>
              <a:t>[</a:t>
            </a:r>
            <a:r>
              <a:rPr lang="ru-RU" sz="1200" dirty="0">
                <a:latin typeface="Arial" pitchFamily="34" charset="0"/>
                <a:cs typeface="Arial" pitchFamily="34" charset="0"/>
              </a:rPr>
              <a:t>1-(5-фторпентил)-1Н-индазол-3-ил</a:t>
            </a:r>
            <a:r>
              <a:rPr lang="en-US" sz="1200" dirty="0">
                <a:latin typeface="Arial" pitchFamily="34" charset="0"/>
                <a:cs typeface="Arial" pitchFamily="34" charset="0"/>
              </a:rPr>
              <a:t>]</a:t>
            </a:r>
            <a:r>
              <a:rPr lang="ru-RU" sz="1200" dirty="0">
                <a:latin typeface="Arial" pitchFamily="34" charset="0"/>
                <a:cs typeface="Arial" pitchFamily="34" charset="0"/>
              </a:rPr>
              <a:t> </a:t>
            </a:r>
            <a:r>
              <a:rPr lang="ru-RU" sz="1200" dirty="0" err="1">
                <a:latin typeface="Arial" pitchFamily="34" charset="0"/>
                <a:cs typeface="Arial" pitchFamily="34" charset="0"/>
              </a:rPr>
              <a:t>метанон</a:t>
            </a:r>
            <a:r>
              <a:rPr lang="ru-RU" sz="1200" dirty="0">
                <a:latin typeface="Arial" pitchFamily="34" charset="0"/>
                <a:cs typeface="Arial" pitchFamily="34" charset="0"/>
              </a:rPr>
              <a:t>. </a:t>
            </a:r>
          </a:p>
          <a:p>
            <a:pPr defTabSz="914400"/>
            <a:r>
              <a:rPr lang="ru-RU" sz="1200" dirty="0">
                <a:latin typeface="Arial" pitchFamily="34" charset="0"/>
                <a:cs typeface="Arial" pitchFamily="34" charset="0"/>
              </a:rPr>
              <a:t>Установлено, что выявленное вещество не входит в «Перечень наркотических средств, психотропных веществ и их </a:t>
            </a:r>
            <a:r>
              <a:rPr lang="ru-RU" sz="1200" dirty="0" err="1">
                <a:latin typeface="Arial" pitchFamily="34" charset="0"/>
                <a:cs typeface="Arial" pitchFamily="34" charset="0"/>
              </a:rPr>
              <a:t>прекурсоров</a:t>
            </a:r>
            <a:r>
              <a:rPr lang="ru-RU" sz="1200" dirty="0">
                <a:latin typeface="Arial" pitchFamily="34" charset="0"/>
                <a:cs typeface="Arial" pitchFamily="34" charset="0"/>
              </a:rPr>
              <a:t>, подлежащих контролю в Российской Федерации» (Постановление Правительства Российской Федерации от 30 июня 1998 г. № 681). Данных об оценке </a:t>
            </a:r>
            <a:r>
              <a:rPr lang="ru-RU" sz="1200" dirty="0" err="1">
                <a:latin typeface="Arial" pitchFamily="34" charset="0"/>
                <a:cs typeface="Arial" pitchFamily="34" charset="0"/>
              </a:rPr>
              <a:t>наркогенности</a:t>
            </a:r>
            <a:r>
              <a:rPr lang="ru-RU" sz="1200" dirty="0">
                <a:latin typeface="Arial" pitchFamily="34" charset="0"/>
                <a:cs typeface="Arial" pitchFamily="34" charset="0"/>
              </a:rPr>
              <a:t> и </a:t>
            </a:r>
            <a:r>
              <a:rPr lang="ru-RU" sz="1200" dirty="0" err="1">
                <a:latin typeface="Arial" pitchFamily="34" charset="0"/>
                <a:cs typeface="Arial" pitchFamily="34" charset="0"/>
              </a:rPr>
              <a:t>психотоксичности</a:t>
            </a:r>
            <a:r>
              <a:rPr lang="ru-RU" sz="1200" dirty="0">
                <a:latin typeface="Arial" pitchFamily="34" charset="0"/>
                <a:cs typeface="Arial" pitchFamily="34" charset="0"/>
              </a:rPr>
              <a:t> в опубликованных работах не выявлено.</a:t>
            </a:r>
          </a:p>
        </p:txBody>
      </p:sp>
      <p:sp>
        <p:nvSpPr>
          <p:cNvPr id="261134" name="Text Box 14"/>
          <p:cNvSpPr txBox="1">
            <a:spLocks noChangeArrowheads="1"/>
          </p:cNvSpPr>
          <p:nvPr/>
        </p:nvSpPr>
        <p:spPr bwMode="auto">
          <a:xfrm>
            <a:off x="439738" y="3689350"/>
            <a:ext cx="4929187" cy="457200"/>
          </a:xfrm>
          <a:prstGeom prst="rect">
            <a:avLst/>
          </a:prstGeom>
          <a:noFill/>
          <a:ln w="9525">
            <a:noFill/>
            <a:miter lim="800000"/>
            <a:headEnd/>
            <a:tailEnd/>
          </a:ln>
          <a:effectLst/>
        </p:spPr>
        <p:txBody>
          <a:bodyPr>
            <a:spAutoFit/>
          </a:bodyPr>
          <a:lstStyle/>
          <a:p>
            <a:pPr defTabSz="914400">
              <a:spcBef>
                <a:spcPct val="50000"/>
              </a:spcBef>
            </a:pPr>
            <a:r>
              <a:rPr lang="ru-RU" sz="1200" dirty="0">
                <a:latin typeface="Arial" pitchFamily="34" charset="0"/>
                <a:cs typeface="Arial" pitchFamily="34" charset="0"/>
              </a:rPr>
              <a:t>Выполнено 324 исследования методами ГХ/МС и ВЭЖХ/МС/МС. Исследования на животных не проводились.</a:t>
            </a:r>
            <a:r>
              <a:rPr lang="ru-RU" sz="1200" dirty="0">
                <a:latin typeface="Arial" pitchFamily="34" charset="0"/>
              </a:rPr>
              <a:t> </a:t>
            </a:r>
            <a:endParaRPr lang="ru-RU" sz="1200" dirty="0"/>
          </a:p>
        </p:txBody>
      </p:sp>
      <p:pic>
        <p:nvPicPr>
          <p:cNvPr id="261135" name="Picture 15" descr="THJ"/>
          <p:cNvPicPr>
            <a:picLocks noChangeAspect="1" noChangeArrowheads="1"/>
          </p:cNvPicPr>
          <p:nvPr/>
        </p:nvPicPr>
        <p:blipFill>
          <a:blip r:embed="rId3"/>
          <a:srcRect/>
          <a:stretch>
            <a:fillRect/>
          </a:stretch>
        </p:blipFill>
        <p:spPr bwMode="auto">
          <a:xfrm>
            <a:off x="533400" y="1062038"/>
            <a:ext cx="1963738" cy="1444625"/>
          </a:xfrm>
          <a:prstGeom prst="rect">
            <a:avLst/>
          </a:prstGeom>
          <a:noFill/>
        </p:spPr>
      </p:pic>
      <p:sp>
        <p:nvSpPr>
          <p:cNvPr id="261138" name="Text Box 18"/>
          <p:cNvSpPr txBox="1">
            <a:spLocks noChangeArrowheads="1"/>
          </p:cNvSpPr>
          <p:nvPr/>
        </p:nvSpPr>
        <p:spPr bwMode="auto">
          <a:xfrm>
            <a:off x="1349375" y="1930400"/>
            <a:ext cx="847725" cy="274638"/>
          </a:xfrm>
          <a:prstGeom prst="rect">
            <a:avLst/>
          </a:prstGeom>
          <a:noFill/>
          <a:ln w="9525">
            <a:noFill/>
            <a:miter lim="800000"/>
            <a:headEnd/>
            <a:tailEnd/>
          </a:ln>
          <a:effectLst/>
        </p:spPr>
        <p:txBody>
          <a:bodyPr>
            <a:spAutoFit/>
          </a:bodyPr>
          <a:lstStyle/>
          <a:p>
            <a:pPr defTabSz="914400">
              <a:spcBef>
                <a:spcPct val="50000"/>
              </a:spcBef>
            </a:pPr>
            <a:r>
              <a:rPr lang="en-US" sz="1200">
                <a:latin typeface="Arial" pitchFamily="34" charset="0"/>
                <a:cs typeface="Arial" pitchFamily="34" charset="0"/>
              </a:rPr>
              <a:t>THJ</a:t>
            </a:r>
            <a:r>
              <a:rPr lang="ru-RU" sz="1200">
                <a:latin typeface="Arial" pitchFamily="34" charset="0"/>
                <a:cs typeface="Arial" pitchFamily="34" charset="0"/>
              </a:rPr>
              <a:t> 2201</a:t>
            </a:r>
          </a:p>
        </p:txBody>
      </p:sp>
      <p:pic>
        <p:nvPicPr>
          <p:cNvPr id="261139" name="Picture 19" descr="Масс_THJ"/>
          <p:cNvPicPr>
            <a:picLocks noChangeAspect="1" noChangeArrowheads="1"/>
          </p:cNvPicPr>
          <p:nvPr/>
        </p:nvPicPr>
        <p:blipFill>
          <a:blip r:embed="rId4">
            <a:lum bright="-12000" contrast="40000"/>
          </a:blip>
          <a:srcRect/>
          <a:stretch>
            <a:fillRect/>
          </a:stretch>
        </p:blipFill>
        <p:spPr bwMode="auto">
          <a:xfrm>
            <a:off x="5289550" y="3370263"/>
            <a:ext cx="4016375" cy="2160587"/>
          </a:xfrm>
          <a:prstGeom prst="rect">
            <a:avLst/>
          </a:prstGeom>
          <a:noFill/>
        </p:spPr>
      </p:pic>
      <p:sp>
        <p:nvSpPr>
          <p:cNvPr id="261140" name="Text Box 20"/>
          <p:cNvSpPr txBox="1">
            <a:spLocks noChangeArrowheads="1"/>
          </p:cNvSpPr>
          <p:nvPr/>
        </p:nvSpPr>
        <p:spPr bwMode="auto">
          <a:xfrm>
            <a:off x="5667375" y="5534025"/>
            <a:ext cx="3333750" cy="244475"/>
          </a:xfrm>
          <a:prstGeom prst="rect">
            <a:avLst/>
          </a:prstGeom>
          <a:noFill/>
          <a:ln w="9525">
            <a:noFill/>
            <a:miter lim="800000"/>
            <a:headEnd/>
            <a:tailEnd/>
          </a:ln>
          <a:effectLst/>
        </p:spPr>
        <p:txBody>
          <a:bodyPr>
            <a:spAutoFit/>
          </a:bodyPr>
          <a:lstStyle/>
          <a:p>
            <a:pPr algn="ctr" defTabSz="914400">
              <a:spcBef>
                <a:spcPct val="50000"/>
              </a:spcBef>
            </a:pPr>
            <a:r>
              <a:rPr lang="ru-RU" sz="1000">
                <a:latin typeface="Arial" pitchFamily="34" charset="0"/>
                <a:cs typeface="Arial" pitchFamily="34" charset="0"/>
              </a:rPr>
              <a:t>Результат анализа </a:t>
            </a:r>
            <a:r>
              <a:rPr lang="en-US" sz="1000">
                <a:latin typeface="Arial" pitchFamily="34" charset="0"/>
                <a:cs typeface="Arial" pitchFamily="34" charset="0"/>
              </a:rPr>
              <a:t>THJ 2201 </a:t>
            </a:r>
            <a:r>
              <a:rPr lang="ru-RU" sz="1000">
                <a:latin typeface="Arial" pitchFamily="34" charset="0"/>
                <a:cs typeface="Arial" pitchFamily="34" charset="0"/>
              </a:rPr>
              <a:t>методом ГХ/МС</a:t>
            </a:r>
          </a:p>
        </p:txBody>
      </p:sp>
      <p:sp>
        <p:nvSpPr>
          <p:cNvPr id="261141" name="Text Box 21"/>
          <p:cNvSpPr txBox="1">
            <a:spLocks noChangeArrowheads="1"/>
          </p:cNvSpPr>
          <p:nvPr/>
        </p:nvSpPr>
        <p:spPr bwMode="auto">
          <a:xfrm>
            <a:off x="447675" y="2460625"/>
            <a:ext cx="2139950" cy="1187450"/>
          </a:xfrm>
          <a:prstGeom prst="rect">
            <a:avLst/>
          </a:prstGeom>
          <a:noFill/>
          <a:ln w="9525">
            <a:noFill/>
            <a:miter lim="800000"/>
            <a:headEnd/>
            <a:tailEnd/>
          </a:ln>
          <a:effectLst/>
        </p:spPr>
        <p:txBody>
          <a:bodyPr>
            <a:spAutoFit/>
          </a:bodyPr>
          <a:lstStyle/>
          <a:p>
            <a:pPr defTabSz="914400">
              <a:spcBef>
                <a:spcPct val="50000"/>
              </a:spcBef>
            </a:pPr>
            <a:r>
              <a:rPr lang="ru-RU" sz="1200">
                <a:latin typeface="Arial" pitchFamily="34" charset="0"/>
                <a:cs typeface="Arial" pitchFamily="34" charset="0"/>
              </a:rPr>
              <a:t>Для проведения исследования вещества </a:t>
            </a:r>
            <a:r>
              <a:rPr lang="en-US" sz="1200" b="1">
                <a:solidFill>
                  <a:srgbClr val="990000"/>
                </a:solidFill>
              </a:rPr>
              <a:t>THJ</a:t>
            </a:r>
            <a:r>
              <a:rPr lang="ru-RU" sz="1200" b="1">
                <a:solidFill>
                  <a:srgbClr val="990000"/>
                </a:solidFill>
              </a:rPr>
              <a:t> 2201</a:t>
            </a:r>
            <a:r>
              <a:rPr lang="ru-RU" sz="1200"/>
              <a:t> </a:t>
            </a:r>
            <a:r>
              <a:rPr lang="ru-RU" sz="1200">
                <a:latin typeface="Arial" pitchFamily="34" charset="0"/>
                <a:cs typeface="Arial" pitchFamily="34" charset="0"/>
              </a:rPr>
              <a:t>на животных представленного на исследование материала было не достаточно.</a:t>
            </a:r>
          </a:p>
        </p:txBody>
      </p:sp>
      <p:sp>
        <p:nvSpPr>
          <p:cNvPr id="261142" name="Text Box 22"/>
          <p:cNvSpPr txBox="1">
            <a:spLocks noChangeArrowheads="1"/>
          </p:cNvSpPr>
          <p:nvPr/>
        </p:nvSpPr>
        <p:spPr bwMode="auto">
          <a:xfrm>
            <a:off x="438150" y="4140200"/>
            <a:ext cx="4695825" cy="1616075"/>
          </a:xfrm>
          <a:prstGeom prst="rect">
            <a:avLst/>
          </a:prstGeom>
          <a:noFill/>
          <a:ln w="9525">
            <a:noFill/>
            <a:miter lim="800000"/>
            <a:headEnd/>
            <a:tailEnd/>
          </a:ln>
          <a:effectLst/>
        </p:spPr>
        <p:txBody>
          <a:bodyPr>
            <a:spAutoFit/>
          </a:bodyPr>
          <a:lstStyle/>
          <a:p>
            <a:pPr defTabSz="914400">
              <a:spcBef>
                <a:spcPct val="50000"/>
              </a:spcBef>
            </a:pPr>
            <a:r>
              <a:rPr lang="ru-RU" sz="1000" dirty="0">
                <a:latin typeface="Arial" pitchFamily="34" charset="0"/>
                <a:cs typeface="Arial" pitchFamily="34" charset="0"/>
              </a:rPr>
              <a:t>Условия анализа методом ГХ/МС: колонка НР-1</a:t>
            </a:r>
            <a:r>
              <a:rPr lang="en-US" sz="1000" dirty="0">
                <a:latin typeface="Arial" pitchFamily="34" charset="0"/>
                <a:cs typeface="Arial" pitchFamily="34" charset="0"/>
              </a:rPr>
              <a:t>MS</a:t>
            </a:r>
            <a:r>
              <a:rPr lang="ru-RU" sz="1000" dirty="0">
                <a:latin typeface="Arial" pitchFamily="34" charset="0"/>
                <a:cs typeface="Arial" pitchFamily="34" charset="0"/>
              </a:rPr>
              <a:t>, 0,25 мм, 0,25 мкм, 30 м. Газ-носитель гелий марки А, скорость потока 1 мл/мин. Температура инжектора 250</a:t>
            </a:r>
            <a:r>
              <a:rPr lang="ru-RU" sz="1000" dirty="0">
                <a:latin typeface="Arial" pitchFamily="34" charset="0"/>
                <a:cs typeface="Arial" pitchFamily="34" charset="0"/>
                <a:sym typeface="Symbol" pitchFamily="18" charset="2"/>
              </a:rPr>
              <a:t></a:t>
            </a:r>
            <a:r>
              <a:rPr lang="ru-RU" sz="1000" dirty="0">
                <a:latin typeface="Arial" pitchFamily="34" charset="0"/>
                <a:cs typeface="Arial" pitchFamily="34" charset="0"/>
              </a:rPr>
              <a:t>С, режим без деления потока. Режим работы детектора сканирование по полному ионному току, температура источника ионов 230</a:t>
            </a:r>
            <a:r>
              <a:rPr lang="ru-RU" sz="1000" dirty="0">
                <a:latin typeface="Arial" pitchFamily="34" charset="0"/>
                <a:cs typeface="Arial" pitchFamily="34" charset="0"/>
                <a:sym typeface="Symbol" pitchFamily="18" charset="2"/>
              </a:rPr>
              <a:t></a:t>
            </a:r>
            <a:r>
              <a:rPr lang="ru-RU" sz="1000" dirty="0">
                <a:latin typeface="Arial" pitchFamily="34" charset="0"/>
                <a:cs typeface="Arial" pitchFamily="34" charset="0"/>
              </a:rPr>
              <a:t>С, температура анализатора 150</a:t>
            </a:r>
            <a:r>
              <a:rPr lang="ru-RU" sz="1000" dirty="0">
                <a:latin typeface="Arial" pitchFamily="34" charset="0"/>
                <a:cs typeface="Arial" pitchFamily="34" charset="0"/>
                <a:sym typeface="Symbol" pitchFamily="18" charset="2"/>
              </a:rPr>
              <a:t></a:t>
            </a:r>
            <a:r>
              <a:rPr lang="ru-RU" sz="1000" dirty="0">
                <a:latin typeface="Arial" pitchFamily="34" charset="0"/>
                <a:cs typeface="Arial" pitchFamily="34" charset="0"/>
              </a:rPr>
              <a:t>С. Режим работы детектора установлен по стандартной программе «</a:t>
            </a:r>
            <a:r>
              <a:rPr lang="en-US" sz="1000" dirty="0">
                <a:latin typeface="Arial" pitchFamily="34" charset="0"/>
                <a:cs typeface="Arial" pitchFamily="34" charset="0"/>
              </a:rPr>
              <a:t>AUTOTUNE</a:t>
            </a:r>
            <a:r>
              <a:rPr lang="ru-RU" sz="1000" dirty="0">
                <a:latin typeface="Arial" pitchFamily="34" charset="0"/>
                <a:cs typeface="Arial" pitchFamily="34" charset="0"/>
              </a:rPr>
              <a:t>». Начальная температура термостата 100</a:t>
            </a:r>
            <a:r>
              <a:rPr lang="ru-RU" sz="1000" dirty="0">
                <a:latin typeface="Arial" pitchFamily="34" charset="0"/>
                <a:cs typeface="Arial" pitchFamily="34" charset="0"/>
                <a:sym typeface="Symbol" pitchFamily="18" charset="2"/>
              </a:rPr>
              <a:t></a:t>
            </a:r>
            <a:r>
              <a:rPr lang="ru-RU" sz="1000" dirty="0">
                <a:latin typeface="Arial" pitchFamily="34" charset="0"/>
                <a:cs typeface="Arial" pitchFamily="34" charset="0"/>
              </a:rPr>
              <a:t>С, далее нагрев со скоростью 20</a:t>
            </a:r>
            <a:r>
              <a:rPr lang="ru-RU" sz="1000" dirty="0">
                <a:latin typeface="Arial" pitchFamily="34" charset="0"/>
                <a:cs typeface="Arial" pitchFamily="34" charset="0"/>
                <a:sym typeface="Symbol" pitchFamily="18" charset="2"/>
              </a:rPr>
              <a:t></a:t>
            </a:r>
            <a:r>
              <a:rPr lang="ru-RU" sz="1000" dirty="0">
                <a:latin typeface="Arial" pitchFamily="34" charset="0"/>
                <a:cs typeface="Arial" pitchFamily="34" charset="0"/>
              </a:rPr>
              <a:t>С/мин до 280</a:t>
            </a:r>
            <a:r>
              <a:rPr lang="ru-RU" sz="1000" dirty="0">
                <a:latin typeface="Arial" pitchFamily="34" charset="0"/>
                <a:cs typeface="Arial" pitchFamily="34" charset="0"/>
                <a:sym typeface="Symbol" pitchFamily="18" charset="2"/>
              </a:rPr>
              <a:t></a:t>
            </a:r>
            <a:r>
              <a:rPr lang="ru-RU" sz="1000" dirty="0">
                <a:latin typeface="Arial" pitchFamily="34" charset="0"/>
                <a:cs typeface="Arial" pitchFamily="34" charset="0"/>
              </a:rPr>
              <a:t>С, затем выдержка при 280</a:t>
            </a:r>
            <a:r>
              <a:rPr lang="ru-RU" sz="1000" dirty="0">
                <a:latin typeface="Arial" pitchFamily="34" charset="0"/>
                <a:cs typeface="Arial" pitchFamily="34" charset="0"/>
                <a:sym typeface="Symbol" pitchFamily="18" charset="2"/>
              </a:rPr>
              <a:t></a:t>
            </a:r>
            <a:r>
              <a:rPr lang="ru-RU" sz="1000" dirty="0">
                <a:latin typeface="Arial" pitchFamily="34" charset="0"/>
                <a:cs typeface="Arial" pitchFamily="34" charset="0"/>
              </a:rPr>
              <a:t>С 20 мин. Параметр «Задержка на растворитель» время на включения катодов и анализатора через 3 мин после ввода пробы. Диапазон сканируемых масс 50-700 </a:t>
            </a:r>
            <a:r>
              <a:rPr lang="ru-RU" sz="1000" dirty="0" err="1">
                <a:latin typeface="Arial" pitchFamily="34" charset="0"/>
                <a:cs typeface="Arial" pitchFamily="34" charset="0"/>
              </a:rPr>
              <a:t>а.е.м</a:t>
            </a:r>
            <a:r>
              <a:rPr lang="ru-RU" sz="1000" dirty="0">
                <a:latin typeface="Arial" pitchFamily="34" charset="0"/>
                <a:cs typeface="Arial" pitchFamily="34" charset="0"/>
              </a:rPr>
              <a:t>.</a:t>
            </a:r>
          </a:p>
        </p:txBody>
      </p:sp>
      <p:pic>
        <p:nvPicPr>
          <p:cNvPr id="261143" name="Picture 23" descr="Thj2201-CAS-972102-31-2"/>
          <p:cNvPicPr>
            <a:picLocks noChangeAspect="1" noChangeArrowheads="1"/>
          </p:cNvPicPr>
          <p:nvPr/>
        </p:nvPicPr>
        <p:blipFill>
          <a:blip r:embed="rId5">
            <a:lum bright="16000" contrast="18000"/>
          </a:blip>
          <a:srcRect/>
          <a:stretch>
            <a:fillRect/>
          </a:stretch>
        </p:blipFill>
        <p:spPr bwMode="auto">
          <a:xfrm>
            <a:off x="1563688" y="755650"/>
            <a:ext cx="766762" cy="82708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91" name="Picture 23"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pic>
        <p:nvPicPr>
          <p:cNvPr id="263172" name="Picture 4"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263180" name="Text Box 12"/>
          <p:cNvSpPr txBox="1">
            <a:spLocks noChangeArrowheads="1"/>
          </p:cNvSpPr>
          <p:nvPr/>
        </p:nvSpPr>
        <p:spPr bwMode="auto">
          <a:xfrm>
            <a:off x="0" y="0"/>
            <a:ext cx="9906000" cy="701675"/>
          </a:xfrm>
          <a:prstGeom prst="rect">
            <a:avLst/>
          </a:prstGeom>
          <a:noFill/>
          <a:ln w="9525">
            <a:noFill/>
            <a:miter lim="800000"/>
            <a:headEnd/>
            <a:tailEnd/>
          </a:ln>
          <a:effectLst/>
        </p:spPr>
        <p:txBody>
          <a:bodyPr>
            <a:spAutoFit/>
          </a:bodyPr>
          <a:lstStyle/>
          <a:p>
            <a:pPr algn="ctr" defTabSz="914400">
              <a:spcBef>
                <a:spcPct val="50000"/>
              </a:spcBef>
            </a:pPr>
            <a:r>
              <a:rPr lang="ru-RU" sz="2000" b="1" dirty="0">
                <a:solidFill>
                  <a:srgbClr val="802600"/>
                </a:solidFill>
                <a:latin typeface="Arial" pitchFamily="34" charset="0"/>
                <a:cs typeface="Arial" pitchFamily="34" charset="0"/>
              </a:rPr>
              <a:t>Результаты исследования 162 образцов, поступивших в </a:t>
            </a:r>
            <a:r>
              <a:rPr lang="ru-RU" sz="2000" b="1" dirty="0" smtClean="0">
                <a:solidFill>
                  <a:srgbClr val="802600"/>
                </a:solidFill>
                <a:latin typeface="Arial" pitchFamily="34" charset="0"/>
                <a:cs typeface="Arial" pitchFamily="34" charset="0"/>
              </a:rPr>
              <a:t>ЦХТЛ</a:t>
            </a:r>
            <a:r>
              <a:rPr lang="en-US" sz="2000" b="1" dirty="0" smtClean="0">
                <a:solidFill>
                  <a:srgbClr val="802600"/>
                </a:solidFill>
                <a:latin typeface="Arial" pitchFamily="34" charset="0"/>
                <a:cs typeface="Arial" pitchFamily="34" charset="0"/>
              </a:rPr>
              <a:t> </a:t>
            </a:r>
            <a:r>
              <a:rPr lang="ru-RU" sz="2000" b="1" dirty="0" smtClean="0">
                <a:solidFill>
                  <a:srgbClr val="802600"/>
                </a:solidFill>
                <a:latin typeface="Arial" pitchFamily="34" charset="0"/>
                <a:cs typeface="Arial" pitchFamily="34" charset="0"/>
              </a:rPr>
              <a:t>из </a:t>
            </a:r>
            <a:r>
              <a:rPr lang="ru-RU" sz="2000" b="1" dirty="0">
                <a:solidFill>
                  <a:srgbClr val="802600"/>
                </a:solidFill>
                <a:latin typeface="Arial" pitchFamily="34" charset="0"/>
                <a:cs typeface="Arial" pitchFamily="34" charset="0"/>
              </a:rPr>
              <a:t>УВД по СЗАО ГУ МВД России по г. Москве</a:t>
            </a:r>
          </a:p>
        </p:txBody>
      </p:sp>
      <p:sp>
        <p:nvSpPr>
          <p:cNvPr id="263181" name="Text Box 13"/>
          <p:cNvSpPr txBox="1">
            <a:spLocks noChangeArrowheads="1"/>
          </p:cNvSpPr>
          <p:nvPr/>
        </p:nvSpPr>
        <p:spPr bwMode="auto">
          <a:xfrm>
            <a:off x="2436813" y="763588"/>
            <a:ext cx="7097712" cy="822325"/>
          </a:xfrm>
          <a:prstGeom prst="rect">
            <a:avLst/>
          </a:prstGeom>
          <a:noFill/>
          <a:ln w="9525">
            <a:noFill/>
            <a:miter lim="800000"/>
            <a:headEnd/>
            <a:tailEnd/>
          </a:ln>
          <a:effectLst/>
        </p:spPr>
        <p:txBody>
          <a:bodyPr>
            <a:spAutoFit/>
          </a:bodyPr>
          <a:lstStyle/>
          <a:p>
            <a:pPr defTabSz="914400">
              <a:spcBef>
                <a:spcPct val="50000"/>
              </a:spcBef>
            </a:pPr>
            <a:r>
              <a:rPr lang="ru-RU" sz="1200">
                <a:latin typeface="Arial" pitchFamily="34" charset="0"/>
                <a:cs typeface="Arial" pitchFamily="34" charset="0"/>
              </a:rPr>
              <a:t>На исследование поступил полимерный пакетик темно-сиреневого цвета с веществом растительного происхождения зеленого цвета в количестве 0,680 граммов Провести исследование вещества растительного происхождения на предмет наличия в представленном объекте аналогов наркотических средств и психотропных веществ.</a:t>
            </a:r>
          </a:p>
        </p:txBody>
      </p:sp>
      <p:sp>
        <p:nvSpPr>
          <p:cNvPr id="263182" name="Text Box 14"/>
          <p:cNvSpPr txBox="1">
            <a:spLocks noChangeArrowheads="1"/>
          </p:cNvSpPr>
          <p:nvPr/>
        </p:nvSpPr>
        <p:spPr bwMode="auto">
          <a:xfrm>
            <a:off x="2436813" y="1743075"/>
            <a:ext cx="7097712" cy="1370013"/>
          </a:xfrm>
          <a:prstGeom prst="rect">
            <a:avLst/>
          </a:prstGeom>
          <a:noFill/>
          <a:ln w="9525">
            <a:noFill/>
            <a:miter lim="800000"/>
            <a:headEnd/>
            <a:tailEnd/>
          </a:ln>
          <a:effectLst/>
        </p:spPr>
        <p:txBody>
          <a:bodyPr>
            <a:spAutoFit/>
          </a:bodyPr>
          <a:lstStyle/>
          <a:p>
            <a:pPr defTabSz="914400">
              <a:spcBef>
                <a:spcPct val="50000"/>
              </a:spcBef>
            </a:pPr>
            <a:r>
              <a:rPr lang="ru-RU" sz="1200" dirty="0">
                <a:latin typeface="Arial" pitchFamily="34" charset="0"/>
                <a:cs typeface="Arial" pitchFamily="34" charset="0"/>
              </a:rPr>
              <a:t>В исследуемом образце растительного происхождения обнаружено  </a:t>
            </a:r>
            <a:r>
              <a:rPr lang="ru-RU" sz="1200" dirty="0">
                <a:solidFill>
                  <a:srgbClr val="990000"/>
                </a:solidFill>
                <a:latin typeface="Arial" pitchFamily="34" charset="0"/>
                <a:cs typeface="Arial" pitchFamily="34" charset="0"/>
              </a:rPr>
              <a:t>MAB-CHMINACА -</a:t>
            </a:r>
            <a:r>
              <a:rPr lang="ru-RU" sz="1200" dirty="0">
                <a:latin typeface="Arial" pitchFamily="34" charset="0"/>
                <a:cs typeface="Arial" pitchFamily="34" charset="0"/>
              </a:rPr>
              <a:t>N-(1-амино-3,3-диметил-1-оксобутан-2-ил)-1-(</a:t>
            </a:r>
            <a:r>
              <a:rPr lang="ru-RU" sz="1200" dirty="0" err="1">
                <a:latin typeface="Arial" pitchFamily="34" charset="0"/>
                <a:cs typeface="Arial" pitchFamily="34" charset="0"/>
              </a:rPr>
              <a:t>циклогексилметил</a:t>
            </a:r>
            <a:r>
              <a:rPr lang="ru-RU" sz="1200" dirty="0">
                <a:latin typeface="Arial" pitchFamily="34" charset="0"/>
                <a:cs typeface="Arial" pitchFamily="34" charset="0"/>
              </a:rPr>
              <a:t>)-1H-индазол-3-карбоксамид.</a:t>
            </a:r>
            <a:r>
              <a:rPr lang="ru-RU" sz="1200" dirty="0"/>
              <a:t> </a:t>
            </a:r>
            <a:r>
              <a:rPr lang="ru-RU" sz="1200" dirty="0">
                <a:solidFill>
                  <a:srgbClr val="990000"/>
                </a:solidFill>
                <a:latin typeface="Arial" pitchFamily="34" charset="0"/>
                <a:cs typeface="Arial" pitchFamily="34" charset="0"/>
              </a:rPr>
              <a:t> </a:t>
            </a:r>
            <a:r>
              <a:rPr lang="ru-RU" sz="1200" dirty="0">
                <a:latin typeface="Arial" pitchFamily="34" charset="0"/>
                <a:cs typeface="Arial" pitchFamily="34" charset="0"/>
              </a:rPr>
              <a:t> Указанное вещество не входит в «Перечень наркотических средств, психотропных веществ и их </a:t>
            </a:r>
            <a:r>
              <a:rPr lang="ru-RU" sz="1200" dirty="0" err="1">
                <a:latin typeface="Arial" pitchFamily="34" charset="0"/>
                <a:cs typeface="Arial" pitchFamily="34" charset="0"/>
              </a:rPr>
              <a:t>прекурсоров</a:t>
            </a:r>
            <a:r>
              <a:rPr lang="ru-RU" sz="1200" dirty="0">
                <a:latin typeface="Arial" pitchFamily="34" charset="0"/>
                <a:cs typeface="Arial" pitchFamily="34" charset="0"/>
              </a:rPr>
              <a:t>, подлежащих контролю в Российской Федерации» (Постановление Правительства Российской Федерации от 30 июня 1998 г. № 681). Для отнесения данного вещества к аналогам необходимо провести исследование на животных. Инициатор забрал вещественное. доказательство.</a:t>
            </a:r>
          </a:p>
        </p:txBody>
      </p:sp>
      <p:pic>
        <p:nvPicPr>
          <p:cNvPr id="263183" name="Picture 15"/>
          <p:cNvPicPr preferRelativeResize="0">
            <a:picLocks noChangeArrowheads="1"/>
          </p:cNvPicPr>
          <p:nvPr/>
        </p:nvPicPr>
        <p:blipFill>
          <a:blip r:embed="rId3"/>
          <a:srcRect/>
          <a:stretch>
            <a:fillRect/>
          </a:stretch>
        </p:blipFill>
        <p:spPr bwMode="auto">
          <a:xfrm>
            <a:off x="5343525" y="3200400"/>
            <a:ext cx="4016375" cy="2159000"/>
          </a:xfrm>
          <a:prstGeom prst="rect">
            <a:avLst/>
          </a:prstGeom>
          <a:noFill/>
          <a:ln w="9525">
            <a:noFill/>
            <a:miter lim="800000"/>
            <a:headEnd/>
            <a:tailEnd/>
          </a:ln>
        </p:spPr>
      </p:pic>
      <p:sp>
        <p:nvSpPr>
          <p:cNvPr id="263184" name="Text Box 16"/>
          <p:cNvSpPr txBox="1">
            <a:spLocks noChangeArrowheads="1"/>
          </p:cNvSpPr>
          <p:nvPr/>
        </p:nvSpPr>
        <p:spPr bwMode="auto">
          <a:xfrm>
            <a:off x="5705475" y="5438775"/>
            <a:ext cx="3524250" cy="244475"/>
          </a:xfrm>
          <a:prstGeom prst="rect">
            <a:avLst/>
          </a:prstGeom>
          <a:noFill/>
          <a:ln w="9525">
            <a:noFill/>
            <a:miter lim="800000"/>
            <a:headEnd/>
            <a:tailEnd/>
          </a:ln>
          <a:effectLst/>
        </p:spPr>
        <p:txBody>
          <a:bodyPr>
            <a:spAutoFit/>
          </a:bodyPr>
          <a:lstStyle/>
          <a:p>
            <a:pPr algn="ctr" defTabSz="914400">
              <a:spcBef>
                <a:spcPct val="50000"/>
              </a:spcBef>
            </a:pPr>
            <a:r>
              <a:rPr lang="ru-RU" sz="1000">
                <a:latin typeface="Arial" pitchFamily="34" charset="0"/>
                <a:cs typeface="Arial" pitchFamily="34" charset="0"/>
              </a:rPr>
              <a:t>Результат анализа </a:t>
            </a:r>
            <a:r>
              <a:rPr lang="en-US" sz="1000">
                <a:latin typeface="Arial" pitchFamily="34" charset="0"/>
                <a:cs typeface="Arial" pitchFamily="34" charset="0"/>
              </a:rPr>
              <a:t>MAB-CHMINACA</a:t>
            </a:r>
            <a:r>
              <a:rPr lang="ru-RU" sz="1000">
                <a:latin typeface="Arial" pitchFamily="34" charset="0"/>
                <a:cs typeface="Arial" pitchFamily="34" charset="0"/>
              </a:rPr>
              <a:t> методом ГХ/МС</a:t>
            </a:r>
          </a:p>
        </p:txBody>
      </p:sp>
      <p:sp>
        <p:nvSpPr>
          <p:cNvPr id="263185" name="Text Box 17"/>
          <p:cNvSpPr txBox="1">
            <a:spLocks noChangeArrowheads="1"/>
          </p:cNvSpPr>
          <p:nvPr/>
        </p:nvSpPr>
        <p:spPr bwMode="auto">
          <a:xfrm>
            <a:off x="438150" y="3200400"/>
            <a:ext cx="4305300" cy="822325"/>
          </a:xfrm>
          <a:prstGeom prst="rect">
            <a:avLst/>
          </a:prstGeom>
          <a:noFill/>
          <a:ln w="9525">
            <a:noFill/>
            <a:miter lim="800000"/>
            <a:headEnd/>
            <a:tailEnd/>
          </a:ln>
          <a:effectLst/>
        </p:spPr>
        <p:txBody>
          <a:bodyPr>
            <a:spAutoFit/>
          </a:bodyPr>
          <a:lstStyle/>
          <a:p>
            <a:pPr defTabSz="914400">
              <a:spcBef>
                <a:spcPct val="50000"/>
              </a:spcBef>
            </a:pPr>
            <a:r>
              <a:rPr lang="ru-RU" sz="1200" dirty="0">
                <a:latin typeface="Arial" pitchFamily="34" charset="0"/>
                <a:cs typeface="Arial" pitchFamily="34" charset="0"/>
              </a:rPr>
              <a:t>Инициатор забрал вещественное. </a:t>
            </a:r>
            <a:r>
              <a:rPr lang="ru-RU" sz="1200" dirty="0" smtClean="0">
                <a:latin typeface="Arial" pitchFamily="34" charset="0"/>
                <a:cs typeface="Arial" pitchFamily="34" charset="0"/>
              </a:rPr>
              <a:t>доказательство</a:t>
            </a:r>
            <a:r>
              <a:rPr lang="ru-RU" sz="1200" dirty="0">
                <a:latin typeface="Arial" pitchFamily="34" charset="0"/>
                <a:cs typeface="Arial" pitchFamily="34" charset="0"/>
              </a:rPr>
              <a:t>, </a:t>
            </a:r>
            <a:r>
              <a:rPr lang="ru-RU" sz="1200" dirty="0" smtClean="0">
                <a:latin typeface="Arial" pitchFamily="34" charset="0"/>
                <a:cs typeface="Arial" pitchFamily="34" charset="0"/>
              </a:rPr>
              <a:t>но для проведения дальнейших исследования вещества </a:t>
            </a:r>
            <a:r>
              <a:rPr lang="ru-RU" sz="1200" dirty="0" smtClean="0">
                <a:solidFill>
                  <a:srgbClr val="990000"/>
                </a:solidFill>
                <a:latin typeface="Arial" pitchFamily="34" charset="0"/>
                <a:cs typeface="Arial" pitchFamily="34" charset="0"/>
              </a:rPr>
              <a:t>MAB-CHMINACА</a:t>
            </a:r>
            <a:r>
              <a:rPr lang="ru-RU" sz="1200" dirty="0" smtClean="0">
                <a:latin typeface="Arial" pitchFamily="34" charset="0"/>
                <a:cs typeface="Arial" pitchFamily="34" charset="0"/>
              </a:rPr>
              <a:t> на животных представленного на исследование материала было не достаточно.</a:t>
            </a:r>
            <a:endParaRPr lang="ru-RU" sz="1200" dirty="0">
              <a:latin typeface="Arial" pitchFamily="34" charset="0"/>
              <a:cs typeface="Arial" pitchFamily="34" charset="0"/>
            </a:endParaRPr>
          </a:p>
        </p:txBody>
      </p:sp>
      <p:pic>
        <p:nvPicPr>
          <p:cNvPr id="263186" name="Picture 18" descr="Mab-Chminaca"/>
          <p:cNvPicPr>
            <a:picLocks noChangeAspect="1" noChangeArrowheads="1"/>
          </p:cNvPicPr>
          <p:nvPr/>
        </p:nvPicPr>
        <p:blipFill>
          <a:blip r:embed="rId4"/>
          <a:srcRect/>
          <a:stretch>
            <a:fillRect/>
          </a:stretch>
        </p:blipFill>
        <p:spPr bwMode="auto">
          <a:xfrm>
            <a:off x="1603375" y="831850"/>
            <a:ext cx="827088" cy="827088"/>
          </a:xfrm>
          <a:prstGeom prst="rect">
            <a:avLst/>
          </a:prstGeom>
          <a:noFill/>
        </p:spPr>
      </p:pic>
      <p:sp>
        <p:nvSpPr>
          <p:cNvPr id="263187" name="Text Box 19"/>
          <p:cNvSpPr txBox="1">
            <a:spLocks noChangeArrowheads="1"/>
          </p:cNvSpPr>
          <p:nvPr/>
        </p:nvSpPr>
        <p:spPr bwMode="auto">
          <a:xfrm>
            <a:off x="447675" y="4089400"/>
            <a:ext cx="4854575" cy="1616075"/>
          </a:xfrm>
          <a:prstGeom prst="rect">
            <a:avLst/>
          </a:prstGeom>
          <a:noFill/>
          <a:ln w="9525">
            <a:noFill/>
            <a:miter lim="800000"/>
            <a:headEnd/>
            <a:tailEnd/>
          </a:ln>
          <a:effectLst/>
        </p:spPr>
        <p:txBody>
          <a:bodyPr>
            <a:spAutoFit/>
          </a:bodyPr>
          <a:lstStyle/>
          <a:p>
            <a:pPr defTabSz="914400">
              <a:spcBef>
                <a:spcPct val="50000"/>
              </a:spcBef>
            </a:pPr>
            <a:r>
              <a:rPr lang="ru-RU" sz="1000">
                <a:latin typeface="Arial" pitchFamily="34" charset="0"/>
                <a:cs typeface="Arial" pitchFamily="34" charset="0"/>
              </a:rPr>
              <a:t>Условия анализа методом ГХ/МС: колонка НР-1</a:t>
            </a:r>
            <a:r>
              <a:rPr lang="en-US" sz="1000">
                <a:latin typeface="Arial" pitchFamily="34" charset="0"/>
                <a:cs typeface="Arial" pitchFamily="34" charset="0"/>
              </a:rPr>
              <a:t>MS</a:t>
            </a:r>
            <a:r>
              <a:rPr lang="ru-RU" sz="1000">
                <a:latin typeface="Arial" pitchFamily="34" charset="0"/>
                <a:cs typeface="Arial" pitchFamily="34" charset="0"/>
              </a:rPr>
              <a:t>, 0,25 мм, 0,25 мкм, 30 м. Газ-носитель гелий марки А, скорость потока 1 мл/мин. Температура инжектора 250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режим без деления потока. Режим работы детектора сканирование по полному ионному току, температура источника ионов 230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температура анализатора 150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Режим работы детектора установлен по стандартной программе «</a:t>
            </a:r>
            <a:r>
              <a:rPr lang="en-US" sz="1000">
                <a:latin typeface="Arial" pitchFamily="34" charset="0"/>
                <a:cs typeface="Arial" pitchFamily="34" charset="0"/>
              </a:rPr>
              <a:t>AUTOTUNE</a:t>
            </a:r>
            <a:r>
              <a:rPr lang="ru-RU" sz="1000">
                <a:latin typeface="Arial" pitchFamily="34" charset="0"/>
                <a:cs typeface="Arial" pitchFamily="34" charset="0"/>
              </a:rPr>
              <a:t>». Начальная температура термостата 100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далее нагрев со скоростью 20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С/мин до 280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затем выдержка при 280</a:t>
            </a:r>
            <a:r>
              <a:rPr lang="ru-RU" sz="1000">
                <a:latin typeface="Arial" pitchFamily="34" charset="0"/>
                <a:cs typeface="Arial" pitchFamily="34" charset="0"/>
                <a:sym typeface="Symbol" pitchFamily="18" charset="2"/>
              </a:rPr>
              <a:t></a:t>
            </a:r>
            <a:r>
              <a:rPr lang="ru-RU" sz="1000">
                <a:latin typeface="Arial" pitchFamily="34" charset="0"/>
                <a:cs typeface="Arial" pitchFamily="34" charset="0"/>
              </a:rPr>
              <a:t>С 20 мин. Параметр «Задержка на растворитель» время на включения катодов и анализатора через 3 мин после ввода пробы. Диапазон сканируемых масс 50-700 а.е.м.</a:t>
            </a:r>
          </a:p>
        </p:txBody>
      </p:sp>
      <p:pic>
        <p:nvPicPr>
          <p:cNvPr id="263189" name="Picture 21" descr="MAB_CHMINACA_2"/>
          <p:cNvPicPr>
            <a:picLocks noChangeAspect="1" noChangeArrowheads="1"/>
          </p:cNvPicPr>
          <p:nvPr/>
        </p:nvPicPr>
        <p:blipFill>
          <a:blip r:embed="rId5"/>
          <a:srcRect/>
          <a:stretch>
            <a:fillRect/>
          </a:stretch>
        </p:blipFill>
        <p:spPr bwMode="auto">
          <a:xfrm>
            <a:off x="266700" y="809625"/>
            <a:ext cx="1797050" cy="2081213"/>
          </a:xfrm>
          <a:prstGeom prst="rect">
            <a:avLst/>
          </a:prstGeom>
          <a:noFill/>
        </p:spPr>
      </p:pic>
      <p:sp>
        <p:nvSpPr>
          <p:cNvPr id="263190" name="Text Box 22"/>
          <p:cNvSpPr txBox="1">
            <a:spLocks noChangeArrowheads="1"/>
          </p:cNvSpPr>
          <p:nvPr/>
        </p:nvSpPr>
        <p:spPr bwMode="auto">
          <a:xfrm>
            <a:off x="669925" y="2825750"/>
            <a:ext cx="1576388" cy="274638"/>
          </a:xfrm>
          <a:prstGeom prst="rect">
            <a:avLst/>
          </a:prstGeom>
          <a:noFill/>
          <a:ln w="9525">
            <a:noFill/>
            <a:miter lim="800000"/>
            <a:headEnd/>
            <a:tailEnd/>
          </a:ln>
          <a:effectLst/>
        </p:spPr>
        <p:txBody>
          <a:bodyPr>
            <a:spAutoFit/>
          </a:bodyPr>
          <a:lstStyle/>
          <a:p>
            <a:pPr algn="ctr" defTabSz="914400">
              <a:spcBef>
                <a:spcPct val="50000"/>
              </a:spcBef>
            </a:pPr>
            <a:r>
              <a:rPr lang="en-US" sz="1200" dirty="0">
                <a:latin typeface="Arial" pitchFamily="34" charset="0"/>
                <a:cs typeface="Arial" pitchFamily="34" charset="0"/>
              </a:rPr>
              <a:t>MAB-CHIMINACA</a:t>
            </a:r>
            <a:endParaRPr lang="ru-RU"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0" name="Picture 4" descr="Фон_бар"/>
          <p:cNvPicPr>
            <a:picLocks noChangeAspect="1" noChangeArrowheads="1"/>
          </p:cNvPicPr>
          <p:nvPr/>
        </p:nvPicPr>
        <p:blipFill>
          <a:blip r:embed="rId2"/>
          <a:srcRect/>
          <a:stretch>
            <a:fillRect/>
          </a:stretch>
        </p:blipFill>
        <p:spPr bwMode="auto">
          <a:xfrm>
            <a:off x="0" y="12700"/>
            <a:ext cx="9906000" cy="6858000"/>
          </a:xfrm>
          <a:prstGeom prst="rect">
            <a:avLst/>
          </a:prstGeom>
          <a:noFill/>
        </p:spPr>
      </p:pic>
      <p:sp>
        <p:nvSpPr>
          <p:cNvPr id="219141" name="Text Box 10"/>
          <p:cNvSpPr txBox="1">
            <a:spLocks noChangeArrowheads="1"/>
          </p:cNvSpPr>
          <p:nvPr/>
        </p:nvSpPr>
        <p:spPr bwMode="auto">
          <a:xfrm>
            <a:off x="0" y="0"/>
            <a:ext cx="9906000" cy="457200"/>
          </a:xfrm>
          <a:prstGeom prst="rect">
            <a:avLst/>
          </a:prstGeom>
          <a:noFill/>
          <a:ln w="9525">
            <a:noFill/>
            <a:miter lim="800000"/>
            <a:headEnd/>
            <a:tailEnd/>
          </a:ln>
        </p:spPr>
        <p:txBody>
          <a:bodyPr>
            <a:spAutoFit/>
          </a:bodyPr>
          <a:lstStyle/>
          <a:p>
            <a:pPr algn="ctr" defTabSz="914400">
              <a:spcBef>
                <a:spcPct val="50000"/>
              </a:spcBef>
            </a:pPr>
            <a:r>
              <a:rPr lang="ru-RU" sz="2400" b="1">
                <a:solidFill>
                  <a:srgbClr val="802600"/>
                </a:solidFill>
                <a:latin typeface="Geneva"/>
              </a:rPr>
              <a:t>Основные задачи сегодняшнего дня</a:t>
            </a:r>
          </a:p>
        </p:txBody>
      </p:sp>
      <p:sp>
        <p:nvSpPr>
          <p:cNvPr id="219142" name="Text Box 6"/>
          <p:cNvSpPr txBox="1">
            <a:spLocks noChangeArrowheads="1"/>
          </p:cNvSpPr>
          <p:nvPr/>
        </p:nvSpPr>
        <p:spPr bwMode="auto">
          <a:xfrm>
            <a:off x="452438" y="950913"/>
            <a:ext cx="8601075" cy="3231654"/>
          </a:xfrm>
          <a:prstGeom prst="rect">
            <a:avLst/>
          </a:prstGeom>
          <a:noFill/>
          <a:ln w="9525">
            <a:noFill/>
            <a:miter lim="800000"/>
            <a:headEnd/>
            <a:tailEnd/>
          </a:ln>
          <a:effectLst/>
        </p:spPr>
        <p:txBody>
          <a:bodyPr>
            <a:spAutoFit/>
          </a:bodyPr>
          <a:lstStyle/>
          <a:p>
            <a:pPr defTabSz="914400">
              <a:spcBef>
                <a:spcPct val="50000"/>
              </a:spcBef>
            </a:pPr>
            <a:r>
              <a:rPr lang="ru-RU" sz="2400" dirty="0">
                <a:latin typeface="Arial" pitchFamily="34" charset="0"/>
              </a:rPr>
              <a:t>1. Интенсификация работы по исследованию образцов, изымаемых из оборота.</a:t>
            </a:r>
          </a:p>
          <a:p>
            <a:pPr defTabSz="914400">
              <a:spcBef>
                <a:spcPct val="50000"/>
              </a:spcBef>
            </a:pPr>
            <a:r>
              <a:rPr lang="ru-RU" sz="2400" dirty="0" smtClean="0">
                <a:latin typeface="Arial" pitchFamily="34" charset="0"/>
              </a:rPr>
              <a:t>2. </a:t>
            </a:r>
            <a:r>
              <a:rPr lang="ru-RU" sz="2400" dirty="0">
                <a:latin typeface="Arial" pitchFamily="34" charset="0"/>
              </a:rPr>
              <a:t>Переход к новой стадии работ: прогнозирование появления новых молекулярных структур.</a:t>
            </a:r>
          </a:p>
          <a:p>
            <a:pPr defTabSz="914400">
              <a:spcBef>
                <a:spcPct val="50000"/>
              </a:spcBef>
            </a:pPr>
            <a:r>
              <a:rPr lang="ru-RU" sz="2400" dirty="0" smtClean="0">
                <a:latin typeface="Arial" pitchFamily="34" charset="0"/>
              </a:rPr>
              <a:t>3. </a:t>
            </a:r>
            <a:r>
              <a:rPr lang="ru-RU" sz="2400" dirty="0">
                <a:latin typeface="Arial" pitchFamily="34" charset="0"/>
              </a:rPr>
              <a:t>Разработка новых планов по развитию Проекта.</a:t>
            </a:r>
          </a:p>
          <a:p>
            <a:pPr defTabSz="914400">
              <a:spcBef>
                <a:spcPct val="50000"/>
              </a:spcBef>
            </a:pPr>
            <a:r>
              <a:rPr lang="ru-RU" sz="2400" dirty="0" smtClean="0">
                <a:latin typeface="Arial" pitchFamily="34" charset="0"/>
              </a:rPr>
              <a:t>4. </a:t>
            </a:r>
            <a:r>
              <a:rPr lang="ru-RU" sz="2400" dirty="0">
                <a:latin typeface="Arial" pitchFamily="34" charset="0"/>
              </a:rPr>
              <a:t>Запуск нового оборудования на новых лабораторных площадях.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5F5F"/>
        </a:solidFill>
        <a:effectLst/>
      </p:bgPr>
    </p:bg>
    <p:spTree>
      <p:nvGrpSpPr>
        <p:cNvPr id="1" name=""/>
        <p:cNvGrpSpPr/>
        <p:nvPr/>
      </p:nvGrpSpPr>
      <p:grpSpPr>
        <a:xfrm>
          <a:off x="0" y="0"/>
          <a:ext cx="0" cy="0"/>
          <a:chOff x="0" y="0"/>
          <a:chExt cx="0" cy="0"/>
        </a:xfrm>
      </p:grpSpPr>
      <p:sp>
        <p:nvSpPr>
          <p:cNvPr id="272389" name="Text Box 5"/>
          <p:cNvSpPr txBox="1">
            <a:spLocks noChangeArrowheads="1"/>
          </p:cNvSpPr>
          <p:nvPr/>
        </p:nvSpPr>
        <p:spPr bwMode="auto">
          <a:xfrm>
            <a:off x="0" y="12700"/>
            <a:ext cx="9906000" cy="396875"/>
          </a:xfrm>
          <a:prstGeom prst="rect">
            <a:avLst/>
          </a:prstGeom>
          <a:noFill/>
          <a:ln w="9525">
            <a:noFill/>
            <a:miter lim="800000"/>
            <a:headEnd/>
            <a:tailEnd/>
          </a:ln>
          <a:effectLst/>
        </p:spPr>
        <p:txBody>
          <a:bodyPr>
            <a:spAutoFit/>
          </a:bodyPr>
          <a:lstStyle/>
          <a:p>
            <a:pPr algn="ctr" defTabSz="914400">
              <a:spcBef>
                <a:spcPct val="50000"/>
              </a:spcBef>
            </a:pPr>
            <a:r>
              <a:rPr lang="ru-RU" sz="2000">
                <a:solidFill>
                  <a:schemeClr val="bg1"/>
                </a:solidFill>
                <a:latin typeface="Arial" pitchFamily="34" charset="0"/>
              </a:rPr>
              <a:t>Интенсификация работы по исследованию образцов, изымаемых из оборота</a:t>
            </a:r>
            <a:endParaRPr lang="ru-RU" sz="2000">
              <a:solidFill>
                <a:schemeClr val="bg1"/>
              </a:solidFill>
            </a:endParaRPr>
          </a:p>
        </p:txBody>
      </p:sp>
      <p:sp>
        <p:nvSpPr>
          <p:cNvPr id="272390" name="Text Box 6"/>
          <p:cNvSpPr txBox="1">
            <a:spLocks noChangeAspect="1" noChangeArrowheads="1"/>
          </p:cNvSpPr>
          <p:nvPr/>
        </p:nvSpPr>
        <p:spPr bwMode="auto">
          <a:xfrm>
            <a:off x="1219200" y="714375"/>
            <a:ext cx="2076450" cy="831850"/>
          </a:xfrm>
          <a:prstGeom prst="rect">
            <a:avLst/>
          </a:prstGeom>
          <a:solidFill>
            <a:schemeClr val="bg2"/>
          </a:solidFill>
          <a:ln w="31750">
            <a:solidFill>
              <a:schemeClr val="tx1"/>
            </a:solidFill>
            <a:miter lim="800000"/>
            <a:headEnd/>
            <a:tailEnd/>
          </a:ln>
          <a:effectLst/>
        </p:spPr>
        <p:txBody>
          <a:bodyPr/>
          <a:lstStyle/>
          <a:p>
            <a:pPr algn="ctr" defTabSz="914400">
              <a:spcBef>
                <a:spcPct val="50000"/>
              </a:spcBef>
            </a:pPr>
            <a:r>
              <a:rPr lang="ru-RU" sz="1200">
                <a:latin typeface="Arial" pitchFamily="34" charset="0"/>
              </a:rPr>
              <a:t>Постоянный мониторинг оборота наркотических средств и психотропных веществ</a:t>
            </a:r>
          </a:p>
        </p:txBody>
      </p:sp>
      <p:sp>
        <p:nvSpPr>
          <p:cNvPr id="272391" name="Text Box 7"/>
          <p:cNvSpPr txBox="1">
            <a:spLocks noChangeArrowheads="1"/>
          </p:cNvSpPr>
          <p:nvPr/>
        </p:nvSpPr>
        <p:spPr bwMode="auto">
          <a:xfrm>
            <a:off x="3779838" y="712788"/>
            <a:ext cx="2076450" cy="831850"/>
          </a:xfrm>
          <a:prstGeom prst="rect">
            <a:avLst/>
          </a:prstGeom>
          <a:solidFill>
            <a:schemeClr val="bg2"/>
          </a:solidFill>
          <a:ln w="31750">
            <a:solidFill>
              <a:schemeClr val="tx1"/>
            </a:solidFill>
            <a:miter lim="800000"/>
            <a:headEnd/>
            <a:tailEnd/>
          </a:ln>
          <a:effectLst/>
        </p:spPr>
        <p:txBody>
          <a:bodyPr anchor="ctr"/>
          <a:lstStyle/>
          <a:p>
            <a:pPr algn="ctr" defTabSz="914400">
              <a:spcBef>
                <a:spcPct val="50000"/>
              </a:spcBef>
            </a:pPr>
            <a:r>
              <a:rPr lang="ru-RU" sz="1200">
                <a:latin typeface="Arial" pitchFamily="34" charset="0"/>
              </a:rPr>
              <a:t>Выявление новых соединений</a:t>
            </a:r>
          </a:p>
        </p:txBody>
      </p:sp>
      <p:sp>
        <p:nvSpPr>
          <p:cNvPr id="272392" name="Text Box 8"/>
          <p:cNvSpPr txBox="1">
            <a:spLocks noChangeArrowheads="1"/>
          </p:cNvSpPr>
          <p:nvPr/>
        </p:nvSpPr>
        <p:spPr bwMode="auto">
          <a:xfrm>
            <a:off x="3778250" y="2025650"/>
            <a:ext cx="2076450" cy="831850"/>
          </a:xfrm>
          <a:prstGeom prst="rect">
            <a:avLst/>
          </a:prstGeom>
          <a:solidFill>
            <a:schemeClr val="bg2"/>
          </a:solidFill>
          <a:ln w="31750">
            <a:solidFill>
              <a:schemeClr val="tx1"/>
            </a:solidFill>
            <a:miter lim="800000"/>
            <a:headEnd/>
            <a:tailEnd/>
          </a:ln>
          <a:effectLst/>
        </p:spPr>
        <p:txBody>
          <a:bodyPr anchor="ctr"/>
          <a:lstStyle/>
          <a:p>
            <a:pPr algn="ctr" defTabSz="914400">
              <a:spcBef>
                <a:spcPct val="50000"/>
              </a:spcBef>
            </a:pPr>
            <a:r>
              <a:rPr lang="ru-RU" sz="1200">
                <a:latin typeface="Arial" pitchFamily="34" charset="0"/>
              </a:rPr>
              <a:t>Определение структуры соединения</a:t>
            </a:r>
          </a:p>
        </p:txBody>
      </p:sp>
      <p:sp>
        <p:nvSpPr>
          <p:cNvPr id="272393" name="Text Box 9"/>
          <p:cNvSpPr txBox="1">
            <a:spLocks noChangeArrowheads="1"/>
          </p:cNvSpPr>
          <p:nvPr/>
        </p:nvSpPr>
        <p:spPr bwMode="auto">
          <a:xfrm>
            <a:off x="6378575" y="711200"/>
            <a:ext cx="2076450" cy="831850"/>
          </a:xfrm>
          <a:prstGeom prst="rect">
            <a:avLst/>
          </a:prstGeom>
          <a:solidFill>
            <a:schemeClr val="bg2"/>
          </a:solidFill>
          <a:ln w="31750">
            <a:solidFill>
              <a:schemeClr val="tx1"/>
            </a:solidFill>
            <a:miter lim="800000"/>
            <a:headEnd/>
            <a:tailEnd/>
          </a:ln>
          <a:effectLst/>
        </p:spPr>
        <p:txBody>
          <a:bodyPr anchor="ctr"/>
          <a:lstStyle/>
          <a:p>
            <a:pPr algn="ctr" defTabSz="914400">
              <a:spcBef>
                <a:spcPct val="50000"/>
              </a:spcBef>
            </a:pPr>
            <a:r>
              <a:rPr lang="ru-RU" sz="1200">
                <a:latin typeface="Arial" pitchFamily="34" charset="0"/>
              </a:rPr>
              <a:t> Закупка крупной партии</a:t>
            </a:r>
          </a:p>
        </p:txBody>
      </p:sp>
      <p:sp>
        <p:nvSpPr>
          <p:cNvPr id="272395" name="Text Box 11"/>
          <p:cNvSpPr txBox="1">
            <a:spLocks noChangeArrowheads="1"/>
          </p:cNvSpPr>
          <p:nvPr/>
        </p:nvSpPr>
        <p:spPr bwMode="auto">
          <a:xfrm>
            <a:off x="3776663" y="3405188"/>
            <a:ext cx="2076450" cy="831850"/>
          </a:xfrm>
          <a:prstGeom prst="rect">
            <a:avLst/>
          </a:prstGeom>
          <a:solidFill>
            <a:schemeClr val="bg2"/>
          </a:solidFill>
          <a:ln w="31750">
            <a:solidFill>
              <a:schemeClr val="tx1"/>
            </a:solidFill>
            <a:miter lim="800000"/>
            <a:headEnd/>
            <a:tailEnd/>
          </a:ln>
          <a:effectLst/>
        </p:spPr>
        <p:txBody>
          <a:bodyPr anchor="ctr"/>
          <a:lstStyle/>
          <a:p>
            <a:pPr algn="ctr" defTabSz="914400">
              <a:spcBef>
                <a:spcPct val="50000"/>
              </a:spcBef>
            </a:pPr>
            <a:r>
              <a:rPr lang="ru-RU" sz="1200">
                <a:latin typeface="Arial" pitchFamily="34" charset="0"/>
              </a:rPr>
              <a:t>Выполнение встречного синтеза</a:t>
            </a:r>
          </a:p>
        </p:txBody>
      </p:sp>
      <p:sp>
        <p:nvSpPr>
          <p:cNvPr id="272404" name="Text Box 20"/>
          <p:cNvSpPr txBox="1">
            <a:spLocks noChangeArrowheads="1"/>
          </p:cNvSpPr>
          <p:nvPr/>
        </p:nvSpPr>
        <p:spPr bwMode="auto">
          <a:xfrm>
            <a:off x="6367463" y="2173288"/>
            <a:ext cx="2076450" cy="446087"/>
          </a:xfrm>
          <a:prstGeom prst="rect">
            <a:avLst/>
          </a:prstGeom>
          <a:solidFill>
            <a:srgbClr val="CCECFF"/>
          </a:solidFill>
          <a:ln w="31750">
            <a:solidFill>
              <a:schemeClr val="tx1"/>
            </a:solidFill>
            <a:miter lim="800000"/>
            <a:headEnd/>
            <a:tailEnd/>
          </a:ln>
          <a:effectLst/>
        </p:spPr>
        <p:txBody>
          <a:bodyPr anchor="ctr"/>
          <a:lstStyle/>
          <a:p>
            <a:pPr algn="ctr" defTabSz="914400">
              <a:spcBef>
                <a:spcPct val="50000"/>
              </a:spcBef>
            </a:pPr>
            <a:r>
              <a:rPr lang="ru-RU" sz="1200">
                <a:latin typeface="Arial" pitchFamily="34" charset="0"/>
              </a:rPr>
              <a:t>Выделение действующего вещества</a:t>
            </a:r>
          </a:p>
        </p:txBody>
      </p:sp>
      <p:sp>
        <p:nvSpPr>
          <p:cNvPr id="272405" name="Text Box 21"/>
          <p:cNvSpPr txBox="1">
            <a:spLocks noChangeArrowheads="1"/>
          </p:cNvSpPr>
          <p:nvPr/>
        </p:nvSpPr>
        <p:spPr bwMode="auto">
          <a:xfrm>
            <a:off x="6384925" y="3217863"/>
            <a:ext cx="2076450" cy="1220787"/>
          </a:xfrm>
          <a:prstGeom prst="rect">
            <a:avLst/>
          </a:prstGeom>
          <a:solidFill>
            <a:schemeClr val="bg2"/>
          </a:solidFill>
          <a:ln w="31750">
            <a:solidFill>
              <a:schemeClr val="tx1"/>
            </a:solidFill>
            <a:miter lim="800000"/>
            <a:headEnd/>
            <a:tailEnd/>
          </a:ln>
          <a:effectLst/>
        </p:spPr>
        <p:txBody>
          <a:bodyPr anchor="ctr"/>
          <a:lstStyle/>
          <a:p>
            <a:pPr algn="ctr" defTabSz="914400">
              <a:spcBef>
                <a:spcPct val="50000"/>
              </a:spcBef>
            </a:pPr>
            <a:r>
              <a:rPr lang="ru-RU" sz="1200">
                <a:latin typeface="Arial" pitchFamily="34" charset="0"/>
              </a:rPr>
              <a:t>Проведение исследований по отнесению вещества к аналогам наркотических средств и психотропных веществ</a:t>
            </a:r>
          </a:p>
        </p:txBody>
      </p:sp>
      <p:grpSp>
        <p:nvGrpSpPr>
          <p:cNvPr id="272430" name="Group 46"/>
          <p:cNvGrpSpPr>
            <a:grpSpLocks/>
          </p:cNvGrpSpPr>
          <p:nvPr/>
        </p:nvGrpSpPr>
        <p:grpSpPr bwMode="auto">
          <a:xfrm>
            <a:off x="3486150" y="4686300"/>
            <a:ext cx="2663825" cy="960438"/>
            <a:chOff x="2196" y="2952"/>
            <a:chExt cx="1678" cy="605"/>
          </a:xfrm>
        </p:grpSpPr>
        <p:sp>
          <p:nvSpPr>
            <p:cNvPr id="272396" name="Oval 12"/>
            <p:cNvSpPr>
              <a:spLocks noChangeArrowheads="1"/>
            </p:cNvSpPr>
            <p:nvPr/>
          </p:nvSpPr>
          <p:spPr bwMode="auto">
            <a:xfrm>
              <a:off x="2196" y="2952"/>
              <a:ext cx="1678" cy="605"/>
            </a:xfrm>
            <a:prstGeom prst="ellipse">
              <a:avLst/>
            </a:prstGeom>
            <a:solidFill>
              <a:srgbClr val="FFCC99"/>
            </a:solidFill>
            <a:ln w="31750">
              <a:solidFill>
                <a:schemeClr val="tx1"/>
              </a:solidFill>
              <a:round/>
              <a:headEnd/>
              <a:tailEnd/>
            </a:ln>
            <a:effectLst/>
          </p:spPr>
          <p:txBody>
            <a:bodyPr wrap="none" anchor="ctr"/>
            <a:lstStyle/>
            <a:p>
              <a:endParaRPr lang="en-US"/>
            </a:p>
          </p:txBody>
        </p:sp>
        <p:sp>
          <p:nvSpPr>
            <p:cNvPr id="272406" name="Text Box 22"/>
            <p:cNvSpPr txBox="1">
              <a:spLocks noChangeArrowheads="1"/>
            </p:cNvSpPr>
            <p:nvPr/>
          </p:nvSpPr>
          <p:spPr bwMode="auto">
            <a:xfrm>
              <a:off x="2297" y="3036"/>
              <a:ext cx="1475" cy="442"/>
            </a:xfrm>
            <a:prstGeom prst="rect">
              <a:avLst/>
            </a:prstGeom>
            <a:noFill/>
            <a:ln w="9525">
              <a:noFill/>
              <a:miter lim="800000"/>
              <a:headEnd/>
              <a:tailEnd/>
            </a:ln>
            <a:effectLst/>
          </p:spPr>
          <p:txBody>
            <a:bodyPr anchor="ctr">
              <a:spAutoFit/>
            </a:bodyPr>
            <a:lstStyle/>
            <a:p>
              <a:pPr algn="ctr" defTabSz="914400">
                <a:spcBef>
                  <a:spcPct val="50000"/>
                </a:spcBef>
              </a:pPr>
              <a:r>
                <a:rPr lang="ru-RU" sz="1000">
                  <a:latin typeface="Arial" pitchFamily="34" charset="0"/>
                </a:rPr>
                <a:t>При необходимости получение нового синтетического продукта в требуемых для исследования количествах</a:t>
              </a:r>
            </a:p>
          </p:txBody>
        </p:sp>
      </p:grpSp>
      <p:sp>
        <p:nvSpPr>
          <p:cNvPr id="272408" name="AutoShape 24"/>
          <p:cNvSpPr>
            <a:spLocks noChangeArrowheads="1"/>
          </p:cNvSpPr>
          <p:nvPr/>
        </p:nvSpPr>
        <p:spPr bwMode="auto">
          <a:xfrm>
            <a:off x="3324225" y="987425"/>
            <a:ext cx="342900" cy="327025"/>
          </a:xfrm>
          <a:prstGeom prst="rightArrow">
            <a:avLst>
              <a:gd name="adj1" fmla="val 43685"/>
              <a:gd name="adj2" fmla="val 49515"/>
            </a:avLst>
          </a:prstGeom>
          <a:solidFill>
            <a:schemeClr val="accent1"/>
          </a:solidFill>
          <a:ln w="9525">
            <a:solidFill>
              <a:schemeClr val="tx1"/>
            </a:solidFill>
            <a:miter lim="800000"/>
            <a:headEnd/>
            <a:tailEnd/>
          </a:ln>
          <a:effectLst/>
        </p:spPr>
        <p:txBody>
          <a:bodyPr wrap="none" anchor="ctr"/>
          <a:lstStyle/>
          <a:p>
            <a:endParaRPr lang="en-US"/>
          </a:p>
        </p:txBody>
      </p:sp>
      <p:sp>
        <p:nvSpPr>
          <p:cNvPr id="272409" name="AutoShape 25"/>
          <p:cNvSpPr>
            <a:spLocks noChangeArrowheads="1"/>
          </p:cNvSpPr>
          <p:nvPr/>
        </p:nvSpPr>
        <p:spPr bwMode="auto">
          <a:xfrm>
            <a:off x="3362325" y="987425"/>
            <a:ext cx="342900" cy="327025"/>
          </a:xfrm>
          <a:prstGeom prst="rightArrow">
            <a:avLst>
              <a:gd name="adj1" fmla="val 43685"/>
              <a:gd name="adj2" fmla="val 49515"/>
            </a:avLst>
          </a:prstGeom>
          <a:solidFill>
            <a:srgbClr val="99CCFF"/>
          </a:solidFill>
          <a:ln w="9525">
            <a:solidFill>
              <a:schemeClr val="tx1"/>
            </a:solidFill>
            <a:miter lim="800000"/>
            <a:headEnd/>
            <a:tailEnd/>
          </a:ln>
          <a:effectLst/>
        </p:spPr>
        <p:txBody>
          <a:bodyPr wrap="none" anchor="ctr"/>
          <a:lstStyle/>
          <a:p>
            <a:endParaRPr lang="en-US"/>
          </a:p>
        </p:txBody>
      </p:sp>
      <p:sp>
        <p:nvSpPr>
          <p:cNvPr id="272412" name="AutoShape 28"/>
          <p:cNvSpPr>
            <a:spLocks noChangeArrowheads="1"/>
          </p:cNvSpPr>
          <p:nvPr/>
        </p:nvSpPr>
        <p:spPr bwMode="auto">
          <a:xfrm rot="5400000">
            <a:off x="4654551" y="1622425"/>
            <a:ext cx="342900" cy="327025"/>
          </a:xfrm>
          <a:prstGeom prst="rightArrow">
            <a:avLst>
              <a:gd name="adj1" fmla="val 43685"/>
              <a:gd name="adj2" fmla="val 49515"/>
            </a:avLst>
          </a:prstGeom>
          <a:solidFill>
            <a:srgbClr val="99CCFF"/>
          </a:solidFill>
          <a:ln w="9525">
            <a:solidFill>
              <a:schemeClr val="tx1"/>
            </a:solidFill>
            <a:miter lim="800000"/>
            <a:headEnd/>
            <a:tailEnd/>
          </a:ln>
          <a:effectLst/>
        </p:spPr>
        <p:txBody>
          <a:bodyPr wrap="none" anchor="ctr"/>
          <a:lstStyle/>
          <a:p>
            <a:endParaRPr lang="en-US"/>
          </a:p>
        </p:txBody>
      </p:sp>
      <p:sp>
        <p:nvSpPr>
          <p:cNvPr id="272414" name="AutoShape 30"/>
          <p:cNvSpPr>
            <a:spLocks noChangeArrowheads="1"/>
          </p:cNvSpPr>
          <p:nvPr/>
        </p:nvSpPr>
        <p:spPr bwMode="auto">
          <a:xfrm rot="5400000">
            <a:off x="7251701" y="2743200"/>
            <a:ext cx="342900" cy="327025"/>
          </a:xfrm>
          <a:prstGeom prst="rightArrow">
            <a:avLst>
              <a:gd name="adj1" fmla="val 43685"/>
              <a:gd name="adj2" fmla="val 49515"/>
            </a:avLst>
          </a:prstGeom>
          <a:solidFill>
            <a:srgbClr val="99CCFF"/>
          </a:solidFill>
          <a:ln w="9525">
            <a:solidFill>
              <a:schemeClr val="tx1"/>
            </a:solidFill>
            <a:miter lim="800000"/>
            <a:headEnd/>
            <a:tailEnd/>
          </a:ln>
          <a:effectLst/>
        </p:spPr>
        <p:txBody>
          <a:bodyPr wrap="none" anchor="ctr"/>
          <a:lstStyle/>
          <a:p>
            <a:endParaRPr lang="en-US"/>
          </a:p>
        </p:txBody>
      </p:sp>
      <p:sp>
        <p:nvSpPr>
          <p:cNvPr id="272415" name="AutoShape 31"/>
          <p:cNvSpPr>
            <a:spLocks noChangeArrowheads="1"/>
          </p:cNvSpPr>
          <p:nvPr/>
        </p:nvSpPr>
        <p:spPr bwMode="auto">
          <a:xfrm rot="5400000">
            <a:off x="4643438" y="2954337"/>
            <a:ext cx="342900" cy="327025"/>
          </a:xfrm>
          <a:prstGeom prst="rightArrow">
            <a:avLst>
              <a:gd name="adj1" fmla="val 43685"/>
              <a:gd name="adj2" fmla="val 49515"/>
            </a:avLst>
          </a:prstGeom>
          <a:solidFill>
            <a:srgbClr val="99CCFF"/>
          </a:solidFill>
          <a:ln w="9525">
            <a:solidFill>
              <a:schemeClr val="tx1"/>
            </a:solidFill>
            <a:miter lim="800000"/>
            <a:headEnd/>
            <a:tailEnd/>
          </a:ln>
          <a:effectLst/>
        </p:spPr>
        <p:txBody>
          <a:bodyPr wrap="none" anchor="ctr"/>
          <a:lstStyle/>
          <a:p>
            <a:endParaRPr lang="en-US"/>
          </a:p>
        </p:txBody>
      </p:sp>
      <p:sp>
        <p:nvSpPr>
          <p:cNvPr id="272416" name="AutoShape 32"/>
          <p:cNvSpPr>
            <a:spLocks noChangeArrowheads="1"/>
          </p:cNvSpPr>
          <p:nvPr/>
        </p:nvSpPr>
        <p:spPr bwMode="auto">
          <a:xfrm>
            <a:off x="5932488" y="985838"/>
            <a:ext cx="342900" cy="327025"/>
          </a:xfrm>
          <a:prstGeom prst="rightArrow">
            <a:avLst>
              <a:gd name="adj1" fmla="val 43685"/>
              <a:gd name="adj2" fmla="val 49515"/>
            </a:avLst>
          </a:prstGeom>
          <a:solidFill>
            <a:srgbClr val="99CCFF"/>
          </a:solidFill>
          <a:ln w="9525">
            <a:solidFill>
              <a:schemeClr val="tx1"/>
            </a:solidFill>
            <a:miter lim="800000"/>
            <a:headEnd/>
            <a:tailEnd/>
          </a:ln>
          <a:effectLst/>
        </p:spPr>
        <p:txBody>
          <a:bodyPr wrap="none" anchor="ctr"/>
          <a:lstStyle/>
          <a:p>
            <a:endParaRPr lang="en-US"/>
          </a:p>
        </p:txBody>
      </p:sp>
      <p:sp>
        <p:nvSpPr>
          <p:cNvPr id="272417" name="AutoShape 33"/>
          <p:cNvSpPr>
            <a:spLocks noChangeArrowheads="1"/>
          </p:cNvSpPr>
          <p:nvPr/>
        </p:nvSpPr>
        <p:spPr bwMode="auto">
          <a:xfrm rot="5400000">
            <a:off x="7253288" y="1620837"/>
            <a:ext cx="342900" cy="327025"/>
          </a:xfrm>
          <a:prstGeom prst="rightArrow">
            <a:avLst>
              <a:gd name="adj1" fmla="val 43685"/>
              <a:gd name="adj2" fmla="val 49515"/>
            </a:avLst>
          </a:prstGeom>
          <a:solidFill>
            <a:srgbClr val="99CCFF"/>
          </a:solidFill>
          <a:ln w="9525">
            <a:solidFill>
              <a:schemeClr val="tx1"/>
            </a:solidFill>
            <a:miter lim="800000"/>
            <a:headEnd/>
            <a:tailEnd/>
          </a:ln>
          <a:effectLst/>
        </p:spPr>
        <p:txBody>
          <a:bodyPr wrap="none" anchor="ctr"/>
          <a:lstStyle/>
          <a:p>
            <a:endParaRPr lang="en-US"/>
          </a:p>
        </p:txBody>
      </p:sp>
      <p:sp>
        <p:nvSpPr>
          <p:cNvPr id="272420" name="Line 36"/>
          <p:cNvSpPr>
            <a:spLocks noChangeShapeType="1"/>
          </p:cNvSpPr>
          <p:nvPr/>
        </p:nvSpPr>
        <p:spPr bwMode="auto">
          <a:xfrm>
            <a:off x="2257425" y="1612900"/>
            <a:ext cx="0" cy="344488"/>
          </a:xfrm>
          <a:prstGeom prst="line">
            <a:avLst/>
          </a:prstGeom>
          <a:noFill/>
          <a:ln w="38100">
            <a:solidFill>
              <a:schemeClr val="bg1"/>
            </a:solidFill>
            <a:round/>
            <a:headEnd/>
            <a:tailEnd type="triangle" w="med" len="med"/>
          </a:ln>
          <a:effectLst/>
        </p:spPr>
        <p:txBody>
          <a:bodyPr/>
          <a:lstStyle/>
          <a:p>
            <a:endParaRPr lang="en-US"/>
          </a:p>
        </p:txBody>
      </p:sp>
      <p:sp>
        <p:nvSpPr>
          <p:cNvPr id="272421" name="Line 37"/>
          <p:cNvSpPr>
            <a:spLocks noChangeShapeType="1"/>
          </p:cNvSpPr>
          <p:nvPr/>
        </p:nvSpPr>
        <p:spPr bwMode="auto">
          <a:xfrm>
            <a:off x="4827588" y="4297363"/>
            <a:ext cx="0" cy="344487"/>
          </a:xfrm>
          <a:prstGeom prst="line">
            <a:avLst/>
          </a:prstGeom>
          <a:noFill/>
          <a:ln w="38100">
            <a:solidFill>
              <a:schemeClr val="bg1"/>
            </a:solidFill>
            <a:round/>
            <a:headEnd/>
            <a:tailEnd type="triangle" w="med" len="med"/>
          </a:ln>
          <a:effectLst/>
        </p:spPr>
        <p:txBody>
          <a:bodyPr/>
          <a:lstStyle/>
          <a:p>
            <a:endParaRPr lang="en-US"/>
          </a:p>
        </p:txBody>
      </p:sp>
      <p:grpSp>
        <p:nvGrpSpPr>
          <p:cNvPr id="272429" name="Group 45"/>
          <p:cNvGrpSpPr>
            <a:grpSpLocks/>
          </p:cNvGrpSpPr>
          <p:nvPr/>
        </p:nvGrpSpPr>
        <p:grpSpPr bwMode="auto">
          <a:xfrm>
            <a:off x="922338" y="2008188"/>
            <a:ext cx="2663825" cy="960437"/>
            <a:chOff x="581" y="1265"/>
            <a:chExt cx="1678" cy="605"/>
          </a:xfrm>
        </p:grpSpPr>
        <p:sp>
          <p:nvSpPr>
            <p:cNvPr id="272423" name="Oval 39"/>
            <p:cNvSpPr>
              <a:spLocks noChangeArrowheads="1"/>
            </p:cNvSpPr>
            <p:nvPr/>
          </p:nvSpPr>
          <p:spPr bwMode="auto">
            <a:xfrm>
              <a:off x="581" y="1265"/>
              <a:ext cx="1678" cy="605"/>
            </a:xfrm>
            <a:prstGeom prst="ellipse">
              <a:avLst/>
            </a:prstGeom>
            <a:solidFill>
              <a:srgbClr val="FFCC99"/>
            </a:solidFill>
            <a:ln w="31750">
              <a:solidFill>
                <a:schemeClr val="tx1"/>
              </a:solidFill>
              <a:round/>
              <a:headEnd/>
              <a:tailEnd/>
            </a:ln>
            <a:effectLst/>
          </p:spPr>
          <p:txBody>
            <a:bodyPr wrap="none" anchor="ctr"/>
            <a:lstStyle/>
            <a:p>
              <a:endParaRPr lang="en-US"/>
            </a:p>
          </p:txBody>
        </p:sp>
        <p:sp>
          <p:nvSpPr>
            <p:cNvPr id="272407" name="Text Box 23"/>
            <p:cNvSpPr txBox="1">
              <a:spLocks noChangeArrowheads="1"/>
            </p:cNvSpPr>
            <p:nvPr/>
          </p:nvSpPr>
          <p:spPr bwMode="auto">
            <a:xfrm>
              <a:off x="846" y="1432"/>
              <a:ext cx="1152" cy="250"/>
            </a:xfrm>
            <a:prstGeom prst="rect">
              <a:avLst/>
            </a:prstGeom>
            <a:noFill/>
            <a:ln w="9525">
              <a:noFill/>
              <a:miter lim="800000"/>
              <a:headEnd/>
              <a:tailEnd/>
            </a:ln>
            <a:effectLst/>
          </p:spPr>
          <p:txBody>
            <a:bodyPr anchor="ctr">
              <a:spAutoFit/>
            </a:bodyPr>
            <a:lstStyle/>
            <a:p>
              <a:pPr algn="ctr" defTabSz="914400">
                <a:spcBef>
                  <a:spcPct val="50000"/>
                </a:spcBef>
              </a:pPr>
              <a:r>
                <a:rPr lang="ru-RU" sz="1000">
                  <a:latin typeface="Arial" pitchFamily="34" charset="0"/>
                </a:rPr>
                <a:t>Формирование специальной базы данных</a:t>
              </a:r>
            </a:p>
          </p:txBody>
        </p:sp>
      </p:grpSp>
      <p:sp>
        <p:nvSpPr>
          <p:cNvPr id="272424" name="AutoShape 40"/>
          <p:cNvSpPr>
            <a:spLocks noChangeArrowheads="1"/>
          </p:cNvSpPr>
          <p:nvPr/>
        </p:nvSpPr>
        <p:spPr bwMode="auto">
          <a:xfrm>
            <a:off x="5959475" y="3651250"/>
            <a:ext cx="342900" cy="327025"/>
          </a:xfrm>
          <a:prstGeom prst="rightArrow">
            <a:avLst>
              <a:gd name="adj1" fmla="val 43685"/>
              <a:gd name="adj2" fmla="val 49515"/>
            </a:avLst>
          </a:prstGeom>
          <a:solidFill>
            <a:srgbClr val="99CCFF"/>
          </a:solidFill>
          <a:ln w="9525">
            <a:solidFill>
              <a:schemeClr val="tx1"/>
            </a:solidFill>
            <a:miter lim="800000"/>
            <a:headEnd/>
            <a:tailEnd/>
          </a:ln>
          <a:effectLst/>
        </p:spPr>
        <p:txBody>
          <a:bodyPr wrap="none" anchor="ctr"/>
          <a:lstStyle/>
          <a:p>
            <a:endParaRPr lang="en-US"/>
          </a:p>
        </p:txBody>
      </p:sp>
      <p:pic>
        <p:nvPicPr>
          <p:cNvPr id="272427" name="Picture 43" descr="бар"/>
          <p:cNvPicPr>
            <a:picLocks noChangeAspect="1" noChangeArrowheads="1"/>
          </p:cNvPicPr>
          <p:nvPr/>
        </p:nvPicPr>
        <p:blipFill>
          <a:blip r:embed="rId2"/>
          <a:srcRect/>
          <a:stretch>
            <a:fillRect/>
          </a:stretch>
        </p:blipFill>
        <p:spPr bwMode="auto">
          <a:xfrm>
            <a:off x="0" y="5816600"/>
            <a:ext cx="9906000" cy="103981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Первая страница"/>
          <p:cNvPicPr>
            <a:picLocks noChangeAspect="1" noChangeArrowheads="1"/>
          </p:cNvPicPr>
          <p:nvPr/>
        </p:nvPicPr>
        <p:blipFill>
          <a:blip r:embed="rId2"/>
          <a:srcRect/>
          <a:stretch>
            <a:fillRect/>
          </a:stretch>
        </p:blipFill>
        <p:spPr bwMode="auto">
          <a:xfrm>
            <a:off x="3175" y="0"/>
            <a:ext cx="9902825" cy="6858000"/>
          </a:xfrm>
          <a:prstGeom prst="rect">
            <a:avLst/>
          </a:prstGeom>
          <a:noFill/>
          <a:ln w="9525">
            <a:noFill/>
            <a:miter lim="800000"/>
            <a:headEnd/>
            <a:tailEnd/>
          </a:ln>
        </p:spPr>
      </p:pic>
      <p:sp>
        <p:nvSpPr>
          <p:cNvPr id="64519" name="Rectangle 5"/>
          <p:cNvSpPr>
            <a:spLocks noChangeArrowheads="1"/>
          </p:cNvSpPr>
          <p:nvPr/>
        </p:nvSpPr>
        <p:spPr bwMode="auto">
          <a:xfrm>
            <a:off x="-82550" y="58738"/>
            <a:ext cx="10039350" cy="854075"/>
          </a:xfrm>
          <a:prstGeom prst="rect">
            <a:avLst/>
          </a:prstGeom>
          <a:noFill/>
          <a:ln w="9525">
            <a:noFill/>
            <a:miter lim="800000"/>
            <a:headEnd/>
            <a:tailEnd/>
          </a:ln>
        </p:spPr>
        <p:txBody>
          <a:bodyPr anchor="ctr">
            <a:spAutoFit/>
          </a:bodyPr>
          <a:lstStyle/>
          <a:p>
            <a:pPr algn="ctr" defTabSz="914400" eaLnBrk="0" hangingPunct="0">
              <a:lnSpc>
                <a:spcPts val="3000"/>
              </a:lnSpc>
            </a:pPr>
            <a:r>
              <a:rPr lang="ru-RU" sz="2400" b="1">
                <a:latin typeface="Geneva"/>
              </a:rPr>
              <a:t>Кафедра аналитической токсикологии, фармацевтической химии и фармакогнозии</a:t>
            </a:r>
            <a:endParaRPr lang="ru-RU" sz="2400" b="1">
              <a:effectLst>
                <a:outerShdw blurRad="38100" dist="38100" dir="2700000" algn="tl">
                  <a:srgbClr val="C0C0C0"/>
                </a:outerShdw>
              </a:effectLst>
              <a:latin typeface="Geneva"/>
            </a:endParaRPr>
          </a:p>
        </p:txBody>
      </p:sp>
      <p:sp>
        <p:nvSpPr>
          <p:cNvPr id="6148" name="Text Box 5"/>
          <p:cNvSpPr txBox="1">
            <a:spLocks noChangeArrowheads="1"/>
          </p:cNvSpPr>
          <p:nvPr/>
        </p:nvSpPr>
        <p:spPr bwMode="auto">
          <a:xfrm>
            <a:off x="0" y="5846763"/>
            <a:ext cx="9906000" cy="519112"/>
          </a:xfrm>
          <a:prstGeom prst="rect">
            <a:avLst/>
          </a:prstGeom>
          <a:noFill/>
          <a:ln w="9525">
            <a:noFill/>
            <a:miter lim="800000"/>
            <a:headEnd/>
            <a:tailEnd/>
          </a:ln>
        </p:spPr>
        <p:txBody>
          <a:bodyPr>
            <a:spAutoFit/>
          </a:bodyPr>
          <a:lstStyle/>
          <a:p>
            <a:pPr algn="ctr" defTabSz="914400" eaLnBrk="0" hangingPunct="0"/>
            <a:r>
              <a:rPr lang="ru-RU" sz="2800" b="1">
                <a:solidFill>
                  <a:schemeClr val="bg1"/>
                </a:solidFill>
              </a:rPr>
              <a:t>Центральная химико-токсикологическая лаборатория</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9" name="Picture 5" descr="Фон_бар"/>
          <p:cNvPicPr>
            <a:picLocks noChangeAspect="1" noChangeArrowheads="1"/>
          </p:cNvPicPr>
          <p:nvPr/>
        </p:nvPicPr>
        <p:blipFill>
          <a:blip r:embed="rId2"/>
          <a:srcRect/>
          <a:stretch>
            <a:fillRect/>
          </a:stretch>
        </p:blipFill>
        <p:spPr bwMode="auto">
          <a:xfrm>
            <a:off x="0" y="12700"/>
            <a:ext cx="9906000" cy="6858000"/>
          </a:xfrm>
          <a:prstGeom prst="rect">
            <a:avLst/>
          </a:prstGeom>
          <a:noFill/>
        </p:spPr>
      </p:pic>
      <p:sp>
        <p:nvSpPr>
          <p:cNvPr id="282628" name="Text Box 4"/>
          <p:cNvSpPr txBox="1">
            <a:spLocks noChangeArrowheads="1"/>
          </p:cNvSpPr>
          <p:nvPr/>
        </p:nvSpPr>
        <p:spPr bwMode="auto">
          <a:xfrm>
            <a:off x="0" y="30163"/>
            <a:ext cx="9906000" cy="701675"/>
          </a:xfrm>
          <a:prstGeom prst="rect">
            <a:avLst/>
          </a:prstGeom>
          <a:noFill/>
          <a:ln w="9525">
            <a:noFill/>
            <a:miter lim="800000"/>
            <a:headEnd/>
            <a:tailEnd/>
          </a:ln>
          <a:effectLst/>
        </p:spPr>
        <p:txBody>
          <a:bodyPr>
            <a:spAutoFit/>
          </a:bodyPr>
          <a:lstStyle/>
          <a:p>
            <a:pPr algn="ctr" defTabSz="914400">
              <a:spcBef>
                <a:spcPct val="50000"/>
              </a:spcBef>
            </a:pPr>
            <a:r>
              <a:rPr lang="ru-RU" sz="2000">
                <a:solidFill>
                  <a:srgbClr val="802600"/>
                </a:solidFill>
                <a:latin typeface="Arial" pitchFamily="34" charset="0"/>
                <a:cs typeface="Arial" pitchFamily="34" charset="0"/>
              </a:rPr>
              <a:t>Утверждение разработанных методик по оценки психотоксичности, наркогенности и общей токсичности</a:t>
            </a:r>
          </a:p>
        </p:txBody>
      </p:sp>
      <p:sp>
        <p:nvSpPr>
          <p:cNvPr id="282630" name="Text Box 6"/>
          <p:cNvSpPr txBox="1">
            <a:spLocks noChangeArrowheads="1"/>
          </p:cNvSpPr>
          <p:nvPr/>
        </p:nvSpPr>
        <p:spPr bwMode="auto">
          <a:xfrm>
            <a:off x="438150" y="1028700"/>
            <a:ext cx="9144000" cy="868363"/>
          </a:xfrm>
          <a:prstGeom prst="rect">
            <a:avLst/>
          </a:prstGeom>
          <a:noFill/>
          <a:ln w="9525">
            <a:noFill/>
            <a:miter lim="800000"/>
            <a:headEnd/>
            <a:tailEnd/>
          </a:ln>
          <a:effectLst/>
        </p:spPr>
        <p:txBody>
          <a:bodyPr>
            <a:spAutoFit/>
          </a:bodyPr>
          <a:lstStyle/>
          <a:p>
            <a:pPr defTabSz="914400">
              <a:spcBef>
                <a:spcPct val="50000"/>
              </a:spcBef>
            </a:pPr>
            <a:r>
              <a:rPr lang="ru-RU" dirty="0">
                <a:latin typeface="Arial" pitchFamily="34" charset="0"/>
              </a:rPr>
              <a:t>В Российской Федерации должен действовать единый порядок и единый подход по отнесению новых синтетических продуктов к аналогам наркотических средств и психотропных веществ. </a:t>
            </a:r>
          </a:p>
        </p:txBody>
      </p:sp>
      <p:sp>
        <p:nvSpPr>
          <p:cNvPr id="282631" name="Text Box 7"/>
          <p:cNvSpPr txBox="1">
            <a:spLocks noChangeArrowheads="1"/>
          </p:cNvSpPr>
          <p:nvPr/>
        </p:nvSpPr>
        <p:spPr bwMode="auto">
          <a:xfrm>
            <a:off x="438150" y="3248025"/>
            <a:ext cx="9267825" cy="1644650"/>
          </a:xfrm>
          <a:prstGeom prst="rect">
            <a:avLst/>
          </a:prstGeom>
          <a:noFill/>
          <a:ln w="9525">
            <a:noFill/>
            <a:miter lim="800000"/>
            <a:headEnd/>
            <a:tailEnd/>
          </a:ln>
          <a:effectLst/>
        </p:spPr>
        <p:txBody>
          <a:bodyPr>
            <a:spAutoFit/>
          </a:bodyPr>
          <a:lstStyle/>
          <a:p>
            <a:pPr defTabSz="914400">
              <a:spcBef>
                <a:spcPct val="50000"/>
              </a:spcBef>
            </a:pPr>
            <a:r>
              <a:rPr lang="ru-RU">
                <a:latin typeface="Arial" pitchFamily="34" charset="0"/>
              </a:rPr>
              <a:t>Заведующему ЦХТЛ необходимо обеспечить подготовку и направление, разработанных методик по отнесению средств, веществ и препаратов неизвестного происхождения к аналогам наркотических средств и психотропных веществ в Ассоциацию специалистов и организаций лабораторной службы «Федерация лабораторной медицины» для утверждения на заседании Профильной экспертной комиссии Министерства здравоохранения Российской Федерации.</a:t>
            </a:r>
            <a:r>
              <a:rPr lang="ru-RU"/>
              <a:t> </a:t>
            </a:r>
          </a:p>
        </p:txBody>
      </p:sp>
      <p:sp>
        <p:nvSpPr>
          <p:cNvPr id="282632" name="Text Box 8"/>
          <p:cNvSpPr txBox="1">
            <a:spLocks noChangeArrowheads="1"/>
          </p:cNvSpPr>
          <p:nvPr/>
        </p:nvSpPr>
        <p:spPr bwMode="auto">
          <a:xfrm>
            <a:off x="438150" y="2114550"/>
            <a:ext cx="8772525" cy="868363"/>
          </a:xfrm>
          <a:prstGeom prst="rect">
            <a:avLst/>
          </a:prstGeom>
          <a:noFill/>
          <a:ln w="9525">
            <a:noFill/>
            <a:miter lim="800000"/>
            <a:headEnd/>
            <a:tailEnd/>
          </a:ln>
          <a:effectLst/>
        </p:spPr>
        <p:txBody>
          <a:bodyPr>
            <a:spAutoFit/>
          </a:bodyPr>
          <a:lstStyle/>
          <a:p>
            <a:pPr defTabSz="914400">
              <a:spcBef>
                <a:spcPct val="50000"/>
              </a:spcBef>
            </a:pPr>
            <a:r>
              <a:rPr lang="ru-RU">
                <a:latin typeface="Arial" pitchFamily="34" charset="0"/>
              </a:rPr>
              <a:t>Для отнесения наркотических средств и психотропных веществ необходимо исследование на лабораторных животных. В настоящее время нет альтернативных подходов для решения этой задачи.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2" name="Picture 4" descr="Фон_бар"/>
          <p:cNvPicPr>
            <a:picLocks noChangeAspect="1" noChangeArrowheads="1"/>
          </p:cNvPicPr>
          <p:nvPr/>
        </p:nvPicPr>
        <p:blipFill>
          <a:blip r:embed="rId2"/>
          <a:srcRect/>
          <a:stretch>
            <a:fillRect/>
          </a:stretch>
        </p:blipFill>
        <p:spPr bwMode="auto">
          <a:xfrm>
            <a:off x="0" y="12700"/>
            <a:ext cx="9906000" cy="6858000"/>
          </a:xfrm>
          <a:prstGeom prst="rect">
            <a:avLst/>
          </a:prstGeom>
          <a:noFill/>
        </p:spPr>
      </p:pic>
      <p:sp>
        <p:nvSpPr>
          <p:cNvPr id="283653" name="Text Box 5"/>
          <p:cNvSpPr txBox="1">
            <a:spLocks noChangeArrowheads="1"/>
          </p:cNvSpPr>
          <p:nvPr/>
        </p:nvSpPr>
        <p:spPr bwMode="auto">
          <a:xfrm>
            <a:off x="0" y="30163"/>
            <a:ext cx="9906000" cy="701675"/>
          </a:xfrm>
          <a:prstGeom prst="rect">
            <a:avLst/>
          </a:prstGeom>
          <a:noFill/>
          <a:ln w="9525">
            <a:noFill/>
            <a:miter lim="800000"/>
            <a:headEnd/>
            <a:tailEnd/>
          </a:ln>
          <a:effectLst/>
        </p:spPr>
        <p:txBody>
          <a:bodyPr>
            <a:spAutoFit/>
          </a:bodyPr>
          <a:lstStyle/>
          <a:p>
            <a:pPr algn="ctr" defTabSz="914400">
              <a:spcBef>
                <a:spcPct val="50000"/>
              </a:spcBef>
            </a:pPr>
            <a:r>
              <a:rPr lang="ru-RU" sz="2000">
                <a:solidFill>
                  <a:srgbClr val="802600"/>
                </a:solidFill>
                <a:latin typeface="Arial" pitchFamily="34" charset="0"/>
                <a:cs typeface="Arial" pitchFamily="34" charset="0"/>
              </a:rPr>
              <a:t>Переход к новой стадии работ: прогнозирование появления новых молекулярных структур</a:t>
            </a:r>
          </a:p>
        </p:txBody>
      </p:sp>
      <p:sp>
        <p:nvSpPr>
          <p:cNvPr id="283654" name="Text Box 6"/>
          <p:cNvSpPr txBox="1">
            <a:spLocks noChangeArrowheads="1"/>
          </p:cNvSpPr>
          <p:nvPr/>
        </p:nvSpPr>
        <p:spPr bwMode="auto">
          <a:xfrm>
            <a:off x="933450" y="1635125"/>
            <a:ext cx="3816350" cy="392113"/>
          </a:xfrm>
          <a:prstGeom prst="rect">
            <a:avLst/>
          </a:prstGeom>
          <a:solidFill>
            <a:srgbClr val="3333FF"/>
          </a:solidFill>
          <a:ln w="25400" algn="ctr">
            <a:solidFill>
              <a:schemeClr val="bg1"/>
            </a:solidFill>
            <a:miter lim="800000"/>
            <a:headEnd/>
            <a:tailEnd/>
          </a:ln>
          <a:effectLst/>
        </p:spPr>
        <p:txBody>
          <a:bodyPr anchor="ctr">
            <a:spAutoFit/>
          </a:bodyPr>
          <a:lstStyle/>
          <a:p>
            <a:pPr algn="ctr" defTabSz="914400">
              <a:spcBef>
                <a:spcPct val="50000"/>
              </a:spcBef>
            </a:pPr>
            <a:r>
              <a:rPr lang="ru-RU" sz="1800" b="1" dirty="0">
                <a:solidFill>
                  <a:schemeClr val="bg1"/>
                </a:solidFill>
                <a:latin typeface="Arial" pitchFamily="34" charset="0"/>
              </a:rPr>
              <a:t>Реконструктивная функция</a:t>
            </a:r>
          </a:p>
        </p:txBody>
      </p:sp>
      <p:sp>
        <p:nvSpPr>
          <p:cNvPr id="283655" name="Text Box 7"/>
          <p:cNvSpPr txBox="1">
            <a:spLocks noChangeArrowheads="1"/>
          </p:cNvSpPr>
          <p:nvPr/>
        </p:nvSpPr>
        <p:spPr bwMode="auto">
          <a:xfrm>
            <a:off x="1998663" y="884238"/>
            <a:ext cx="5911850" cy="330200"/>
          </a:xfrm>
          <a:prstGeom prst="rect">
            <a:avLst/>
          </a:prstGeom>
          <a:solidFill>
            <a:srgbClr val="C0C0C0"/>
          </a:solidFill>
          <a:ln w="25400" algn="ctr">
            <a:solidFill>
              <a:schemeClr val="tx1"/>
            </a:solidFill>
            <a:miter lim="800000"/>
            <a:headEnd/>
            <a:tailEnd/>
          </a:ln>
          <a:effectLst/>
        </p:spPr>
        <p:txBody>
          <a:bodyPr anchor="ctr">
            <a:spAutoFit/>
          </a:bodyPr>
          <a:lstStyle/>
          <a:p>
            <a:pPr algn="ctr" defTabSz="914400">
              <a:spcBef>
                <a:spcPct val="50000"/>
              </a:spcBef>
            </a:pPr>
            <a:r>
              <a:rPr lang="ru-RU" sz="1400" b="1">
                <a:latin typeface="Arial" pitchFamily="34" charset="0"/>
              </a:rPr>
              <a:t>Экспертное мышлением специалиста</a:t>
            </a:r>
          </a:p>
        </p:txBody>
      </p:sp>
      <p:sp>
        <p:nvSpPr>
          <p:cNvPr id="283656" name="Text Box 8"/>
          <p:cNvSpPr txBox="1">
            <a:spLocks noChangeArrowheads="1"/>
          </p:cNvSpPr>
          <p:nvPr/>
        </p:nvSpPr>
        <p:spPr bwMode="auto">
          <a:xfrm>
            <a:off x="5132388" y="1631950"/>
            <a:ext cx="3816350" cy="392113"/>
          </a:xfrm>
          <a:prstGeom prst="rect">
            <a:avLst/>
          </a:prstGeom>
          <a:solidFill>
            <a:srgbClr val="3333FF"/>
          </a:solidFill>
          <a:ln w="25400" algn="ctr">
            <a:solidFill>
              <a:schemeClr val="bg1"/>
            </a:solidFill>
            <a:miter lim="800000"/>
            <a:headEnd/>
            <a:tailEnd/>
          </a:ln>
          <a:effectLst/>
        </p:spPr>
        <p:txBody>
          <a:bodyPr anchor="ctr">
            <a:spAutoFit/>
          </a:bodyPr>
          <a:lstStyle/>
          <a:p>
            <a:pPr algn="ctr" defTabSz="914400">
              <a:spcBef>
                <a:spcPct val="50000"/>
              </a:spcBef>
            </a:pPr>
            <a:r>
              <a:rPr lang="ru-RU" sz="1800" b="1">
                <a:solidFill>
                  <a:schemeClr val="bg1"/>
                </a:solidFill>
                <a:latin typeface="Arial" pitchFamily="34" charset="0"/>
              </a:rPr>
              <a:t>Прогностическая функция</a:t>
            </a:r>
          </a:p>
        </p:txBody>
      </p:sp>
      <p:sp>
        <p:nvSpPr>
          <p:cNvPr id="283657" name="AutoShape 9"/>
          <p:cNvSpPr>
            <a:spLocks noChangeArrowheads="1"/>
          </p:cNvSpPr>
          <p:nvPr/>
        </p:nvSpPr>
        <p:spPr bwMode="auto">
          <a:xfrm>
            <a:off x="6869113" y="1263650"/>
            <a:ext cx="342900" cy="358775"/>
          </a:xfrm>
          <a:prstGeom prst="downArrow">
            <a:avLst>
              <a:gd name="adj1" fmla="val 67861"/>
              <a:gd name="adj2" fmla="val 38325"/>
            </a:avLst>
          </a:prstGeom>
          <a:solidFill>
            <a:srgbClr val="C0C0C0"/>
          </a:solidFill>
          <a:ln w="12700" algn="ctr">
            <a:solidFill>
              <a:schemeClr val="tx1"/>
            </a:solidFill>
            <a:miter lim="800000"/>
            <a:headEnd/>
            <a:tailEnd/>
          </a:ln>
          <a:effectLst/>
        </p:spPr>
        <p:txBody>
          <a:bodyPr anchor="ctr">
            <a:spAutoFit/>
          </a:bodyPr>
          <a:lstStyle/>
          <a:p>
            <a:endParaRPr lang="en-US"/>
          </a:p>
        </p:txBody>
      </p:sp>
      <p:sp>
        <p:nvSpPr>
          <p:cNvPr id="283658" name="AutoShape 10"/>
          <p:cNvSpPr>
            <a:spLocks noChangeArrowheads="1"/>
          </p:cNvSpPr>
          <p:nvPr/>
        </p:nvSpPr>
        <p:spPr bwMode="auto">
          <a:xfrm>
            <a:off x="2674938" y="1263650"/>
            <a:ext cx="342900" cy="358775"/>
          </a:xfrm>
          <a:prstGeom prst="downArrow">
            <a:avLst>
              <a:gd name="adj1" fmla="val 67861"/>
              <a:gd name="adj2" fmla="val 38325"/>
            </a:avLst>
          </a:prstGeom>
          <a:solidFill>
            <a:srgbClr val="C0C0C0"/>
          </a:solidFill>
          <a:ln w="12700" algn="ctr">
            <a:solidFill>
              <a:schemeClr val="tx1"/>
            </a:solidFill>
            <a:miter lim="800000"/>
            <a:headEnd/>
            <a:tailEnd/>
          </a:ln>
          <a:effectLst/>
        </p:spPr>
        <p:txBody>
          <a:bodyPr anchor="ctr">
            <a:spAutoFit/>
          </a:bodyPr>
          <a:lstStyle/>
          <a:p>
            <a:endParaRPr lang="en-US"/>
          </a:p>
        </p:txBody>
      </p:sp>
      <p:sp>
        <p:nvSpPr>
          <p:cNvPr id="283659" name="Text Box 11"/>
          <p:cNvSpPr txBox="1">
            <a:spLocks noChangeArrowheads="1"/>
          </p:cNvSpPr>
          <p:nvPr/>
        </p:nvSpPr>
        <p:spPr bwMode="auto">
          <a:xfrm>
            <a:off x="438150" y="2946400"/>
            <a:ext cx="8964613" cy="2890838"/>
          </a:xfrm>
          <a:prstGeom prst="rect">
            <a:avLst/>
          </a:prstGeom>
          <a:noFill/>
          <a:ln w="9525">
            <a:noFill/>
            <a:miter lim="800000"/>
            <a:headEnd/>
            <a:tailEnd/>
          </a:ln>
          <a:effectLst/>
        </p:spPr>
        <p:txBody>
          <a:bodyPr>
            <a:spAutoFit/>
          </a:bodyPr>
          <a:lstStyle/>
          <a:p>
            <a:pPr defTabSz="914400">
              <a:spcBef>
                <a:spcPct val="50000"/>
              </a:spcBef>
            </a:pPr>
            <a:r>
              <a:rPr lang="ru-RU" dirty="0">
                <a:latin typeface="Arial" pitchFamily="34" charset="0"/>
              </a:rPr>
              <a:t>Прогнозирование должно осуществляться на основе анализа: </a:t>
            </a:r>
          </a:p>
          <a:p>
            <a:pPr defTabSz="914400">
              <a:lnSpc>
                <a:spcPts val="2000"/>
              </a:lnSpc>
            </a:pPr>
            <a:r>
              <a:rPr lang="ru-RU" dirty="0">
                <a:latin typeface="Arial" pitchFamily="34" charset="0"/>
              </a:rPr>
              <a:t>а) изучение тенденций развития молодежных субкультур, формирующих социальный заказ на новые </a:t>
            </a:r>
            <a:r>
              <a:rPr lang="ru-RU" dirty="0" err="1">
                <a:latin typeface="Arial" pitchFamily="34" charset="0"/>
              </a:rPr>
              <a:t>психоактивные</a:t>
            </a:r>
            <a:r>
              <a:rPr lang="ru-RU" dirty="0">
                <a:latin typeface="Arial" pitchFamily="34" charset="0"/>
              </a:rPr>
              <a:t> вещества; </a:t>
            </a:r>
          </a:p>
          <a:p>
            <a:pPr defTabSz="914400">
              <a:lnSpc>
                <a:spcPts val="2000"/>
              </a:lnSpc>
            </a:pPr>
            <a:r>
              <a:rPr lang="ru-RU" dirty="0">
                <a:latin typeface="Arial" pitchFamily="34" charset="0"/>
              </a:rPr>
              <a:t>б) проведение исследований методами молекулярного моделирования.</a:t>
            </a:r>
            <a:r>
              <a:rPr lang="ru-RU" dirty="0"/>
              <a:t> </a:t>
            </a:r>
          </a:p>
          <a:p>
            <a:pPr defTabSz="914400">
              <a:lnSpc>
                <a:spcPts val="2000"/>
              </a:lnSpc>
            </a:pPr>
            <a:r>
              <a:rPr lang="ru-RU" dirty="0">
                <a:latin typeface="Arial" pitchFamily="34" charset="0"/>
              </a:rPr>
              <a:t>в) изучение работ по созданию новых лекарственных препаратов, обладающих </a:t>
            </a:r>
            <a:r>
              <a:rPr lang="ru-RU" dirty="0" err="1">
                <a:latin typeface="Arial" pitchFamily="34" charset="0"/>
              </a:rPr>
              <a:t>наркогенным</a:t>
            </a:r>
            <a:r>
              <a:rPr lang="ru-RU" dirty="0">
                <a:latin typeface="Arial" pitchFamily="34" charset="0"/>
              </a:rPr>
              <a:t> воздействием на организм человека; </a:t>
            </a:r>
          </a:p>
          <a:p>
            <a:pPr defTabSz="914400">
              <a:lnSpc>
                <a:spcPts val="2000"/>
              </a:lnSpc>
            </a:pPr>
            <a:r>
              <a:rPr lang="ru-RU" dirty="0">
                <a:latin typeface="Arial" pitchFamily="34" charset="0"/>
              </a:rPr>
              <a:t>г) выявление новых </a:t>
            </a:r>
            <a:r>
              <a:rPr lang="ru-RU" dirty="0" err="1">
                <a:latin typeface="Arial" pitchFamily="34" charset="0"/>
              </a:rPr>
              <a:t>психоактивных</a:t>
            </a:r>
            <a:r>
              <a:rPr lang="ru-RU" dirty="0">
                <a:latin typeface="Arial" pitchFamily="34" charset="0"/>
              </a:rPr>
              <a:t> веществ в различных регионах;</a:t>
            </a:r>
            <a:endParaRPr lang="en-US" dirty="0">
              <a:latin typeface="Arial" pitchFamily="34" charset="0"/>
            </a:endParaRPr>
          </a:p>
          <a:p>
            <a:pPr defTabSz="914400">
              <a:lnSpc>
                <a:spcPts val="2000"/>
              </a:lnSpc>
            </a:pPr>
            <a:r>
              <a:rPr lang="ru-RU" dirty="0" err="1">
                <a:latin typeface="Arial" pitchFamily="34" charset="0"/>
              </a:rPr>
              <a:t>д</a:t>
            </a:r>
            <a:r>
              <a:rPr lang="ru-RU" dirty="0">
                <a:latin typeface="Arial" pitchFamily="34" charset="0"/>
              </a:rPr>
              <a:t>) изучение регистрируемой в клиниках симптоматики отравлений; </a:t>
            </a:r>
          </a:p>
          <a:p>
            <a:pPr defTabSz="914400">
              <a:lnSpc>
                <a:spcPts val="2000"/>
              </a:lnSpc>
            </a:pPr>
            <a:r>
              <a:rPr lang="ru-RU" dirty="0">
                <a:latin typeface="Arial" pitchFamily="34" charset="0"/>
              </a:rPr>
              <a:t>е) изучение научных и научно-популярных публикации, а также сведений, полученных из сети Интернет;</a:t>
            </a:r>
          </a:p>
          <a:p>
            <a:pPr defTabSz="914400">
              <a:lnSpc>
                <a:spcPts val="2000"/>
              </a:lnSpc>
            </a:pPr>
            <a:endParaRPr lang="ru-RU" dirty="0">
              <a:latin typeface="Arial" pitchFamily="34" charset="0"/>
            </a:endParaRPr>
          </a:p>
        </p:txBody>
      </p:sp>
      <p:sp>
        <p:nvSpPr>
          <p:cNvPr id="283660" name="Text Box 12"/>
          <p:cNvSpPr txBox="1">
            <a:spLocks noChangeArrowheads="1"/>
          </p:cNvSpPr>
          <p:nvPr/>
        </p:nvSpPr>
        <p:spPr bwMode="auto">
          <a:xfrm>
            <a:off x="438150" y="2224088"/>
            <a:ext cx="8964613" cy="609600"/>
          </a:xfrm>
          <a:prstGeom prst="rect">
            <a:avLst/>
          </a:prstGeom>
          <a:noFill/>
          <a:ln w="9525">
            <a:noFill/>
            <a:miter lim="800000"/>
            <a:headEnd/>
            <a:tailEnd/>
          </a:ln>
          <a:effectLst/>
        </p:spPr>
        <p:txBody>
          <a:bodyPr>
            <a:spAutoFit/>
          </a:bodyPr>
          <a:lstStyle/>
          <a:p>
            <a:pPr defTabSz="914400">
              <a:spcBef>
                <a:spcPct val="50000"/>
              </a:spcBef>
            </a:pPr>
            <a:r>
              <a:rPr lang="ru-RU" dirty="0">
                <a:latin typeface="Arial" pitchFamily="34" charset="0"/>
              </a:rPr>
              <a:t>Реализация прогностической функции позволит предсказывать появление новых синтетических </a:t>
            </a:r>
            <a:r>
              <a:rPr lang="ru-RU" dirty="0" err="1">
                <a:latin typeface="Arial" pitchFamily="34" charset="0"/>
              </a:rPr>
              <a:t>психоактивных</a:t>
            </a:r>
            <a:r>
              <a:rPr lang="ru-RU" dirty="0">
                <a:latin typeface="Arial" pitchFamily="34" charset="0"/>
              </a:rPr>
              <a:t> веществ.</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Рисунок 6" descr="iStock_000001165417Small.jpg"/>
          <p:cNvPicPr>
            <a:picLocks noChangeAspect="1"/>
          </p:cNvPicPr>
          <p:nvPr/>
        </p:nvPicPr>
        <p:blipFill>
          <a:blip r:embed="rId2">
            <a:lum contrast="10000"/>
          </a:blip>
          <a:srcRect t="46486" b="25761"/>
          <a:stretch>
            <a:fillRect/>
          </a:stretch>
        </p:blipFill>
        <p:spPr bwMode="auto">
          <a:xfrm>
            <a:off x="0" y="0"/>
            <a:ext cx="6029325" cy="2232025"/>
          </a:xfrm>
          <a:prstGeom prst="rect">
            <a:avLst/>
          </a:prstGeom>
          <a:noFill/>
          <a:ln w="9525">
            <a:noFill/>
            <a:miter lim="800000"/>
            <a:headEnd/>
            <a:tailEnd/>
          </a:ln>
        </p:spPr>
      </p:pic>
      <p:sp>
        <p:nvSpPr>
          <p:cNvPr id="237571" name="Rectangle 7"/>
          <p:cNvSpPr>
            <a:spLocks noChangeArrowheads="1"/>
          </p:cNvSpPr>
          <p:nvPr/>
        </p:nvSpPr>
        <p:spPr bwMode="auto">
          <a:xfrm>
            <a:off x="-47625" y="2198688"/>
            <a:ext cx="9906000" cy="1066800"/>
          </a:xfrm>
          <a:prstGeom prst="rect">
            <a:avLst/>
          </a:prstGeom>
          <a:noFill/>
          <a:ln w="9525">
            <a:noFill/>
            <a:miter lim="800000"/>
            <a:headEnd/>
            <a:tailEnd/>
          </a:ln>
        </p:spPr>
        <p:txBody>
          <a:bodyPr anchor="ctr">
            <a:spAutoFit/>
          </a:bodyPr>
          <a:lstStyle/>
          <a:p>
            <a:pPr algn="ctr" defTabSz="914400" eaLnBrk="0" hangingPunct="0"/>
            <a:r>
              <a:rPr lang="ru-RU" sz="3200">
                <a:solidFill>
                  <a:srgbClr val="802600"/>
                </a:solidFill>
                <a:latin typeface="Geneva"/>
              </a:rPr>
              <a:t>Проект создания Аналитического центра токсикологии и прогнозирования</a:t>
            </a:r>
            <a:endParaRPr lang="en-US" sz="3200">
              <a:solidFill>
                <a:srgbClr val="802600"/>
              </a:solidFill>
              <a:latin typeface="Geneva"/>
            </a:endParaRPr>
          </a:p>
        </p:txBody>
      </p:sp>
      <p:pic>
        <p:nvPicPr>
          <p:cNvPr id="237572" name="Picture 28" descr="шарики copy"/>
          <p:cNvPicPr>
            <a:picLocks noChangeAspect="1" noChangeArrowheads="1"/>
          </p:cNvPicPr>
          <p:nvPr/>
        </p:nvPicPr>
        <p:blipFill>
          <a:blip r:embed="rId3"/>
          <a:srcRect/>
          <a:stretch>
            <a:fillRect/>
          </a:stretch>
        </p:blipFill>
        <p:spPr bwMode="auto">
          <a:xfrm>
            <a:off x="6524625" y="3190875"/>
            <a:ext cx="3355975" cy="2592388"/>
          </a:xfrm>
          <a:prstGeom prst="rect">
            <a:avLst/>
          </a:prstGeom>
          <a:noFill/>
          <a:ln w="9525">
            <a:noFill/>
            <a:miter lim="800000"/>
            <a:headEnd/>
            <a:tailEnd/>
          </a:ln>
        </p:spPr>
      </p:pic>
      <p:pic>
        <p:nvPicPr>
          <p:cNvPr id="237573" name="Picture 5" descr="бар"/>
          <p:cNvPicPr>
            <a:picLocks noChangeAspect="1" noChangeArrowheads="1"/>
          </p:cNvPicPr>
          <p:nvPr/>
        </p:nvPicPr>
        <p:blipFill>
          <a:blip r:embed="rId4"/>
          <a:srcRect/>
          <a:stretch>
            <a:fillRect/>
          </a:stretch>
        </p:blipFill>
        <p:spPr bwMode="auto">
          <a:xfrm>
            <a:off x="0" y="5816600"/>
            <a:ext cx="9906000" cy="103981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239619" name="Text Box 10"/>
          <p:cNvSpPr txBox="1">
            <a:spLocks noChangeArrowheads="1"/>
          </p:cNvSpPr>
          <p:nvPr/>
        </p:nvSpPr>
        <p:spPr bwMode="auto">
          <a:xfrm>
            <a:off x="0" y="0"/>
            <a:ext cx="9880600" cy="822325"/>
          </a:xfrm>
          <a:prstGeom prst="rect">
            <a:avLst/>
          </a:prstGeom>
          <a:noFill/>
          <a:ln w="9525">
            <a:noFill/>
            <a:miter lim="800000"/>
            <a:headEnd/>
            <a:tailEnd/>
          </a:ln>
        </p:spPr>
        <p:txBody>
          <a:bodyPr>
            <a:spAutoFit/>
          </a:bodyPr>
          <a:lstStyle/>
          <a:p>
            <a:pPr algn="ctr" defTabSz="914400">
              <a:spcBef>
                <a:spcPct val="50000"/>
              </a:spcBef>
            </a:pPr>
            <a:r>
              <a:rPr lang="ru-RU" sz="2400" b="1" dirty="0">
                <a:solidFill>
                  <a:srgbClr val="802600"/>
                </a:solidFill>
                <a:latin typeface="Geneva"/>
              </a:rPr>
              <a:t>Необходимость создания Аналитического центра токсикологии и прогнозирования</a:t>
            </a:r>
          </a:p>
        </p:txBody>
      </p:sp>
      <p:sp>
        <p:nvSpPr>
          <p:cNvPr id="239620" name="Text Box 4"/>
          <p:cNvSpPr txBox="1">
            <a:spLocks noChangeArrowheads="1"/>
          </p:cNvSpPr>
          <p:nvPr/>
        </p:nvSpPr>
        <p:spPr bwMode="auto">
          <a:xfrm>
            <a:off x="427038" y="2443163"/>
            <a:ext cx="8564562" cy="1311275"/>
          </a:xfrm>
          <a:prstGeom prst="rect">
            <a:avLst/>
          </a:prstGeom>
          <a:noFill/>
          <a:ln w="9525">
            <a:noFill/>
            <a:miter lim="800000"/>
            <a:headEnd/>
            <a:tailEnd/>
          </a:ln>
          <a:effectLst/>
        </p:spPr>
        <p:txBody>
          <a:bodyPr>
            <a:spAutoFit/>
          </a:bodyPr>
          <a:lstStyle/>
          <a:p>
            <a:pPr defTabSz="914400">
              <a:spcBef>
                <a:spcPct val="50000"/>
              </a:spcBef>
            </a:pPr>
            <a:r>
              <a:rPr lang="ru-RU" sz="2000" b="1" dirty="0">
                <a:latin typeface="Geneva"/>
              </a:rPr>
              <a:t>В настоящее время необходимо повысить эффективность работы ЦХТЛ, существенно расширить сферу деятельности, создав на базе лаборатории Аналитический центр токсикологии и прогнозирования (АЦТП). </a:t>
            </a:r>
            <a:endParaRPr lang="ru-RU" sz="2000" b="1" dirty="0">
              <a:solidFill>
                <a:srgbClr val="802600"/>
              </a:solidFill>
            </a:endParaRPr>
          </a:p>
        </p:txBody>
      </p:sp>
      <p:sp>
        <p:nvSpPr>
          <p:cNvPr id="239621" name="Text Box 5"/>
          <p:cNvSpPr txBox="1">
            <a:spLocks noChangeArrowheads="1"/>
          </p:cNvSpPr>
          <p:nvPr/>
        </p:nvSpPr>
        <p:spPr bwMode="auto">
          <a:xfrm>
            <a:off x="442913" y="979488"/>
            <a:ext cx="8743950" cy="1311275"/>
          </a:xfrm>
          <a:prstGeom prst="rect">
            <a:avLst/>
          </a:prstGeom>
          <a:noFill/>
          <a:ln w="9525">
            <a:noFill/>
            <a:miter lim="800000"/>
            <a:headEnd/>
            <a:tailEnd/>
          </a:ln>
          <a:effectLst/>
        </p:spPr>
        <p:txBody>
          <a:bodyPr>
            <a:spAutoFit/>
          </a:bodyPr>
          <a:lstStyle/>
          <a:p>
            <a:pPr defTabSz="914400"/>
            <a:r>
              <a:rPr lang="ru-RU" sz="2000" dirty="0">
                <a:latin typeface="Geneva"/>
              </a:rPr>
              <a:t>В составе Минздрава России нет медицинской организации, которая могла бы прогнозировать развитие эпидемиологической обстановки по распространению новых наркотических средств и психотропных веществ среди населения страны.</a:t>
            </a:r>
          </a:p>
        </p:txBody>
      </p:sp>
      <p:sp>
        <p:nvSpPr>
          <p:cNvPr id="239622" name="Text Box 6"/>
          <p:cNvSpPr txBox="1">
            <a:spLocks noChangeArrowheads="1"/>
          </p:cNvSpPr>
          <p:nvPr/>
        </p:nvSpPr>
        <p:spPr bwMode="auto">
          <a:xfrm>
            <a:off x="433388" y="4173538"/>
            <a:ext cx="8577262" cy="1143000"/>
          </a:xfrm>
          <a:prstGeom prst="rect">
            <a:avLst/>
          </a:prstGeom>
          <a:noFill/>
          <a:ln w="9525">
            <a:noFill/>
            <a:miter lim="800000"/>
            <a:headEnd/>
            <a:tailEnd/>
          </a:ln>
          <a:effectLst/>
        </p:spPr>
        <p:txBody>
          <a:bodyPr>
            <a:spAutoFit/>
          </a:bodyPr>
          <a:lstStyle/>
          <a:p>
            <a:pPr marL="182563" indent="-182563" defTabSz="914400">
              <a:spcBef>
                <a:spcPct val="50000"/>
              </a:spcBef>
            </a:pPr>
            <a:r>
              <a:rPr lang="ru-RU" sz="2000" b="1" dirty="0">
                <a:latin typeface="Geneva"/>
              </a:rPr>
              <a:t>Предполагается, что в составе АЦТП будет два отдела: </a:t>
            </a:r>
          </a:p>
          <a:p>
            <a:pPr marL="182563" indent="-182563" defTabSz="914400">
              <a:lnSpc>
                <a:spcPts val="1500"/>
              </a:lnSpc>
              <a:spcBef>
                <a:spcPct val="50000"/>
              </a:spcBef>
              <a:buClr>
                <a:srgbClr val="802600"/>
              </a:buClr>
              <a:buSzPct val="140000"/>
              <a:buFontTx/>
              <a:buChar char="•"/>
            </a:pPr>
            <a:r>
              <a:rPr lang="ru-RU" sz="2400" b="1" dirty="0">
                <a:solidFill>
                  <a:srgbClr val="802600"/>
                </a:solidFill>
                <a:latin typeface="Geneva"/>
              </a:rPr>
              <a:t>Отдел аналитического обеспечения</a:t>
            </a:r>
            <a:r>
              <a:rPr lang="ru-RU" sz="2400" b="1" dirty="0">
                <a:latin typeface="Geneva"/>
              </a:rPr>
              <a:t>, </a:t>
            </a:r>
          </a:p>
          <a:p>
            <a:pPr marL="182563" indent="-182563" defTabSz="914400">
              <a:lnSpc>
                <a:spcPts val="1500"/>
              </a:lnSpc>
              <a:spcBef>
                <a:spcPct val="50000"/>
              </a:spcBef>
              <a:buClr>
                <a:srgbClr val="802600"/>
              </a:buClr>
              <a:buSzPct val="140000"/>
              <a:buFontTx/>
              <a:buChar char="•"/>
            </a:pPr>
            <a:r>
              <a:rPr lang="ru-RU" sz="2400" b="1" dirty="0">
                <a:solidFill>
                  <a:srgbClr val="802600"/>
                </a:solidFill>
                <a:latin typeface="Geneva"/>
              </a:rPr>
              <a:t>Отдел координации проектов</a:t>
            </a:r>
            <a:r>
              <a:rPr lang="ru-RU" sz="2400" b="1" dirty="0">
                <a:latin typeface="Geneva"/>
              </a:rPr>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240643" name="Text Box 10"/>
          <p:cNvSpPr txBox="1">
            <a:spLocks noChangeArrowheads="1"/>
          </p:cNvSpPr>
          <p:nvPr/>
        </p:nvSpPr>
        <p:spPr bwMode="auto">
          <a:xfrm>
            <a:off x="0" y="0"/>
            <a:ext cx="9906000" cy="457200"/>
          </a:xfrm>
          <a:prstGeom prst="rect">
            <a:avLst/>
          </a:prstGeom>
          <a:noFill/>
          <a:ln w="9525">
            <a:noFill/>
            <a:miter lim="800000"/>
            <a:headEnd/>
            <a:tailEnd/>
          </a:ln>
        </p:spPr>
        <p:txBody>
          <a:bodyPr>
            <a:spAutoFit/>
          </a:bodyPr>
          <a:lstStyle/>
          <a:p>
            <a:pPr algn="ctr" defTabSz="914400">
              <a:spcBef>
                <a:spcPct val="50000"/>
              </a:spcBef>
            </a:pPr>
            <a:r>
              <a:rPr lang="ru-RU" sz="2400" b="1">
                <a:solidFill>
                  <a:srgbClr val="802600"/>
                </a:solidFill>
                <a:latin typeface="Geneva"/>
              </a:rPr>
              <a:t>Структура отдела аналитического обеспечения</a:t>
            </a:r>
          </a:p>
        </p:txBody>
      </p:sp>
      <p:sp>
        <p:nvSpPr>
          <p:cNvPr id="240644" name="Text Box 4"/>
          <p:cNvSpPr txBox="1">
            <a:spLocks noChangeArrowheads="1"/>
          </p:cNvSpPr>
          <p:nvPr/>
        </p:nvSpPr>
        <p:spPr bwMode="auto">
          <a:xfrm>
            <a:off x="442913" y="4043363"/>
            <a:ext cx="8901112" cy="1127125"/>
          </a:xfrm>
          <a:prstGeom prst="rect">
            <a:avLst/>
          </a:prstGeom>
          <a:noFill/>
          <a:ln w="9525">
            <a:noFill/>
            <a:miter lim="800000"/>
            <a:headEnd/>
            <a:tailEnd/>
          </a:ln>
          <a:effectLst/>
        </p:spPr>
        <p:txBody>
          <a:bodyPr>
            <a:spAutoFit/>
          </a:bodyPr>
          <a:lstStyle/>
          <a:p>
            <a:pPr algn="just" defTabSz="914400">
              <a:spcBef>
                <a:spcPct val="50000"/>
              </a:spcBef>
            </a:pPr>
            <a:r>
              <a:rPr lang="ru-RU" b="1" dirty="0">
                <a:latin typeface="Geneva"/>
              </a:rPr>
              <a:t>В составе Отдела аналитического обеспечения пять лабораторий: лаборатория информационного обеспечения, лаборатория встречного синтеза, лаборатория биологических испытаний, лаборатория аналитической токсикологии, лаборатория фармакогнозии  и </a:t>
            </a:r>
            <a:r>
              <a:rPr lang="ru-RU" b="1" dirty="0" err="1">
                <a:latin typeface="Geneva"/>
              </a:rPr>
              <a:t>фитохимии</a:t>
            </a:r>
            <a:r>
              <a:rPr lang="ru-RU" b="1" dirty="0">
                <a:latin typeface="Geneva"/>
              </a:rPr>
              <a:t>. </a:t>
            </a:r>
          </a:p>
        </p:txBody>
      </p:sp>
      <p:pic>
        <p:nvPicPr>
          <p:cNvPr id="240645" name="Picture 5" descr="Структура_Отдела_цветная"/>
          <p:cNvPicPr>
            <a:picLocks noChangeAspect="1" noChangeArrowheads="1"/>
          </p:cNvPicPr>
          <p:nvPr/>
        </p:nvPicPr>
        <p:blipFill>
          <a:blip r:embed="rId3"/>
          <a:srcRect/>
          <a:stretch>
            <a:fillRect/>
          </a:stretch>
        </p:blipFill>
        <p:spPr bwMode="auto">
          <a:xfrm>
            <a:off x="427038" y="1114425"/>
            <a:ext cx="9099550" cy="220821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241667" name="Text Box 3"/>
          <p:cNvSpPr txBox="1">
            <a:spLocks noChangeArrowheads="1"/>
          </p:cNvSpPr>
          <p:nvPr/>
        </p:nvSpPr>
        <p:spPr bwMode="auto">
          <a:xfrm>
            <a:off x="192088" y="614363"/>
            <a:ext cx="3871912" cy="2938462"/>
          </a:xfrm>
          <a:prstGeom prst="rect">
            <a:avLst/>
          </a:prstGeom>
          <a:noFill/>
          <a:ln w="9525">
            <a:noFill/>
            <a:miter lim="800000"/>
            <a:headEnd/>
            <a:tailEnd/>
          </a:ln>
          <a:effectLst/>
        </p:spPr>
        <p:txBody>
          <a:bodyPr>
            <a:spAutoFit/>
          </a:bodyPr>
          <a:lstStyle/>
          <a:p>
            <a:pPr defTabSz="914400">
              <a:spcBef>
                <a:spcPct val="50000"/>
              </a:spcBef>
            </a:pPr>
            <a:r>
              <a:rPr lang="ru-RU" b="1" dirty="0">
                <a:latin typeface="Geneva"/>
              </a:rPr>
              <a:t>Лаборатория информационного обеспечения</a:t>
            </a:r>
            <a:r>
              <a:rPr lang="ru-RU" dirty="0">
                <a:latin typeface="Geneva"/>
              </a:rPr>
              <a:t> занимается сбором необходимой информации о новых наркотических средствах и психотропных веществах. Выполняет исследования по прогнозированию наркотических эпидемий. Обобщает результаты исследований региональных ХТЛ </a:t>
            </a:r>
            <a:r>
              <a:rPr lang="ru-RU" dirty="0" err="1">
                <a:latin typeface="Geneva"/>
              </a:rPr>
              <a:t>наркодиспасеров</a:t>
            </a:r>
            <a:r>
              <a:rPr lang="ru-RU" dirty="0">
                <a:latin typeface="Geneva"/>
              </a:rPr>
              <a:t>, </a:t>
            </a:r>
            <a:r>
              <a:rPr lang="ru-RU" dirty="0" err="1">
                <a:latin typeface="Geneva"/>
              </a:rPr>
              <a:t>наркобольниц</a:t>
            </a:r>
            <a:r>
              <a:rPr lang="ru-RU" dirty="0">
                <a:latin typeface="Geneva"/>
              </a:rPr>
              <a:t>, центров острых отравлений. </a:t>
            </a:r>
            <a:endParaRPr lang="ru-RU" dirty="0"/>
          </a:p>
        </p:txBody>
      </p:sp>
      <p:sp>
        <p:nvSpPr>
          <p:cNvPr id="241668" name="Text Box 10"/>
          <p:cNvSpPr txBox="1">
            <a:spLocks noChangeArrowheads="1"/>
          </p:cNvSpPr>
          <p:nvPr/>
        </p:nvSpPr>
        <p:spPr bwMode="auto">
          <a:xfrm>
            <a:off x="0" y="0"/>
            <a:ext cx="9906000" cy="457200"/>
          </a:xfrm>
          <a:prstGeom prst="rect">
            <a:avLst/>
          </a:prstGeom>
          <a:noFill/>
          <a:ln w="9525">
            <a:noFill/>
            <a:miter lim="800000"/>
            <a:headEnd/>
            <a:tailEnd/>
          </a:ln>
        </p:spPr>
        <p:txBody>
          <a:bodyPr>
            <a:spAutoFit/>
          </a:bodyPr>
          <a:lstStyle/>
          <a:p>
            <a:pPr algn="ctr" defTabSz="914400">
              <a:spcBef>
                <a:spcPct val="50000"/>
              </a:spcBef>
            </a:pPr>
            <a:r>
              <a:rPr lang="ru-RU" sz="2400" b="1">
                <a:solidFill>
                  <a:srgbClr val="802600"/>
                </a:solidFill>
                <a:latin typeface="Geneva"/>
              </a:rPr>
              <a:t>Лаборатория информационного обеспечения</a:t>
            </a:r>
            <a:endParaRPr lang="ru-RU" sz="2400">
              <a:solidFill>
                <a:srgbClr val="802600"/>
              </a:solidFill>
            </a:endParaRPr>
          </a:p>
        </p:txBody>
      </p:sp>
      <p:sp>
        <p:nvSpPr>
          <p:cNvPr id="241669" name="Text Box 5"/>
          <p:cNvSpPr txBox="1">
            <a:spLocks noChangeArrowheads="1"/>
          </p:cNvSpPr>
          <p:nvPr/>
        </p:nvSpPr>
        <p:spPr bwMode="auto">
          <a:xfrm>
            <a:off x="4127500" y="2794000"/>
            <a:ext cx="5326063" cy="1368425"/>
          </a:xfrm>
          <a:prstGeom prst="rect">
            <a:avLst/>
          </a:prstGeom>
          <a:noFill/>
          <a:ln w="9525">
            <a:noFill/>
            <a:miter lim="800000"/>
            <a:headEnd/>
            <a:tailEnd/>
          </a:ln>
          <a:effectLst/>
        </p:spPr>
        <p:txBody>
          <a:bodyPr>
            <a:spAutoFit/>
          </a:bodyPr>
          <a:lstStyle/>
          <a:p>
            <a:pPr algn="just" defTabSz="914400">
              <a:spcBef>
                <a:spcPct val="50000"/>
              </a:spcBef>
            </a:pPr>
            <a:r>
              <a:rPr lang="ru-RU" sz="1400">
                <a:latin typeface="Geneva"/>
              </a:rPr>
              <a:t>Одним из результатов информационной работы подразделения является получение предварительных сведений о свойствах, групповой принадлежности, структуре новых соединений, которые могут обладать действием сходным с наркотическими средствами и психотропными веществами.</a:t>
            </a:r>
            <a:r>
              <a:rPr lang="ru-RU" sz="1400"/>
              <a:t> </a:t>
            </a:r>
          </a:p>
        </p:txBody>
      </p:sp>
      <p:pic>
        <p:nvPicPr>
          <p:cNvPr id="241670" name="Picture 6" descr="локальные сети_2"/>
          <p:cNvPicPr>
            <a:picLocks noChangeAspect="1" noChangeArrowheads="1"/>
          </p:cNvPicPr>
          <p:nvPr/>
        </p:nvPicPr>
        <p:blipFill>
          <a:blip r:embed="rId3"/>
          <a:srcRect/>
          <a:stretch>
            <a:fillRect/>
          </a:stretch>
        </p:blipFill>
        <p:spPr bwMode="auto">
          <a:xfrm>
            <a:off x="4516438" y="506413"/>
            <a:ext cx="4573587" cy="2414587"/>
          </a:xfrm>
          <a:prstGeom prst="rect">
            <a:avLst/>
          </a:prstGeom>
          <a:noFill/>
        </p:spPr>
      </p:pic>
      <p:pic>
        <p:nvPicPr>
          <p:cNvPr id="241671" name="Picture 7" descr="мужик с бумагами"/>
          <p:cNvPicPr>
            <a:picLocks noChangeAspect="1" noChangeArrowheads="1"/>
          </p:cNvPicPr>
          <p:nvPr/>
        </p:nvPicPr>
        <p:blipFill>
          <a:blip r:embed="rId4"/>
          <a:srcRect/>
          <a:stretch>
            <a:fillRect/>
          </a:stretch>
        </p:blipFill>
        <p:spPr bwMode="auto">
          <a:xfrm>
            <a:off x="255588" y="3636963"/>
            <a:ext cx="3846512" cy="1924050"/>
          </a:xfrm>
          <a:prstGeom prst="rect">
            <a:avLst/>
          </a:prstGeom>
          <a:noFill/>
        </p:spPr>
      </p:pic>
      <p:sp>
        <p:nvSpPr>
          <p:cNvPr id="241672" name="Text Box 8"/>
          <p:cNvSpPr txBox="1">
            <a:spLocks noChangeArrowheads="1"/>
          </p:cNvSpPr>
          <p:nvPr/>
        </p:nvSpPr>
        <p:spPr bwMode="auto">
          <a:xfrm>
            <a:off x="4127500" y="4264025"/>
            <a:ext cx="5511800" cy="1368425"/>
          </a:xfrm>
          <a:prstGeom prst="rect">
            <a:avLst/>
          </a:prstGeom>
          <a:noFill/>
          <a:ln w="9525">
            <a:noFill/>
            <a:miter lim="800000"/>
            <a:headEnd/>
            <a:tailEnd/>
          </a:ln>
          <a:effectLst/>
        </p:spPr>
        <p:txBody>
          <a:bodyPr>
            <a:spAutoFit/>
          </a:bodyPr>
          <a:lstStyle/>
          <a:p>
            <a:pPr algn="just" defTabSz="914400">
              <a:spcBef>
                <a:spcPct val="50000"/>
              </a:spcBef>
            </a:pPr>
            <a:r>
              <a:rPr lang="ru-RU" sz="1400">
                <a:latin typeface="Geneva"/>
              </a:rPr>
              <a:t>Лаборатория проводит исследования тенденций развития молодежных субкультур с позиции возможного формирования социальной среды для распространения определенных видов наркотиков. В подразделении формируется электронная база данных по свойствам наркотических средств и психотропных веществ для региональных ХТЛ и заинтересованных ведомств. </a:t>
            </a:r>
            <a:endParaRPr lang="ru-RU" sz="14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242691" name="Text Box 10"/>
          <p:cNvSpPr txBox="1">
            <a:spLocks noChangeArrowheads="1"/>
          </p:cNvSpPr>
          <p:nvPr/>
        </p:nvSpPr>
        <p:spPr bwMode="auto">
          <a:xfrm>
            <a:off x="0" y="0"/>
            <a:ext cx="9880600" cy="457200"/>
          </a:xfrm>
          <a:prstGeom prst="rect">
            <a:avLst/>
          </a:prstGeom>
          <a:noFill/>
          <a:ln w="9525">
            <a:noFill/>
            <a:miter lim="800000"/>
            <a:headEnd/>
            <a:tailEnd/>
          </a:ln>
        </p:spPr>
        <p:txBody>
          <a:bodyPr>
            <a:spAutoFit/>
          </a:bodyPr>
          <a:lstStyle/>
          <a:p>
            <a:pPr algn="ctr" defTabSz="914400">
              <a:spcBef>
                <a:spcPct val="50000"/>
              </a:spcBef>
            </a:pPr>
            <a:r>
              <a:rPr lang="ru-RU" sz="2400" b="1">
                <a:solidFill>
                  <a:srgbClr val="802600"/>
                </a:solidFill>
                <a:latin typeface="Geneva"/>
              </a:rPr>
              <a:t>Лаборатория встречного синтеза</a:t>
            </a:r>
            <a:r>
              <a:rPr lang="ru-RU"/>
              <a:t> </a:t>
            </a:r>
          </a:p>
        </p:txBody>
      </p:sp>
      <p:sp>
        <p:nvSpPr>
          <p:cNvPr id="242692" name="Text Box 4"/>
          <p:cNvSpPr txBox="1">
            <a:spLocks noChangeArrowheads="1"/>
          </p:cNvSpPr>
          <p:nvPr/>
        </p:nvSpPr>
        <p:spPr bwMode="auto">
          <a:xfrm>
            <a:off x="255588" y="627063"/>
            <a:ext cx="5486400" cy="1793875"/>
          </a:xfrm>
          <a:prstGeom prst="rect">
            <a:avLst/>
          </a:prstGeom>
          <a:noFill/>
          <a:ln w="9525">
            <a:noFill/>
            <a:miter lim="800000"/>
            <a:headEnd/>
            <a:tailEnd/>
          </a:ln>
          <a:effectLst/>
        </p:spPr>
        <p:txBody>
          <a:bodyPr>
            <a:spAutoFit/>
          </a:bodyPr>
          <a:lstStyle/>
          <a:p>
            <a:pPr defTabSz="914400">
              <a:spcBef>
                <a:spcPct val="50000"/>
              </a:spcBef>
            </a:pPr>
            <a:r>
              <a:rPr lang="ru-RU" sz="1400" b="1" dirty="0">
                <a:latin typeface="Geneva"/>
              </a:rPr>
              <a:t>Лаборатория встречного синтеза</a:t>
            </a:r>
            <a:r>
              <a:rPr lang="ru-RU" sz="1400" dirty="0">
                <a:latin typeface="Geneva"/>
              </a:rPr>
              <a:t> выполняет синтез установленных и потенциально опасных для распространения веществ. Осуществляет разработки в области молекулярного моделирования химических структур, обладающих психотропными свойствами. Проводит исследования, подтверждающие структуру синтезированного соединения методами физико-химического анализа. Исследует физико-химические свойства новых соединений. </a:t>
            </a:r>
            <a:endParaRPr lang="ru-RU" dirty="0"/>
          </a:p>
        </p:txBody>
      </p:sp>
      <p:pic>
        <p:nvPicPr>
          <p:cNvPr id="242693" name="Picture 5" descr="NMR_JEOL"/>
          <p:cNvPicPr>
            <a:picLocks noChangeAspect="1" noChangeArrowheads="1"/>
          </p:cNvPicPr>
          <p:nvPr/>
        </p:nvPicPr>
        <p:blipFill>
          <a:blip r:embed="rId3"/>
          <a:srcRect/>
          <a:stretch>
            <a:fillRect/>
          </a:stretch>
        </p:blipFill>
        <p:spPr bwMode="auto">
          <a:xfrm>
            <a:off x="5832475" y="-68263"/>
            <a:ext cx="4059238" cy="2878138"/>
          </a:xfrm>
          <a:prstGeom prst="rect">
            <a:avLst/>
          </a:prstGeom>
          <a:noFill/>
        </p:spPr>
      </p:pic>
      <p:pic>
        <p:nvPicPr>
          <p:cNvPr id="242694" name="Picture 6" descr="JWH"/>
          <p:cNvPicPr>
            <a:picLocks noChangeAspect="1" noChangeArrowheads="1"/>
          </p:cNvPicPr>
          <p:nvPr/>
        </p:nvPicPr>
        <p:blipFill>
          <a:blip r:embed="rId4"/>
          <a:srcRect/>
          <a:stretch>
            <a:fillRect/>
          </a:stretch>
        </p:blipFill>
        <p:spPr bwMode="auto">
          <a:xfrm>
            <a:off x="3624263" y="2138363"/>
            <a:ext cx="2044700" cy="1781175"/>
          </a:xfrm>
          <a:prstGeom prst="rect">
            <a:avLst/>
          </a:prstGeom>
          <a:noFill/>
        </p:spPr>
      </p:pic>
      <p:sp>
        <p:nvSpPr>
          <p:cNvPr id="242695" name="Text Box 7"/>
          <p:cNvSpPr txBox="1">
            <a:spLocks noChangeArrowheads="1"/>
          </p:cNvSpPr>
          <p:nvPr/>
        </p:nvSpPr>
        <p:spPr bwMode="auto">
          <a:xfrm>
            <a:off x="255588" y="4238625"/>
            <a:ext cx="2836862" cy="1368425"/>
          </a:xfrm>
          <a:prstGeom prst="rect">
            <a:avLst/>
          </a:prstGeom>
          <a:noFill/>
          <a:ln w="9525">
            <a:noFill/>
            <a:miter lim="800000"/>
            <a:headEnd/>
            <a:tailEnd/>
          </a:ln>
          <a:effectLst/>
        </p:spPr>
        <p:txBody>
          <a:bodyPr>
            <a:spAutoFit/>
          </a:bodyPr>
          <a:lstStyle/>
          <a:p>
            <a:pPr defTabSz="914400">
              <a:spcBef>
                <a:spcPct val="50000"/>
              </a:spcBef>
            </a:pPr>
            <a:r>
              <a:rPr lang="ru-RU" sz="1400">
                <a:latin typeface="Geneva"/>
              </a:rPr>
              <a:t>В лаборатория формируется специализированная коллекция образцов веществ, синтезированных в лаборатории и изъятых из оборота. </a:t>
            </a:r>
          </a:p>
        </p:txBody>
      </p:sp>
      <p:sp>
        <p:nvSpPr>
          <p:cNvPr id="242696" name="Text Box 8"/>
          <p:cNvSpPr txBox="1">
            <a:spLocks noChangeArrowheads="1"/>
          </p:cNvSpPr>
          <p:nvPr/>
        </p:nvSpPr>
        <p:spPr bwMode="auto">
          <a:xfrm>
            <a:off x="3898900" y="3744913"/>
            <a:ext cx="1085850" cy="244475"/>
          </a:xfrm>
          <a:prstGeom prst="rect">
            <a:avLst/>
          </a:prstGeom>
          <a:noFill/>
          <a:ln w="9525">
            <a:noFill/>
            <a:miter lim="800000"/>
            <a:headEnd/>
            <a:tailEnd/>
          </a:ln>
          <a:effectLst/>
        </p:spPr>
        <p:txBody>
          <a:bodyPr>
            <a:spAutoFit/>
          </a:bodyPr>
          <a:lstStyle/>
          <a:p>
            <a:pPr algn="ctr" defTabSz="914400">
              <a:spcBef>
                <a:spcPct val="50000"/>
              </a:spcBef>
            </a:pPr>
            <a:r>
              <a:rPr lang="ru-RU" sz="1000">
                <a:latin typeface="Geneva"/>
              </a:rPr>
              <a:t>JWH-133</a:t>
            </a:r>
          </a:p>
        </p:txBody>
      </p:sp>
      <p:pic>
        <p:nvPicPr>
          <p:cNvPr id="242697" name="Picture 9" descr="синтез"/>
          <p:cNvPicPr>
            <a:picLocks noChangeAspect="1" noChangeArrowheads="1"/>
          </p:cNvPicPr>
          <p:nvPr/>
        </p:nvPicPr>
        <p:blipFill>
          <a:blip r:embed="rId5">
            <a:lum bright="-4000"/>
          </a:blip>
          <a:srcRect/>
          <a:stretch>
            <a:fillRect/>
          </a:stretch>
        </p:blipFill>
        <p:spPr bwMode="auto">
          <a:xfrm>
            <a:off x="5741988" y="2722563"/>
            <a:ext cx="4054475" cy="3040062"/>
          </a:xfrm>
          <a:prstGeom prst="rect">
            <a:avLst/>
          </a:prstGeom>
          <a:noFill/>
          <a:ln w="9525">
            <a:noFill/>
            <a:miter lim="800000"/>
            <a:headEnd/>
            <a:tailEnd/>
          </a:ln>
        </p:spPr>
      </p:pic>
      <p:pic>
        <p:nvPicPr>
          <p:cNvPr id="242698" name="Picture 10" descr="тгк copy"/>
          <p:cNvPicPr>
            <a:picLocks noChangeAspect="1" noChangeArrowheads="1"/>
          </p:cNvPicPr>
          <p:nvPr/>
        </p:nvPicPr>
        <p:blipFill>
          <a:blip r:embed="rId6"/>
          <a:srcRect/>
          <a:stretch>
            <a:fillRect/>
          </a:stretch>
        </p:blipFill>
        <p:spPr bwMode="auto">
          <a:xfrm>
            <a:off x="5165725" y="323850"/>
            <a:ext cx="2697163" cy="1365250"/>
          </a:xfrm>
          <a:prstGeom prst="rect">
            <a:avLst/>
          </a:prstGeom>
          <a:noFill/>
        </p:spPr>
      </p:pic>
      <p:sp>
        <p:nvSpPr>
          <p:cNvPr id="242699" name="Text Box 11"/>
          <p:cNvSpPr txBox="1">
            <a:spLocks noChangeArrowheads="1"/>
          </p:cNvSpPr>
          <p:nvPr/>
        </p:nvSpPr>
        <p:spPr bwMode="auto">
          <a:xfrm>
            <a:off x="7019925" y="939800"/>
            <a:ext cx="982663" cy="274638"/>
          </a:xfrm>
          <a:prstGeom prst="rect">
            <a:avLst/>
          </a:prstGeom>
          <a:noFill/>
          <a:ln w="9525">
            <a:noFill/>
            <a:miter lim="800000"/>
            <a:headEnd/>
            <a:tailEnd/>
          </a:ln>
          <a:effectLst/>
        </p:spPr>
        <p:txBody>
          <a:bodyPr>
            <a:spAutoFit/>
          </a:bodyPr>
          <a:lstStyle/>
          <a:p>
            <a:pPr defTabSz="914400">
              <a:spcBef>
                <a:spcPct val="50000"/>
              </a:spcBef>
            </a:pPr>
            <a:r>
              <a:rPr lang="ru-RU" sz="1200">
                <a:latin typeface="Geneva"/>
                <a:sym typeface="Symbol" pitchFamily="18" charset="2"/>
              </a:rPr>
              <a:t></a:t>
            </a:r>
            <a:r>
              <a:rPr lang="ru-RU" sz="1200">
                <a:latin typeface="Geneva"/>
              </a:rPr>
              <a:t>9</a:t>
            </a:r>
            <a:r>
              <a:rPr lang="en-US" sz="1200">
                <a:latin typeface="Geneva"/>
              </a:rPr>
              <a:t>-TCH</a:t>
            </a:r>
            <a:endParaRPr lang="ru-RU" sz="1200">
              <a:latin typeface="Geneva"/>
            </a:endParaRPr>
          </a:p>
        </p:txBody>
      </p:sp>
      <p:pic>
        <p:nvPicPr>
          <p:cNvPr id="242700" name="Picture 12" descr="масс=спектр_1"/>
          <p:cNvPicPr>
            <a:picLocks noChangeAspect="1" noChangeArrowheads="1"/>
          </p:cNvPicPr>
          <p:nvPr/>
        </p:nvPicPr>
        <p:blipFill>
          <a:blip r:embed="rId7">
            <a:lum bright="-36000" contrast="34000"/>
          </a:blip>
          <a:srcRect/>
          <a:stretch>
            <a:fillRect/>
          </a:stretch>
        </p:blipFill>
        <p:spPr bwMode="auto">
          <a:xfrm>
            <a:off x="3141663" y="4225925"/>
            <a:ext cx="2489200" cy="1531938"/>
          </a:xfrm>
          <a:prstGeom prst="rect">
            <a:avLst/>
          </a:prstGeom>
          <a:noFill/>
          <a:ln w="9525">
            <a:solidFill>
              <a:schemeClr val="tx1"/>
            </a:solidFill>
            <a:miter lim="800000"/>
            <a:headEnd/>
            <a:tailEnd/>
          </a:ln>
        </p:spPr>
      </p:pic>
      <p:sp>
        <p:nvSpPr>
          <p:cNvPr id="242701" name="Text Box 13"/>
          <p:cNvSpPr txBox="1">
            <a:spLocks noChangeArrowheads="1"/>
          </p:cNvSpPr>
          <p:nvPr/>
        </p:nvSpPr>
        <p:spPr bwMode="auto">
          <a:xfrm>
            <a:off x="255588" y="2509838"/>
            <a:ext cx="3441700" cy="1627187"/>
          </a:xfrm>
          <a:prstGeom prst="rect">
            <a:avLst/>
          </a:prstGeom>
          <a:noFill/>
          <a:ln w="9525">
            <a:noFill/>
            <a:miter lim="800000"/>
            <a:headEnd/>
            <a:tailEnd/>
          </a:ln>
          <a:effectLst/>
        </p:spPr>
        <p:txBody>
          <a:bodyPr>
            <a:spAutoFit/>
          </a:bodyPr>
          <a:lstStyle/>
          <a:p>
            <a:pPr defTabSz="914400">
              <a:spcBef>
                <a:spcPct val="50000"/>
              </a:spcBef>
            </a:pPr>
            <a:r>
              <a:rPr lang="ru-RU" sz="1400">
                <a:latin typeface="Geneva"/>
              </a:rPr>
              <a:t>Лаборатория применяет оборудование для выполнения синтеза органических соединений, а также физико-химические методы для идентификации синтезированных структур: ЯМР, ИК-спектроскопия, ВЭЖХ, масс-спектрометрия</a:t>
            </a:r>
            <a:r>
              <a:rPr lang="ru-RU">
                <a:latin typeface="Geneva"/>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pic>
        <p:nvPicPr>
          <p:cNvPr id="243715" name="Picture 3" descr="Мыши"/>
          <p:cNvPicPr>
            <a:picLocks noChangeAspect="1" noChangeArrowheads="1"/>
          </p:cNvPicPr>
          <p:nvPr/>
        </p:nvPicPr>
        <p:blipFill>
          <a:blip r:embed="rId3"/>
          <a:srcRect/>
          <a:stretch>
            <a:fillRect/>
          </a:stretch>
        </p:blipFill>
        <p:spPr bwMode="auto">
          <a:xfrm>
            <a:off x="6238875" y="3240088"/>
            <a:ext cx="3436938" cy="2290762"/>
          </a:xfrm>
          <a:prstGeom prst="rect">
            <a:avLst/>
          </a:prstGeom>
          <a:noFill/>
        </p:spPr>
      </p:pic>
      <p:sp>
        <p:nvSpPr>
          <p:cNvPr id="243716" name="Text Box 10"/>
          <p:cNvSpPr txBox="1">
            <a:spLocks noChangeArrowheads="1"/>
          </p:cNvSpPr>
          <p:nvPr/>
        </p:nvSpPr>
        <p:spPr bwMode="auto">
          <a:xfrm>
            <a:off x="0" y="0"/>
            <a:ext cx="9906000" cy="457200"/>
          </a:xfrm>
          <a:prstGeom prst="rect">
            <a:avLst/>
          </a:prstGeom>
          <a:noFill/>
          <a:ln w="9525">
            <a:noFill/>
            <a:miter lim="800000"/>
            <a:headEnd/>
            <a:tailEnd/>
          </a:ln>
        </p:spPr>
        <p:txBody>
          <a:bodyPr>
            <a:spAutoFit/>
          </a:bodyPr>
          <a:lstStyle/>
          <a:p>
            <a:pPr algn="ctr" defTabSz="914400">
              <a:spcBef>
                <a:spcPct val="50000"/>
              </a:spcBef>
            </a:pPr>
            <a:r>
              <a:rPr lang="ru-RU" sz="2400" b="1">
                <a:solidFill>
                  <a:srgbClr val="802600"/>
                </a:solidFill>
                <a:latin typeface="Geneva"/>
              </a:rPr>
              <a:t>Лаборатория биологических испытаний</a:t>
            </a:r>
            <a:endParaRPr lang="ru-RU" sz="2400">
              <a:solidFill>
                <a:srgbClr val="802600"/>
              </a:solidFill>
            </a:endParaRPr>
          </a:p>
        </p:txBody>
      </p:sp>
      <p:sp>
        <p:nvSpPr>
          <p:cNvPr id="243717" name="Text Box 5"/>
          <p:cNvSpPr txBox="1">
            <a:spLocks noChangeArrowheads="1"/>
          </p:cNvSpPr>
          <p:nvPr/>
        </p:nvSpPr>
        <p:spPr bwMode="auto">
          <a:xfrm>
            <a:off x="269875" y="487363"/>
            <a:ext cx="5829300" cy="1803400"/>
          </a:xfrm>
          <a:prstGeom prst="rect">
            <a:avLst/>
          </a:prstGeom>
          <a:noFill/>
          <a:ln w="9525">
            <a:noFill/>
            <a:miter lim="800000"/>
            <a:headEnd/>
            <a:tailEnd/>
          </a:ln>
          <a:effectLst/>
        </p:spPr>
        <p:txBody>
          <a:bodyPr>
            <a:spAutoFit/>
          </a:bodyPr>
          <a:lstStyle/>
          <a:p>
            <a:pPr defTabSz="914400">
              <a:spcBef>
                <a:spcPct val="50000"/>
              </a:spcBef>
            </a:pPr>
            <a:r>
              <a:rPr lang="ru-RU" sz="1600" b="1" dirty="0">
                <a:latin typeface="Geneva"/>
              </a:rPr>
              <a:t>Лаборатория биологических испытаний </a:t>
            </a:r>
            <a:r>
              <a:rPr lang="ru-RU" sz="1600" dirty="0">
                <a:latin typeface="Geneva"/>
              </a:rPr>
              <a:t>проводит</a:t>
            </a:r>
            <a:r>
              <a:rPr lang="ru-RU" sz="1600" b="1" dirty="0">
                <a:latin typeface="Geneva"/>
              </a:rPr>
              <a:t> </a:t>
            </a:r>
            <a:r>
              <a:rPr lang="ru-RU" sz="1600" dirty="0">
                <a:latin typeface="Geneva"/>
              </a:rPr>
              <a:t>Определение токсичности (</a:t>
            </a:r>
            <a:r>
              <a:rPr lang="en-US" sz="1600" dirty="0">
                <a:latin typeface="Geneva"/>
              </a:rPr>
              <a:t>LD</a:t>
            </a:r>
            <a:r>
              <a:rPr lang="ru-RU" sz="1600" dirty="0">
                <a:latin typeface="Geneva"/>
              </a:rPr>
              <a:t>15, </a:t>
            </a:r>
            <a:r>
              <a:rPr lang="en-US" sz="1600" dirty="0">
                <a:latin typeface="Geneva"/>
              </a:rPr>
              <a:t>LD</a:t>
            </a:r>
            <a:r>
              <a:rPr lang="ru-RU" sz="1600" dirty="0">
                <a:latin typeface="Geneva"/>
              </a:rPr>
              <a:t>50, </a:t>
            </a:r>
            <a:r>
              <a:rPr lang="en-US" sz="1600" dirty="0">
                <a:latin typeface="Geneva"/>
              </a:rPr>
              <a:t>LD</a:t>
            </a:r>
            <a:r>
              <a:rPr lang="ru-RU" sz="1600" dirty="0">
                <a:latin typeface="Geneva"/>
              </a:rPr>
              <a:t>85) на лабораторных животных при способе введения веществ максимально приближенном к реальному пути поступления в организм человека, с учетом особенностей лабораторных животных и физико-химических свойств исследуемых соединений.</a:t>
            </a:r>
            <a:r>
              <a:rPr lang="ru-RU" sz="1600" b="1" dirty="0">
                <a:latin typeface="Geneva"/>
              </a:rPr>
              <a:t> </a:t>
            </a:r>
            <a:endParaRPr lang="ru-RU" sz="1600" dirty="0">
              <a:latin typeface="Geneva"/>
            </a:endParaRPr>
          </a:p>
        </p:txBody>
      </p:sp>
      <p:sp>
        <p:nvSpPr>
          <p:cNvPr id="243718" name="Text Box 6"/>
          <p:cNvSpPr txBox="1">
            <a:spLocks noChangeArrowheads="1"/>
          </p:cNvSpPr>
          <p:nvPr/>
        </p:nvSpPr>
        <p:spPr bwMode="auto">
          <a:xfrm>
            <a:off x="241300" y="3808413"/>
            <a:ext cx="3013075" cy="2047875"/>
          </a:xfrm>
          <a:prstGeom prst="rect">
            <a:avLst/>
          </a:prstGeom>
          <a:noFill/>
          <a:ln w="9525">
            <a:noFill/>
            <a:miter lim="800000"/>
            <a:headEnd/>
            <a:tailEnd/>
          </a:ln>
          <a:effectLst/>
        </p:spPr>
        <p:txBody>
          <a:bodyPr>
            <a:spAutoFit/>
          </a:bodyPr>
          <a:lstStyle/>
          <a:p>
            <a:pPr defTabSz="914400">
              <a:spcBef>
                <a:spcPct val="50000"/>
              </a:spcBef>
            </a:pPr>
            <a:r>
              <a:rPr lang="ru-RU" sz="1600">
                <a:latin typeface="Geneva"/>
              </a:rPr>
              <a:t>Определение наркогенности по реакции лабораторных животных на звуковой раздражитель при длительном введении 1/10 дозы </a:t>
            </a:r>
            <a:r>
              <a:rPr lang="en-US" sz="1600">
                <a:latin typeface="Geneva"/>
              </a:rPr>
              <a:t>LD</a:t>
            </a:r>
            <a:r>
              <a:rPr lang="ru-RU" sz="1600">
                <a:latin typeface="Geneva"/>
              </a:rPr>
              <a:t>50, с использованием различных способов введения.</a:t>
            </a:r>
            <a:endParaRPr lang="ru-RU" sz="1600"/>
          </a:p>
        </p:txBody>
      </p:sp>
      <p:sp>
        <p:nvSpPr>
          <p:cNvPr id="243719" name="Text Box 7"/>
          <p:cNvSpPr txBox="1">
            <a:spLocks noChangeArrowheads="1"/>
          </p:cNvSpPr>
          <p:nvPr/>
        </p:nvSpPr>
        <p:spPr bwMode="auto">
          <a:xfrm>
            <a:off x="269875" y="2265363"/>
            <a:ext cx="4383088" cy="1558925"/>
          </a:xfrm>
          <a:prstGeom prst="rect">
            <a:avLst/>
          </a:prstGeom>
          <a:noFill/>
          <a:ln w="9525">
            <a:noFill/>
            <a:miter lim="800000"/>
            <a:headEnd/>
            <a:tailEnd/>
          </a:ln>
          <a:effectLst/>
        </p:spPr>
        <p:txBody>
          <a:bodyPr>
            <a:spAutoFit/>
          </a:bodyPr>
          <a:lstStyle/>
          <a:p>
            <a:pPr defTabSz="914400">
              <a:spcBef>
                <a:spcPct val="50000"/>
              </a:spcBef>
            </a:pPr>
            <a:r>
              <a:rPr lang="ru-RU" sz="1600">
                <a:latin typeface="Geneva"/>
              </a:rPr>
              <a:t>Определение психотоксичности веществ на основе оценки анальгетической и галлюциногенной активности при выявлении у лабораторных животных признаков изменения поведения по нескольким показателям.</a:t>
            </a:r>
            <a:r>
              <a:rPr lang="ru-RU" sz="1600" b="1">
                <a:latin typeface="Geneva"/>
              </a:rPr>
              <a:t> </a:t>
            </a:r>
            <a:endParaRPr lang="ru-RU" sz="1600"/>
          </a:p>
        </p:txBody>
      </p:sp>
      <p:pic>
        <p:nvPicPr>
          <p:cNvPr id="243720" name="Picture 8" descr="newplatform"/>
          <p:cNvPicPr>
            <a:picLocks noChangeAspect="1" noChangeArrowheads="1"/>
          </p:cNvPicPr>
          <p:nvPr/>
        </p:nvPicPr>
        <p:blipFill>
          <a:blip r:embed="rId4"/>
          <a:srcRect/>
          <a:stretch>
            <a:fillRect/>
          </a:stretch>
        </p:blipFill>
        <p:spPr bwMode="auto">
          <a:xfrm>
            <a:off x="3233738" y="3351213"/>
            <a:ext cx="2825750" cy="1903412"/>
          </a:xfrm>
          <a:prstGeom prst="rect">
            <a:avLst/>
          </a:prstGeom>
          <a:noFill/>
        </p:spPr>
      </p:pic>
      <p:pic>
        <p:nvPicPr>
          <p:cNvPr id="243721" name="Picture 9" descr="Sonotrack-with-rat"/>
          <p:cNvPicPr>
            <a:picLocks noChangeAspect="1" noChangeArrowheads="1"/>
          </p:cNvPicPr>
          <p:nvPr/>
        </p:nvPicPr>
        <p:blipFill>
          <a:blip r:embed="rId5"/>
          <a:srcRect/>
          <a:stretch>
            <a:fillRect/>
          </a:stretch>
        </p:blipFill>
        <p:spPr bwMode="auto">
          <a:xfrm>
            <a:off x="6238875" y="801688"/>
            <a:ext cx="3438525" cy="230346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pic>
        <p:nvPicPr>
          <p:cNvPr id="244739" name="Picture 3" descr="Токсикологическая_лаборатория"/>
          <p:cNvPicPr>
            <a:picLocks noChangeAspect="1" noChangeArrowheads="1"/>
          </p:cNvPicPr>
          <p:nvPr/>
        </p:nvPicPr>
        <p:blipFill>
          <a:blip r:embed="rId3">
            <a:lum bright="4000" contrast="6000"/>
          </a:blip>
          <a:srcRect/>
          <a:stretch>
            <a:fillRect/>
          </a:stretch>
        </p:blipFill>
        <p:spPr bwMode="auto">
          <a:xfrm>
            <a:off x="4433888" y="727075"/>
            <a:ext cx="5253037" cy="3938588"/>
          </a:xfrm>
          <a:prstGeom prst="rect">
            <a:avLst/>
          </a:prstGeom>
          <a:noFill/>
          <a:ln w="9525">
            <a:noFill/>
            <a:miter lim="800000"/>
            <a:headEnd/>
            <a:tailEnd/>
          </a:ln>
        </p:spPr>
      </p:pic>
      <p:sp>
        <p:nvSpPr>
          <p:cNvPr id="244740" name="Text Box 10"/>
          <p:cNvSpPr txBox="1">
            <a:spLocks noChangeArrowheads="1"/>
          </p:cNvSpPr>
          <p:nvPr/>
        </p:nvSpPr>
        <p:spPr bwMode="auto">
          <a:xfrm>
            <a:off x="0" y="0"/>
            <a:ext cx="9906000" cy="457200"/>
          </a:xfrm>
          <a:prstGeom prst="rect">
            <a:avLst/>
          </a:prstGeom>
          <a:noFill/>
          <a:ln w="9525">
            <a:noFill/>
            <a:miter lim="800000"/>
            <a:headEnd/>
            <a:tailEnd/>
          </a:ln>
        </p:spPr>
        <p:txBody>
          <a:bodyPr>
            <a:spAutoFit/>
          </a:bodyPr>
          <a:lstStyle/>
          <a:p>
            <a:pPr algn="ctr" defTabSz="914400">
              <a:spcBef>
                <a:spcPct val="50000"/>
              </a:spcBef>
            </a:pPr>
            <a:r>
              <a:rPr lang="ru-RU" sz="2400" b="1">
                <a:solidFill>
                  <a:srgbClr val="802600"/>
                </a:solidFill>
                <a:latin typeface="Geneva"/>
              </a:rPr>
              <a:t>Лаборатория аналитической токсикологии</a:t>
            </a:r>
            <a:endParaRPr lang="ru-RU" sz="2400">
              <a:solidFill>
                <a:srgbClr val="802600"/>
              </a:solidFill>
            </a:endParaRPr>
          </a:p>
        </p:txBody>
      </p:sp>
      <p:sp>
        <p:nvSpPr>
          <p:cNvPr id="244741" name="Text Box 5"/>
          <p:cNvSpPr txBox="1">
            <a:spLocks noChangeArrowheads="1"/>
          </p:cNvSpPr>
          <p:nvPr/>
        </p:nvSpPr>
        <p:spPr bwMode="auto">
          <a:xfrm>
            <a:off x="268288" y="625475"/>
            <a:ext cx="3981450" cy="3070225"/>
          </a:xfrm>
          <a:prstGeom prst="rect">
            <a:avLst/>
          </a:prstGeom>
          <a:noFill/>
          <a:ln w="9525">
            <a:noFill/>
            <a:miter lim="800000"/>
            <a:headEnd/>
            <a:tailEnd/>
          </a:ln>
          <a:effectLst/>
        </p:spPr>
        <p:txBody>
          <a:bodyPr>
            <a:spAutoFit/>
          </a:bodyPr>
          <a:lstStyle/>
          <a:p>
            <a:pPr defTabSz="914400">
              <a:spcBef>
                <a:spcPct val="50000"/>
              </a:spcBef>
            </a:pPr>
            <a:r>
              <a:rPr lang="ru-RU" sz="1400" b="1" dirty="0">
                <a:latin typeface="Geneva"/>
              </a:rPr>
              <a:t>Лаборатория аналитической токсикологии </a:t>
            </a:r>
            <a:r>
              <a:rPr lang="ru-RU" sz="1400" dirty="0">
                <a:latin typeface="Geneva"/>
              </a:rPr>
              <a:t>разрабатывает методики обнаружения новых веществ в физиологических жидкостях и тканях, включая методики количественного анализа. Проводятся исследования метаболизма новых химических продуктов. Исследования выполняются на лабораторных животных, а также на образцах мочи потребителей новых наркотических веществ методами жидкостной хроматографии с тандемной масс-спектрометрией и газовой хроматографии с </a:t>
            </a:r>
            <a:r>
              <a:rPr lang="ru-RU" sz="1400" dirty="0" err="1">
                <a:latin typeface="Geneva"/>
              </a:rPr>
              <a:t>масс-селективной</a:t>
            </a:r>
            <a:r>
              <a:rPr lang="ru-RU" sz="1400" dirty="0">
                <a:latin typeface="Geneva"/>
              </a:rPr>
              <a:t> </a:t>
            </a:r>
            <a:r>
              <a:rPr lang="ru-RU" sz="1400" dirty="0" err="1">
                <a:latin typeface="Geneva"/>
              </a:rPr>
              <a:t>детекцией</a:t>
            </a:r>
            <a:r>
              <a:rPr lang="ru-RU" sz="1400" dirty="0">
                <a:latin typeface="Geneva"/>
              </a:rPr>
              <a:t>. </a:t>
            </a:r>
            <a:endParaRPr lang="ru-RU" sz="1400" dirty="0"/>
          </a:p>
        </p:txBody>
      </p:sp>
      <p:sp>
        <p:nvSpPr>
          <p:cNvPr id="244742" name="Text Box 6"/>
          <p:cNvSpPr txBox="1">
            <a:spLocks noChangeArrowheads="1"/>
          </p:cNvSpPr>
          <p:nvPr/>
        </p:nvSpPr>
        <p:spPr bwMode="auto">
          <a:xfrm>
            <a:off x="268288" y="3790950"/>
            <a:ext cx="4165600" cy="1155700"/>
          </a:xfrm>
          <a:prstGeom prst="rect">
            <a:avLst/>
          </a:prstGeom>
          <a:noFill/>
          <a:ln w="9525">
            <a:noFill/>
            <a:miter lim="800000"/>
            <a:headEnd/>
            <a:tailEnd/>
          </a:ln>
          <a:effectLst/>
        </p:spPr>
        <p:txBody>
          <a:bodyPr>
            <a:spAutoFit/>
          </a:bodyPr>
          <a:lstStyle/>
          <a:p>
            <a:pPr defTabSz="914400">
              <a:spcBef>
                <a:spcPct val="50000"/>
              </a:spcBef>
            </a:pPr>
            <a:r>
              <a:rPr lang="ru-RU" sz="1400">
                <a:latin typeface="Geneva"/>
              </a:rPr>
              <a:t>Разрабатываются новые методы анализа наркотических средств и психотропных веществ, выполняемых совместно с другими организациями – производителями аналитического оборудования. </a:t>
            </a:r>
            <a:endParaRPr lang="ru-RU" sz="1400"/>
          </a:p>
        </p:txBody>
      </p:sp>
      <p:sp>
        <p:nvSpPr>
          <p:cNvPr id="244743" name="Text Box 7"/>
          <p:cNvSpPr txBox="1">
            <a:spLocks noChangeArrowheads="1"/>
          </p:cNvSpPr>
          <p:nvPr/>
        </p:nvSpPr>
        <p:spPr bwMode="auto">
          <a:xfrm>
            <a:off x="268288" y="5073650"/>
            <a:ext cx="9418637" cy="730250"/>
          </a:xfrm>
          <a:prstGeom prst="rect">
            <a:avLst/>
          </a:prstGeom>
          <a:noFill/>
          <a:ln w="9525">
            <a:noFill/>
            <a:miter lim="800000"/>
            <a:headEnd/>
            <a:tailEnd/>
          </a:ln>
          <a:effectLst/>
        </p:spPr>
        <p:txBody>
          <a:bodyPr>
            <a:spAutoFit/>
          </a:bodyPr>
          <a:lstStyle/>
          <a:p>
            <a:pPr defTabSz="914400">
              <a:spcBef>
                <a:spcPct val="50000"/>
              </a:spcBef>
            </a:pPr>
            <a:r>
              <a:rPr lang="ru-RU" sz="1400">
                <a:latin typeface="Geneva"/>
              </a:rPr>
              <a:t>В лаборатории применяются методы ГХ/МС, ВЭЖХ, ВЭЖХ/МС/МС, Методы иммунохимического анализа, методы приготовления проб и обработки получаемой информации, с применением специализированных баз данных.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Фон_бар"/>
          <p:cNvPicPr>
            <a:picLocks noChangeAspect="1" noChangeArrowheads="1"/>
          </p:cNvPicPr>
          <p:nvPr/>
        </p:nvPicPr>
        <p:blipFill>
          <a:blip r:embed="rId2"/>
          <a:srcRect/>
          <a:stretch>
            <a:fillRect/>
          </a:stretch>
        </p:blipFill>
        <p:spPr bwMode="auto">
          <a:xfrm>
            <a:off x="3175" y="0"/>
            <a:ext cx="9906000" cy="6858000"/>
          </a:xfrm>
          <a:prstGeom prst="rect">
            <a:avLst/>
          </a:prstGeom>
          <a:noFill/>
        </p:spPr>
      </p:pic>
      <p:sp>
        <p:nvSpPr>
          <p:cNvPr id="245763" name="Text Box 10"/>
          <p:cNvSpPr txBox="1">
            <a:spLocks noChangeArrowheads="1"/>
          </p:cNvSpPr>
          <p:nvPr/>
        </p:nvSpPr>
        <p:spPr bwMode="auto">
          <a:xfrm>
            <a:off x="0" y="0"/>
            <a:ext cx="9906000" cy="457200"/>
          </a:xfrm>
          <a:prstGeom prst="rect">
            <a:avLst/>
          </a:prstGeom>
          <a:noFill/>
          <a:ln w="9525">
            <a:noFill/>
            <a:miter lim="800000"/>
            <a:headEnd/>
            <a:tailEnd/>
          </a:ln>
        </p:spPr>
        <p:txBody>
          <a:bodyPr>
            <a:spAutoFit/>
          </a:bodyPr>
          <a:lstStyle/>
          <a:p>
            <a:pPr algn="ctr" defTabSz="914400">
              <a:spcBef>
                <a:spcPct val="50000"/>
              </a:spcBef>
            </a:pPr>
            <a:r>
              <a:rPr lang="ru-RU" sz="2400" b="1">
                <a:solidFill>
                  <a:srgbClr val="802600"/>
                </a:solidFill>
                <a:latin typeface="Geneva"/>
              </a:rPr>
              <a:t>Лаборатория фармакогнозии и фитохимии</a:t>
            </a:r>
            <a:endParaRPr lang="ru-RU" sz="2400">
              <a:solidFill>
                <a:srgbClr val="802600"/>
              </a:solidFill>
            </a:endParaRPr>
          </a:p>
        </p:txBody>
      </p:sp>
      <p:sp>
        <p:nvSpPr>
          <p:cNvPr id="245764" name="Text Box 4"/>
          <p:cNvSpPr txBox="1">
            <a:spLocks noChangeArrowheads="1"/>
          </p:cNvSpPr>
          <p:nvPr/>
        </p:nvSpPr>
        <p:spPr bwMode="auto">
          <a:xfrm>
            <a:off x="2568575" y="2946400"/>
            <a:ext cx="2484438" cy="2432050"/>
          </a:xfrm>
          <a:prstGeom prst="rect">
            <a:avLst/>
          </a:prstGeom>
          <a:noFill/>
          <a:ln w="9525">
            <a:noFill/>
            <a:miter lim="800000"/>
            <a:headEnd/>
            <a:tailEnd/>
          </a:ln>
          <a:effectLst/>
        </p:spPr>
        <p:txBody>
          <a:bodyPr>
            <a:spAutoFit/>
          </a:bodyPr>
          <a:lstStyle/>
          <a:p>
            <a:pPr defTabSz="914400">
              <a:spcBef>
                <a:spcPct val="50000"/>
              </a:spcBef>
            </a:pPr>
            <a:r>
              <a:rPr lang="ru-RU" sz="1400">
                <a:latin typeface="Geneva"/>
              </a:rPr>
              <a:t>В лаборатории применяются методы, световой микроскопии, растровой микроскопии, конфокальной микроскопии, анализ изображения, микроспектро-флулриметрии, инфракрасной спектроскопии.</a:t>
            </a:r>
          </a:p>
        </p:txBody>
      </p:sp>
      <p:pic>
        <p:nvPicPr>
          <p:cNvPr id="245765" name="Picture 5" descr="грибы"/>
          <p:cNvPicPr>
            <a:picLocks noChangeAspect="1" noChangeArrowheads="1"/>
          </p:cNvPicPr>
          <p:nvPr/>
        </p:nvPicPr>
        <p:blipFill>
          <a:blip r:embed="rId3"/>
          <a:srcRect/>
          <a:stretch>
            <a:fillRect/>
          </a:stretch>
        </p:blipFill>
        <p:spPr bwMode="auto">
          <a:xfrm>
            <a:off x="5313363" y="704850"/>
            <a:ext cx="4456112" cy="3346450"/>
          </a:xfrm>
          <a:prstGeom prst="rect">
            <a:avLst/>
          </a:prstGeom>
          <a:noFill/>
        </p:spPr>
      </p:pic>
      <p:sp>
        <p:nvSpPr>
          <p:cNvPr id="245766" name="Text Box 6"/>
          <p:cNvSpPr txBox="1">
            <a:spLocks noChangeArrowheads="1"/>
          </p:cNvSpPr>
          <p:nvPr/>
        </p:nvSpPr>
        <p:spPr bwMode="auto">
          <a:xfrm>
            <a:off x="171450" y="377825"/>
            <a:ext cx="2486025" cy="4984750"/>
          </a:xfrm>
          <a:prstGeom prst="rect">
            <a:avLst/>
          </a:prstGeom>
          <a:noFill/>
          <a:ln w="9525">
            <a:noFill/>
            <a:miter lim="800000"/>
            <a:headEnd/>
            <a:tailEnd/>
          </a:ln>
          <a:effectLst/>
        </p:spPr>
        <p:txBody>
          <a:bodyPr>
            <a:spAutoFit/>
          </a:bodyPr>
          <a:lstStyle/>
          <a:p>
            <a:pPr defTabSz="914400">
              <a:spcBef>
                <a:spcPct val="50000"/>
              </a:spcBef>
            </a:pPr>
            <a:r>
              <a:rPr lang="ru-RU" sz="1400" b="1" dirty="0">
                <a:latin typeface="Geneva"/>
              </a:rPr>
              <a:t>Лаборатория фармакогнозии и </a:t>
            </a:r>
            <a:r>
              <a:rPr lang="ru-RU" sz="1400" b="1" dirty="0" err="1">
                <a:latin typeface="Geneva"/>
              </a:rPr>
              <a:t>фитохимии</a:t>
            </a:r>
            <a:r>
              <a:rPr lang="ru-RU" sz="1400" b="1" dirty="0">
                <a:latin typeface="Geneva"/>
              </a:rPr>
              <a:t> </a:t>
            </a:r>
            <a:r>
              <a:rPr lang="ru-RU" sz="1400" dirty="0">
                <a:latin typeface="Geneva"/>
              </a:rPr>
              <a:t>проводит исследование растительных компонентов, входящих в состав наркотического препарата. Исследуется наличие частей грибов, содержащих наркотические или галлюциногенные соединения. Проводит видовую идентификацию выявленных объектов растительного происхождения. Исследует части растений, которые могут содержать психотропные вещества. Проводит исследования по определению региона производства наркотического препарата.</a:t>
            </a:r>
            <a:endParaRPr lang="ru-RU" sz="1400" dirty="0"/>
          </a:p>
        </p:txBody>
      </p:sp>
      <p:pic>
        <p:nvPicPr>
          <p:cNvPr id="245767" name="Picture 7" descr="кактус пейот"/>
          <p:cNvPicPr>
            <a:picLocks noChangeAspect="1" noChangeArrowheads="1"/>
          </p:cNvPicPr>
          <p:nvPr/>
        </p:nvPicPr>
        <p:blipFill>
          <a:blip r:embed="rId4"/>
          <a:srcRect/>
          <a:stretch>
            <a:fillRect/>
          </a:stretch>
        </p:blipFill>
        <p:spPr bwMode="auto">
          <a:xfrm>
            <a:off x="7553325" y="4086225"/>
            <a:ext cx="2217738" cy="1652588"/>
          </a:xfrm>
          <a:prstGeom prst="rect">
            <a:avLst/>
          </a:prstGeom>
          <a:noFill/>
        </p:spPr>
      </p:pic>
      <p:pic>
        <p:nvPicPr>
          <p:cNvPr id="245768" name="Picture 8" descr="пыльца растений_2"/>
          <p:cNvPicPr>
            <a:picLocks noChangeAspect="1" noChangeArrowheads="1"/>
          </p:cNvPicPr>
          <p:nvPr/>
        </p:nvPicPr>
        <p:blipFill>
          <a:blip r:embed="rId5"/>
          <a:srcRect/>
          <a:stretch>
            <a:fillRect/>
          </a:stretch>
        </p:blipFill>
        <p:spPr bwMode="auto">
          <a:xfrm>
            <a:off x="5313363" y="4084638"/>
            <a:ext cx="2201862" cy="1651000"/>
          </a:xfrm>
          <a:prstGeom prst="rect">
            <a:avLst/>
          </a:prstGeom>
          <a:noFill/>
          <a:ln w="9525">
            <a:noFill/>
            <a:miter lim="800000"/>
            <a:headEnd/>
            <a:tailEnd/>
          </a:ln>
        </p:spPr>
      </p:pic>
      <p:pic>
        <p:nvPicPr>
          <p:cNvPr id="245769" name="Picture 9" descr="микроскоп цейс"/>
          <p:cNvPicPr>
            <a:picLocks noChangeAspect="1" noChangeArrowheads="1"/>
          </p:cNvPicPr>
          <p:nvPr/>
        </p:nvPicPr>
        <p:blipFill>
          <a:blip r:embed="rId6">
            <a:lum bright="10000"/>
          </a:blip>
          <a:srcRect/>
          <a:stretch>
            <a:fillRect/>
          </a:stretch>
        </p:blipFill>
        <p:spPr bwMode="auto">
          <a:xfrm>
            <a:off x="2632075" y="138113"/>
            <a:ext cx="2509838" cy="2897187"/>
          </a:xfrm>
          <a:prstGeom prst="rect">
            <a:avLst/>
          </a:prstGeom>
          <a:noFill/>
          <a:ln w="9525">
            <a:noFill/>
            <a:miter lim="800000"/>
            <a:headEnd/>
            <a:tailEnd/>
          </a:ln>
        </p:spPr>
      </p:pic>
      <p:pic>
        <p:nvPicPr>
          <p:cNvPr id="245770" name="Picture 10" descr="микроском на штативе"/>
          <p:cNvPicPr>
            <a:picLocks noChangeAspect="1" noChangeArrowheads="1"/>
          </p:cNvPicPr>
          <p:nvPr/>
        </p:nvPicPr>
        <p:blipFill>
          <a:blip r:embed="rId7"/>
          <a:srcRect/>
          <a:stretch>
            <a:fillRect/>
          </a:stretch>
        </p:blipFill>
        <p:spPr bwMode="auto">
          <a:xfrm>
            <a:off x="3649663" y="4252913"/>
            <a:ext cx="1846262" cy="14351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8" descr="Швайкова_формат"/>
          <p:cNvPicPr>
            <a:picLocks noChangeAspect="1" noChangeArrowheads="1"/>
          </p:cNvPicPr>
          <p:nvPr/>
        </p:nvPicPr>
        <p:blipFill>
          <a:blip r:embed="rId2">
            <a:lum bright="60000"/>
          </a:blip>
          <a:srcRect/>
          <a:stretch>
            <a:fillRect/>
          </a:stretch>
        </p:blipFill>
        <p:spPr bwMode="auto">
          <a:xfrm>
            <a:off x="0" y="-12700"/>
            <a:ext cx="9906000" cy="6845300"/>
          </a:xfrm>
          <a:prstGeom prst="rect">
            <a:avLst/>
          </a:prstGeom>
          <a:noFill/>
          <a:ln w="9525">
            <a:noFill/>
            <a:miter lim="800000"/>
            <a:headEnd/>
            <a:tailEnd/>
          </a:ln>
        </p:spPr>
      </p:pic>
      <p:sp>
        <p:nvSpPr>
          <p:cNvPr id="72710" name="Title 1"/>
          <p:cNvSpPr>
            <a:spLocks/>
          </p:cNvSpPr>
          <p:nvPr/>
        </p:nvSpPr>
        <p:spPr bwMode="auto">
          <a:xfrm>
            <a:off x="2724150" y="227013"/>
            <a:ext cx="3282950" cy="635000"/>
          </a:xfrm>
          <a:prstGeom prst="rect">
            <a:avLst/>
          </a:prstGeom>
          <a:noFill/>
          <a:ln w="9525">
            <a:noFill/>
            <a:miter lim="800000"/>
            <a:headEnd/>
            <a:tailEnd/>
          </a:ln>
        </p:spPr>
        <p:txBody>
          <a:bodyPr lIns="0" tIns="0" rIns="84517" bIns="0"/>
          <a:lstStyle/>
          <a:p>
            <a:pPr defTabSz="914400" eaLnBrk="0" hangingPunct="0"/>
            <a:r>
              <a:rPr lang="ru-RU" sz="4000" b="1">
                <a:solidFill>
                  <a:srgbClr val="802600"/>
                </a:solidFill>
                <a:latin typeface="Arial" pitchFamily="34" charset="0"/>
                <a:cs typeface="Arial" pitchFamily="34" charset="0"/>
              </a:rPr>
              <a:t>История</a:t>
            </a:r>
            <a:endParaRPr lang="en-US" sz="4000" b="1">
              <a:solidFill>
                <a:srgbClr val="802600"/>
              </a:solidFill>
              <a:latin typeface="Arial" pitchFamily="34" charset="0"/>
              <a:cs typeface="Arial" pitchFamily="34" charset="0"/>
            </a:endParaRPr>
          </a:p>
        </p:txBody>
      </p:sp>
      <p:sp>
        <p:nvSpPr>
          <p:cNvPr id="72711" name="Rectangle 11"/>
          <p:cNvSpPr>
            <a:spLocks noChangeArrowheads="1"/>
          </p:cNvSpPr>
          <p:nvPr/>
        </p:nvSpPr>
        <p:spPr bwMode="auto">
          <a:xfrm>
            <a:off x="2667000" y="2287588"/>
            <a:ext cx="7073900" cy="3013075"/>
          </a:xfrm>
          <a:prstGeom prst="rect">
            <a:avLst/>
          </a:prstGeom>
          <a:noFill/>
          <a:ln w="9525">
            <a:noFill/>
            <a:miter lim="800000"/>
            <a:headEnd/>
            <a:tailEnd/>
          </a:ln>
        </p:spPr>
        <p:txBody>
          <a:bodyPr anchor="ctr">
            <a:spAutoFit/>
          </a:bodyPr>
          <a:lstStyle/>
          <a:p>
            <a:pPr eaLnBrk="0" hangingPunct="0"/>
            <a:r>
              <a:rPr lang="ru-RU" sz="2400" b="1"/>
              <a:t>Лаборатория по аналитическому определению наркотических и других одурманивающих средств в биологических жидкостях человека была создана </a:t>
            </a:r>
          </a:p>
          <a:p>
            <a:pPr eaLnBrk="0" hangingPunct="0"/>
            <a:r>
              <a:rPr lang="ru-RU" sz="2400" b="1"/>
              <a:t>в Первом ММИ им И.М. Сеченова в 1986 г.</a:t>
            </a:r>
            <a:r>
              <a:rPr lang="ru-RU" sz="2400" b="1">
                <a:latin typeface="Geneva"/>
              </a:rPr>
              <a:t>,</a:t>
            </a:r>
            <a:r>
              <a:rPr lang="ru-RU" sz="2400" b="1"/>
              <a:t> </a:t>
            </a:r>
            <a:endParaRPr lang="en-US" sz="2400" b="1"/>
          </a:p>
          <a:p>
            <a:pPr eaLnBrk="0" hangingPunct="0"/>
            <a:r>
              <a:rPr lang="ru-RU" sz="2400" b="1">
                <a:latin typeface="Geneva"/>
              </a:rPr>
              <a:t>а в</a:t>
            </a:r>
            <a:r>
              <a:rPr lang="ru-RU" sz="2400" b="1"/>
              <a:t> 1989 г. была переименована в Центральную химико-токсикологическую лабораторию. </a:t>
            </a:r>
            <a:endParaRPr lang="en-US" sz="2400" b="1"/>
          </a:p>
        </p:txBody>
      </p:sp>
      <p:sp>
        <p:nvSpPr>
          <p:cNvPr id="72712" name="Text Box 8"/>
          <p:cNvSpPr txBox="1">
            <a:spLocks noChangeArrowheads="1"/>
          </p:cNvSpPr>
          <p:nvPr/>
        </p:nvSpPr>
        <p:spPr bwMode="auto">
          <a:xfrm>
            <a:off x="2654300" y="1089025"/>
            <a:ext cx="6345238" cy="822325"/>
          </a:xfrm>
          <a:prstGeom prst="rect">
            <a:avLst/>
          </a:prstGeom>
          <a:noFill/>
          <a:ln w="9525">
            <a:noFill/>
            <a:miter lim="800000"/>
            <a:headEnd/>
            <a:tailEnd/>
          </a:ln>
          <a:effectLst/>
        </p:spPr>
        <p:txBody>
          <a:bodyPr>
            <a:spAutoFit/>
          </a:bodyPr>
          <a:lstStyle/>
          <a:p>
            <a:pPr algn="just" defTabSz="914400"/>
            <a:r>
              <a:rPr lang="ru-RU" sz="2400" b="1"/>
              <a:t>Кафедра судебной химии организована </a:t>
            </a:r>
          </a:p>
          <a:p>
            <a:pPr algn="just" defTabSz="914400"/>
            <a:r>
              <a:rPr lang="ru-RU" sz="2400" b="1"/>
              <a:t>в</a:t>
            </a:r>
            <a:r>
              <a:rPr lang="en-US" sz="2400" b="1"/>
              <a:t> 1919</a:t>
            </a:r>
            <a:r>
              <a:rPr lang="ru-RU" sz="2400" b="1">
                <a:latin typeface="Arial" pitchFamily="34" charset="0"/>
              </a:rPr>
              <a:t> </a:t>
            </a:r>
            <a:r>
              <a:rPr lang="ru-RU" sz="2400" b="1"/>
              <a:t>г</a:t>
            </a:r>
            <a:r>
              <a:rPr lang="en-US" sz="2400" b="1"/>
              <a:t>.</a:t>
            </a:r>
            <a:endParaRPr lang="ru-RU"/>
          </a:p>
        </p:txBody>
      </p:sp>
      <p:pic>
        <p:nvPicPr>
          <p:cNvPr id="72723" name="Picture 19" descr="бар"/>
          <p:cNvPicPr>
            <a:picLocks noChangeAspect="1" noChangeArrowheads="1"/>
          </p:cNvPicPr>
          <p:nvPr/>
        </p:nvPicPr>
        <p:blipFill>
          <a:blip r:embed="rId3"/>
          <a:srcRect/>
          <a:stretch>
            <a:fillRect/>
          </a:stretch>
        </p:blipFill>
        <p:spPr bwMode="auto">
          <a:xfrm>
            <a:off x="0" y="5816600"/>
            <a:ext cx="9906000" cy="10398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72708"/>
                                        </p:tgtEl>
                                        <p:attrNameLst>
                                          <p:attrName>style.opacity</p:attrName>
                                        </p:attrNameLst>
                                      </p:cBhvr>
                                      <p:to>
                                        <p:strVal val="0.5"/>
                                      </p:to>
                                    </p:set>
                                    <p:animEffect filter="image" prLst="opacity: 0.5">
                                      <p:cBhvr rctx="IE">
                                        <p:cTn id="7" dur="indefinite"/>
                                        <p:tgtEl>
                                          <p:spTgt spid="72708"/>
                                        </p:tgtEl>
                                      </p:cBhvr>
                                    </p:animEffect>
                                  </p:childTnLst>
                                </p:cTn>
                              </p:par>
                            </p:childTnLst>
                          </p:cTn>
                        </p:par>
                        <p:par>
                          <p:cTn id="8" fill="hold">
                            <p:stCondLst>
                              <p:cond delay="0"/>
                            </p:stCondLst>
                            <p:childTnLst>
                              <p:par>
                                <p:cTn id="9" presetID="22" presetClass="entr" presetSubtype="1" fill="hold" grpId="0" nodeType="afterEffect">
                                  <p:stCondLst>
                                    <p:cond delay="0"/>
                                  </p:stCondLst>
                                  <p:childTnLst>
                                    <p:set>
                                      <p:cBhvr>
                                        <p:cTn id="10" dur="1" fill="hold">
                                          <p:stCondLst>
                                            <p:cond delay="0"/>
                                          </p:stCondLst>
                                        </p:cTn>
                                        <p:tgtEl>
                                          <p:spTgt spid="72710"/>
                                        </p:tgtEl>
                                        <p:attrNameLst>
                                          <p:attrName>style.visibility</p:attrName>
                                        </p:attrNameLst>
                                      </p:cBhvr>
                                      <p:to>
                                        <p:strVal val="visible"/>
                                      </p:to>
                                    </p:set>
                                    <p:animEffect transition="in" filter="wipe(up)">
                                      <p:cBhvr>
                                        <p:cTn id="11" dur="500"/>
                                        <p:tgtEl>
                                          <p:spTgt spid="72710"/>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2712"/>
                                        </p:tgtEl>
                                        <p:attrNameLst>
                                          <p:attrName>style.visibility</p:attrName>
                                        </p:attrNameLst>
                                      </p:cBhvr>
                                      <p:to>
                                        <p:strVal val="visible"/>
                                      </p:to>
                                    </p:set>
                                    <p:animEffect transition="in" filter="wipe(up)">
                                      <p:cBhvr>
                                        <p:cTn id="15" dur="500"/>
                                        <p:tgtEl>
                                          <p:spTgt spid="72712"/>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72711"/>
                                        </p:tgtEl>
                                        <p:attrNameLst>
                                          <p:attrName>style.visibility</p:attrName>
                                        </p:attrNameLst>
                                      </p:cBhvr>
                                      <p:to>
                                        <p:strVal val="visible"/>
                                      </p:to>
                                    </p:set>
                                    <p:animEffect transition="in" filter="wipe(up)">
                                      <p:cBhvr>
                                        <p:cTn id="19" dur="500"/>
                                        <p:tgtEl>
                                          <p:spTgt spid="7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P spid="72711" grpId="0"/>
      <p:bldP spid="727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Схема АЦТП_на темном фоне"/>
          <p:cNvPicPr>
            <a:picLocks noChangeAspect="1" noChangeArrowheads="1"/>
          </p:cNvPicPr>
          <p:nvPr/>
        </p:nvPicPr>
        <p:blipFill>
          <a:blip r:embed="rId2"/>
          <a:srcRect/>
          <a:stretch>
            <a:fillRect/>
          </a:stretch>
        </p:blipFill>
        <p:spPr bwMode="auto">
          <a:xfrm>
            <a:off x="25400" y="0"/>
            <a:ext cx="9871075" cy="6910388"/>
          </a:xfrm>
          <a:prstGeom prst="rect">
            <a:avLst/>
          </a:prstGeom>
          <a:noFill/>
        </p:spPr>
      </p:pic>
      <p:pic>
        <p:nvPicPr>
          <p:cNvPr id="246787" name="Picture 3" descr="Фон_бар"/>
          <p:cNvPicPr>
            <a:picLocks noChangeAspect="1" noChangeArrowheads="1"/>
          </p:cNvPicPr>
          <p:nvPr/>
        </p:nvPicPr>
        <p:blipFill>
          <a:blip r:embed="rId3"/>
          <a:srcRect/>
          <a:stretch>
            <a:fillRect/>
          </a:stretch>
        </p:blipFill>
        <p:spPr bwMode="auto">
          <a:xfrm>
            <a:off x="0" y="0"/>
            <a:ext cx="9906000" cy="6858000"/>
          </a:xfrm>
          <a:prstGeom prst="rect">
            <a:avLst/>
          </a:prstGeom>
          <a:noFill/>
        </p:spPr>
      </p:pic>
      <p:sp>
        <p:nvSpPr>
          <p:cNvPr id="246788" name="Text Box 10"/>
          <p:cNvSpPr txBox="1">
            <a:spLocks noChangeArrowheads="1"/>
          </p:cNvSpPr>
          <p:nvPr/>
        </p:nvSpPr>
        <p:spPr bwMode="auto">
          <a:xfrm>
            <a:off x="0" y="0"/>
            <a:ext cx="9906000" cy="457200"/>
          </a:xfrm>
          <a:prstGeom prst="rect">
            <a:avLst/>
          </a:prstGeom>
          <a:noFill/>
          <a:ln w="9525">
            <a:noFill/>
            <a:miter lim="800000"/>
            <a:headEnd/>
            <a:tailEnd/>
          </a:ln>
        </p:spPr>
        <p:txBody>
          <a:bodyPr>
            <a:spAutoFit/>
          </a:bodyPr>
          <a:lstStyle/>
          <a:p>
            <a:pPr algn="ctr" defTabSz="914400">
              <a:spcBef>
                <a:spcPct val="50000"/>
              </a:spcBef>
            </a:pPr>
            <a:r>
              <a:rPr lang="ru-RU" sz="2400" b="1">
                <a:solidFill>
                  <a:srgbClr val="802600"/>
                </a:solidFill>
                <a:latin typeface="Geneva"/>
              </a:rPr>
              <a:t>Общая структура АЦТП</a:t>
            </a:r>
            <a:endParaRPr lang="ru-RU" sz="2400">
              <a:solidFill>
                <a:srgbClr val="802600"/>
              </a:solidFill>
            </a:endParaRPr>
          </a:p>
        </p:txBody>
      </p:sp>
      <p:sp>
        <p:nvSpPr>
          <p:cNvPr id="246789" name="Text Box 5"/>
          <p:cNvSpPr txBox="1">
            <a:spLocks noChangeArrowheads="1"/>
          </p:cNvSpPr>
          <p:nvPr/>
        </p:nvSpPr>
        <p:spPr bwMode="auto">
          <a:xfrm>
            <a:off x="528638" y="773113"/>
            <a:ext cx="8901112" cy="1385887"/>
          </a:xfrm>
          <a:prstGeom prst="rect">
            <a:avLst/>
          </a:prstGeom>
          <a:noFill/>
          <a:ln w="9525">
            <a:noFill/>
            <a:miter lim="800000"/>
            <a:headEnd/>
            <a:tailEnd/>
          </a:ln>
          <a:effectLst/>
        </p:spPr>
        <p:txBody>
          <a:bodyPr>
            <a:spAutoFit/>
          </a:bodyPr>
          <a:lstStyle/>
          <a:p>
            <a:pPr algn="just" defTabSz="914400">
              <a:spcBef>
                <a:spcPct val="50000"/>
              </a:spcBef>
            </a:pPr>
            <a:r>
              <a:rPr lang="ru-RU" b="1" dirty="0">
                <a:latin typeface="Geneva"/>
              </a:rPr>
              <a:t>В составе АЦТП входит два отдела; Отдел аналитического обеспечения и отдел координации проектов. Отдел координации проектов осуществляет взаимодействия с органами исполнительной власти, участвующими в борьбе с распространением наркомании. В АЦТП  действует кафедра аналитической токсикологии, фармацевтической химии и фармакогнозии.</a:t>
            </a:r>
          </a:p>
        </p:txBody>
      </p:sp>
      <p:pic>
        <p:nvPicPr>
          <p:cNvPr id="246790" name="Picture 6" descr="Основные отделы АЦТП"/>
          <p:cNvPicPr>
            <a:picLocks noChangeAspect="1" noChangeArrowheads="1"/>
          </p:cNvPicPr>
          <p:nvPr/>
        </p:nvPicPr>
        <p:blipFill>
          <a:blip r:embed="rId4"/>
          <a:srcRect/>
          <a:stretch>
            <a:fillRect/>
          </a:stretch>
        </p:blipFill>
        <p:spPr bwMode="auto">
          <a:xfrm>
            <a:off x="622300" y="2354263"/>
            <a:ext cx="8686800" cy="1341437"/>
          </a:xfrm>
          <a:prstGeom prst="rect">
            <a:avLst/>
          </a:prstGeom>
          <a:noFill/>
        </p:spPr>
      </p:pic>
      <p:sp>
        <p:nvSpPr>
          <p:cNvPr id="246791" name="Text Box 7"/>
          <p:cNvSpPr txBox="1">
            <a:spLocks noChangeArrowheads="1"/>
          </p:cNvSpPr>
          <p:nvPr/>
        </p:nvSpPr>
        <p:spPr bwMode="auto">
          <a:xfrm>
            <a:off x="622300" y="3954463"/>
            <a:ext cx="8807450" cy="1644650"/>
          </a:xfrm>
          <a:prstGeom prst="rect">
            <a:avLst/>
          </a:prstGeom>
          <a:noFill/>
          <a:ln w="9525">
            <a:noFill/>
            <a:miter lim="800000"/>
            <a:headEnd/>
            <a:tailEnd/>
          </a:ln>
          <a:effectLst/>
        </p:spPr>
        <p:txBody>
          <a:bodyPr>
            <a:spAutoFit/>
          </a:bodyPr>
          <a:lstStyle/>
          <a:p>
            <a:pPr algn="just" defTabSz="914400">
              <a:spcBef>
                <a:spcPct val="50000"/>
              </a:spcBef>
            </a:pPr>
            <a:r>
              <a:rPr lang="ru-RU">
                <a:latin typeface="Geneva"/>
              </a:rPr>
              <a:t>В перспективе деятельность по подготовки специалистов в АЦТП может быть расширена. В составе Центра может действовать отдел по подготовке специалистов, в котором будет несколько кафедр. В программе специальной подготовки должно быть предусмотрено изучение аналитической токсикологии, химии биологически активных веществ, физиологии, токсикологии, методов обработки информации в соответствии с международными требованиями.</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46788"/>
                                        </p:tgtEl>
                                      </p:cBhvr>
                                    </p:animEffect>
                                    <p:set>
                                      <p:cBhvr>
                                        <p:cTn id="7" dur="1" fill="hold">
                                          <p:stCondLst>
                                            <p:cond delay="499"/>
                                          </p:stCondLst>
                                        </p:cTn>
                                        <p:tgtEl>
                                          <p:spTgt spid="246788"/>
                                        </p:tgtEl>
                                        <p:attrNameLst>
                                          <p:attrName>style.visibility</p:attrName>
                                        </p:attrNameLst>
                                      </p:cBhvr>
                                      <p:to>
                                        <p:strVal val="hidden"/>
                                      </p:to>
                                    </p:set>
                                  </p:childTnLst>
                                </p:cTn>
                              </p:par>
                              <p:par>
                                <p:cTn id="8" presetID="22" presetClass="exit" presetSubtype="1" fill="hold" grpId="0" nodeType="withEffect">
                                  <p:stCondLst>
                                    <p:cond delay="0"/>
                                  </p:stCondLst>
                                  <p:childTnLst>
                                    <p:animEffect transition="out" filter="wipe(up)">
                                      <p:cBhvr>
                                        <p:cTn id="9" dur="500"/>
                                        <p:tgtEl>
                                          <p:spTgt spid="246789"/>
                                        </p:tgtEl>
                                      </p:cBhvr>
                                    </p:animEffect>
                                    <p:set>
                                      <p:cBhvr>
                                        <p:cTn id="10" dur="1" fill="hold">
                                          <p:stCondLst>
                                            <p:cond delay="499"/>
                                          </p:stCondLst>
                                        </p:cTn>
                                        <p:tgtEl>
                                          <p:spTgt spid="246789"/>
                                        </p:tgtEl>
                                        <p:attrNameLst>
                                          <p:attrName>style.visibility</p:attrName>
                                        </p:attrNameLst>
                                      </p:cBhvr>
                                      <p:to>
                                        <p:strVal val="hidden"/>
                                      </p:to>
                                    </p:set>
                                  </p:childTnLst>
                                </p:cTn>
                              </p:par>
                              <p:par>
                                <p:cTn id="11" presetID="22" presetClass="exit" presetSubtype="1" fill="hold" nodeType="withEffect">
                                  <p:stCondLst>
                                    <p:cond delay="0"/>
                                  </p:stCondLst>
                                  <p:childTnLst>
                                    <p:animEffect transition="out" filter="wipe(up)">
                                      <p:cBhvr>
                                        <p:cTn id="12" dur="500"/>
                                        <p:tgtEl>
                                          <p:spTgt spid="246790"/>
                                        </p:tgtEl>
                                      </p:cBhvr>
                                    </p:animEffect>
                                    <p:set>
                                      <p:cBhvr>
                                        <p:cTn id="13" dur="1" fill="hold">
                                          <p:stCondLst>
                                            <p:cond delay="499"/>
                                          </p:stCondLst>
                                        </p:cTn>
                                        <p:tgtEl>
                                          <p:spTgt spid="246790"/>
                                        </p:tgtEl>
                                        <p:attrNameLst>
                                          <p:attrName>style.visibility</p:attrName>
                                        </p:attrNameLst>
                                      </p:cBhvr>
                                      <p:to>
                                        <p:strVal val="hidden"/>
                                      </p:to>
                                    </p:set>
                                  </p:childTnLst>
                                </p:cTn>
                              </p:par>
                              <p:par>
                                <p:cTn id="14" presetID="22" presetClass="exit" presetSubtype="1" fill="hold" grpId="0" nodeType="withEffect">
                                  <p:stCondLst>
                                    <p:cond delay="0"/>
                                  </p:stCondLst>
                                  <p:childTnLst>
                                    <p:animEffect transition="out" filter="wipe(up)">
                                      <p:cBhvr>
                                        <p:cTn id="15" dur="500"/>
                                        <p:tgtEl>
                                          <p:spTgt spid="246791"/>
                                        </p:tgtEl>
                                      </p:cBhvr>
                                    </p:animEffect>
                                    <p:set>
                                      <p:cBhvr>
                                        <p:cTn id="16" dur="1" fill="hold">
                                          <p:stCondLst>
                                            <p:cond delay="499"/>
                                          </p:stCondLst>
                                        </p:cTn>
                                        <p:tgtEl>
                                          <p:spTgt spid="246791"/>
                                        </p:tgtEl>
                                        <p:attrNameLst>
                                          <p:attrName>style.visibility</p:attrName>
                                        </p:attrNameLst>
                                      </p:cBhvr>
                                      <p:to>
                                        <p:strVal val="hidden"/>
                                      </p:to>
                                    </p:set>
                                  </p:childTnLst>
                                </p:cTn>
                              </p:par>
                              <p:par>
                                <p:cTn id="17" presetID="22" presetClass="exit" presetSubtype="1" fill="hold" nodeType="withEffect">
                                  <p:stCondLst>
                                    <p:cond delay="0"/>
                                  </p:stCondLst>
                                  <p:childTnLst>
                                    <p:animEffect transition="out" filter="wipe(up)">
                                      <p:cBhvr>
                                        <p:cTn id="18" dur="500"/>
                                        <p:tgtEl>
                                          <p:spTgt spid="246787"/>
                                        </p:tgtEl>
                                      </p:cBhvr>
                                    </p:animEffect>
                                    <p:set>
                                      <p:cBhvr>
                                        <p:cTn id="19" dur="1" fill="hold">
                                          <p:stCondLst>
                                            <p:cond delay="499"/>
                                          </p:stCondLst>
                                        </p:cTn>
                                        <p:tgtEl>
                                          <p:spTgt spid="2467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8" grpId="0"/>
      <p:bldP spid="246789" grpId="0"/>
      <p:bldP spid="24679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Фон_бар"/>
          <p:cNvPicPr>
            <a:picLocks noChangeAspect="1" noChangeArrowheads="1"/>
          </p:cNvPicPr>
          <p:nvPr/>
        </p:nvPicPr>
        <p:blipFill>
          <a:blip r:embed="rId2"/>
          <a:srcRect/>
          <a:stretch>
            <a:fillRect/>
          </a:stretch>
        </p:blipFill>
        <p:spPr bwMode="auto">
          <a:xfrm>
            <a:off x="0" y="12700"/>
            <a:ext cx="9906000" cy="6858000"/>
          </a:xfrm>
          <a:prstGeom prst="rect">
            <a:avLst/>
          </a:prstGeom>
          <a:noFill/>
        </p:spPr>
      </p:pic>
      <p:sp>
        <p:nvSpPr>
          <p:cNvPr id="247811" name="Text Box 3"/>
          <p:cNvSpPr txBox="1">
            <a:spLocks noChangeArrowheads="1"/>
          </p:cNvSpPr>
          <p:nvPr/>
        </p:nvSpPr>
        <p:spPr bwMode="auto">
          <a:xfrm>
            <a:off x="569913" y="617538"/>
            <a:ext cx="9077325" cy="3970318"/>
          </a:xfrm>
          <a:prstGeom prst="rect">
            <a:avLst/>
          </a:prstGeom>
          <a:noFill/>
          <a:ln w="9525">
            <a:noFill/>
            <a:miter lim="800000"/>
            <a:headEnd/>
            <a:tailEnd/>
          </a:ln>
          <a:effectLst/>
        </p:spPr>
        <p:txBody>
          <a:bodyPr>
            <a:spAutoFit/>
          </a:bodyPr>
          <a:lstStyle/>
          <a:p>
            <a:pPr marL="363538" indent="-363538" defTabSz="914400">
              <a:buClr>
                <a:srgbClr val="802600"/>
              </a:buClr>
              <a:buSzPct val="140000"/>
              <a:buFontTx/>
              <a:buChar char="•"/>
            </a:pPr>
            <a:r>
              <a:rPr lang="ru-RU" sz="1800" dirty="0" smtClean="0">
                <a:latin typeface="Geneva"/>
              </a:rPr>
              <a:t>Прогнозирование </a:t>
            </a:r>
            <a:r>
              <a:rPr lang="ru-RU" sz="1800" dirty="0" smtClean="0">
                <a:latin typeface="Geneva"/>
              </a:rPr>
              <a:t>новых наркотических средств </a:t>
            </a:r>
            <a:r>
              <a:rPr lang="ru-RU" sz="1800" dirty="0" smtClean="0">
                <a:latin typeface="Geneva"/>
              </a:rPr>
              <a:t>и </a:t>
            </a:r>
            <a:r>
              <a:rPr lang="ru-RU" sz="1800" dirty="0">
                <a:latin typeface="Geneva"/>
              </a:rPr>
              <a:t>разработка мер по предотвращению наркотических эпидемий на территории страны.</a:t>
            </a:r>
          </a:p>
          <a:p>
            <a:pPr marL="363538" indent="-363538" defTabSz="914400">
              <a:buClr>
                <a:srgbClr val="802600"/>
              </a:buClr>
              <a:buSzPct val="140000"/>
            </a:pPr>
            <a:endParaRPr lang="ru-RU" sz="1800" dirty="0">
              <a:latin typeface="Geneva"/>
            </a:endParaRPr>
          </a:p>
          <a:p>
            <a:pPr marL="363538" indent="-363538" defTabSz="914400">
              <a:buClr>
                <a:srgbClr val="802600"/>
              </a:buClr>
              <a:buSzPct val="140000"/>
              <a:buFontTx/>
              <a:buChar char="•"/>
            </a:pPr>
            <a:r>
              <a:rPr lang="ru-RU" sz="1800" dirty="0" smtClean="0">
                <a:latin typeface="Geneva"/>
              </a:rPr>
              <a:t>Разработка и внедрение методов эпидемиологического контроля по распространению наркотиков среди населения страны.</a:t>
            </a:r>
          </a:p>
          <a:p>
            <a:pPr marL="363538" indent="-363538" defTabSz="914400">
              <a:buClr>
                <a:srgbClr val="802600"/>
              </a:buClr>
              <a:buSzPct val="140000"/>
              <a:buFontTx/>
              <a:buChar char="•"/>
            </a:pPr>
            <a:endParaRPr lang="ru-RU" sz="1800" dirty="0">
              <a:latin typeface="Geneva"/>
            </a:endParaRPr>
          </a:p>
          <a:p>
            <a:pPr marL="363538" indent="-363538" defTabSz="914400">
              <a:buClr>
                <a:srgbClr val="802600"/>
              </a:buClr>
              <a:buSzPct val="140000"/>
              <a:buFontTx/>
              <a:buChar char="•"/>
            </a:pPr>
            <a:r>
              <a:rPr lang="ru-RU" sz="1800" dirty="0">
                <a:latin typeface="Geneva"/>
              </a:rPr>
              <a:t>Проведение оперативных исследований по оценке токсичности и </a:t>
            </a:r>
            <a:r>
              <a:rPr lang="ru-RU" sz="1800" dirty="0" err="1">
                <a:latin typeface="Geneva"/>
              </a:rPr>
              <a:t>наркогенности</a:t>
            </a:r>
            <a:r>
              <a:rPr lang="ru-RU" sz="1800" dirty="0">
                <a:latin typeface="Geneva"/>
              </a:rPr>
              <a:t> новых веществ, обнаруживаемых в </a:t>
            </a:r>
            <a:r>
              <a:rPr lang="ru-RU" sz="1800" dirty="0" smtClean="0">
                <a:latin typeface="Geneva"/>
              </a:rPr>
              <a:t>обороте, и исследование их метаболизма.</a:t>
            </a:r>
          </a:p>
          <a:p>
            <a:pPr marL="363538" indent="-363538" defTabSz="914400">
              <a:buClr>
                <a:srgbClr val="802600"/>
              </a:buClr>
              <a:buSzPct val="140000"/>
            </a:pPr>
            <a:endParaRPr lang="ru-RU" sz="1800" dirty="0" smtClean="0">
              <a:latin typeface="Geneva"/>
            </a:endParaRPr>
          </a:p>
          <a:p>
            <a:pPr marL="363538" indent="-363538" defTabSz="914400">
              <a:buClr>
                <a:srgbClr val="802600"/>
              </a:buClr>
              <a:buSzPct val="140000"/>
              <a:buFontTx/>
              <a:buChar char="•"/>
            </a:pPr>
            <a:r>
              <a:rPr lang="ru-RU" sz="1800" dirty="0" smtClean="0">
                <a:latin typeface="Geneva"/>
              </a:rPr>
              <a:t>Разработка методов мониторинга немедицинского потребления наркотических средств и психотропных веществ среди различных групп населения.</a:t>
            </a:r>
          </a:p>
          <a:p>
            <a:pPr marL="363538" indent="-363538" defTabSz="914400">
              <a:buClr>
                <a:srgbClr val="802600"/>
              </a:buClr>
              <a:buSzPct val="140000"/>
              <a:buFontTx/>
              <a:buChar char="•"/>
            </a:pPr>
            <a:endParaRPr lang="ru-RU" sz="1800" dirty="0">
              <a:latin typeface="Geneva"/>
            </a:endParaRPr>
          </a:p>
          <a:p>
            <a:pPr marL="363538" indent="-363538" defTabSz="914400">
              <a:buClr>
                <a:srgbClr val="802600"/>
              </a:buClr>
              <a:buSzPct val="140000"/>
            </a:pPr>
            <a:endParaRPr lang="ru-RU" sz="1800" dirty="0">
              <a:latin typeface="Geneva"/>
            </a:endParaRPr>
          </a:p>
        </p:txBody>
      </p:sp>
      <p:sp>
        <p:nvSpPr>
          <p:cNvPr id="247812" name="Text Box 10"/>
          <p:cNvSpPr txBox="1">
            <a:spLocks noChangeArrowheads="1"/>
          </p:cNvSpPr>
          <p:nvPr/>
        </p:nvSpPr>
        <p:spPr bwMode="auto">
          <a:xfrm>
            <a:off x="0" y="0"/>
            <a:ext cx="9906000" cy="457200"/>
          </a:xfrm>
          <a:prstGeom prst="rect">
            <a:avLst/>
          </a:prstGeom>
          <a:noFill/>
          <a:ln w="9525">
            <a:noFill/>
            <a:miter lim="800000"/>
            <a:headEnd/>
            <a:tailEnd/>
          </a:ln>
        </p:spPr>
        <p:txBody>
          <a:bodyPr>
            <a:spAutoFit/>
          </a:bodyPr>
          <a:lstStyle/>
          <a:p>
            <a:pPr algn="ctr" defTabSz="914400">
              <a:spcBef>
                <a:spcPct val="50000"/>
              </a:spcBef>
            </a:pPr>
            <a:r>
              <a:rPr lang="ru-RU" sz="2400" b="1" dirty="0">
                <a:solidFill>
                  <a:srgbClr val="802600"/>
                </a:solidFill>
                <a:latin typeface="Geneva"/>
              </a:rPr>
              <a:t>Основные задачи АЦТП</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Фон_бар"/>
          <p:cNvPicPr>
            <a:picLocks noChangeAspect="1" noChangeArrowheads="1"/>
          </p:cNvPicPr>
          <p:nvPr/>
        </p:nvPicPr>
        <p:blipFill>
          <a:blip r:embed="rId2"/>
          <a:srcRect/>
          <a:stretch>
            <a:fillRect/>
          </a:stretch>
        </p:blipFill>
        <p:spPr bwMode="auto">
          <a:xfrm>
            <a:off x="0" y="12700"/>
            <a:ext cx="9906000" cy="6858000"/>
          </a:xfrm>
          <a:prstGeom prst="rect">
            <a:avLst/>
          </a:prstGeom>
          <a:noFill/>
        </p:spPr>
      </p:pic>
      <p:sp>
        <p:nvSpPr>
          <p:cNvPr id="249859" name="Text Box 3"/>
          <p:cNvSpPr txBox="1">
            <a:spLocks noChangeArrowheads="1"/>
          </p:cNvSpPr>
          <p:nvPr/>
        </p:nvSpPr>
        <p:spPr bwMode="auto">
          <a:xfrm>
            <a:off x="565150" y="628650"/>
            <a:ext cx="9156700" cy="3754874"/>
          </a:xfrm>
          <a:prstGeom prst="rect">
            <a:avLst/>
          </a:prstGeom>
          <a:noFill/>
          <a:ln w="9525">
            <a:noFill/>
            <a:miter lim="800000"/>
            <a:headEnd/>
            <a:tailEnd/>
          </a:ln>
          <a:effectLst/>
        </p:spPr>
        <p:txBody>
          <a:bodyPr>
            <a:spAutoFit/>
          </a:bodyPr>
          <a:lstStyle/>
          <a:p>
            <a:pPr marL="363538" indent="-363538" defTabSz="914400">
              <a:buClr>
                <a:srgbClr val="802600"/>
              </a:buClr>
              <a:buSzPct val="140000"/>
              <a:buFontTx/>
              <a:buChar char="•"/>
            </a:pPr>
            <a:r>
              <a:rPr lang="ru-RU" dirty="0">
                <a:latin typeface="Geneva"/>
              </a:rPr>
              <a:t>Разработка проектов нормативных документов, регламентирующих исследования наркотических средств, психотропных веществ, алкоголя и их метаболитов. </a:t>
            </a:r>
          </a:p>
          <a:p>
            <a:pPr marL="363538" indent="-363538" defTabSz="914400">
              <a:buClr>
                <a:srgbClr val="802600"/>
              </a:buClr>
              <a:buSzPct val="140000"/>
              <a:buFontTx/>
              <a:buChar char="•"/>
            </a:pPr>
            <a:endParaRPr lang="ru-RU" dirty="0">
              <a:latin typeface="Geneva"/>
            </a:endParaRPr>
          </a:p>
          <a:p>
            <a:pPr marL="363538" indent="-363538" defTabSz="914400">
              <a:buClr>
                <a:srgbClr val="802600"/>
              </a:buClr>
              <a:buSzPct val="140000"/>
              <a:buFontTx/>
              <a:buChar char="•"/>
            </a:pPr>
            <a:r>
              <a:rPr lang="ru-RU" dirty="0">
                <a:latin typeface="Geneva"/>
              </a:rPr>
              <a:t>Контроль деятельности региональных ХТЛ по вопросам управления качеством с целью получения достоверных результатов анализа. </a:t>
            </a:r>
          </a:p>
          <a:p>
            <a:pPr marL="363538" indent="-363538" defTabSz="914400">
              <a:buClr>
                <a:srgbClr val="802600"/>
              </a:buClr>
              <a:buSzPct val="140000"/>
              <a:buFontTx/>
              <a:buChar char="•"/>
            </a:pPr>
            <a:endParaRPr lang="ru-RU" dirty="0">
              <a:latin typeface="Geneva"/>
            </a:endParaRPr>
          </a:p>
          <a:p>
            <a:pPr marL="363538" indent="-363538" defTabSz="914400">
              <a:buClr>
                <a:srgbClr val="802600"/>
              </a:buClr>
              <a:buSzPct val="140000"/>
              <a:buFontTx/>
              <a:buChar char="•"/>
            </a:pPr>
            <a:r>
              <a:rPr lang="ru-RU" dirty="0">
                <a:latin typeface="Geneva"/>
              </a:rPr>
              <a:t>Организационно-методическое и научно-исследовательское обеспечение химико-токсикологических исследований при аналитической диагностике наличия в организме человека наркотических средств, психотропных и других токсических веществ.</a:t>
            </a:r>
          </a:p>
          <a:p>
            <a:pPr marL="363538" indent="-363538" defTabSz="914400">
              <a:buClr>
                <a:srgbClr val="802600"/>
              </a:buClr>
              <a:buSzPct val="140000"/>
              <a:buFontTx/>
              <a:buChar char="•"/>
            </a:pPr>
            <a:endParaRPr lang="ru-RU" dirty="0">
              <a:latin typeface="Geneva"/>
            </a:endParaRPr>
          </a:p>
          <a:p>
            <a:pPr marL="363538" indent="-363538" defTabSz="914400">
              <a:buClr>
                <a:srgbClr val="802600"/>
              </a:buClr>
              <a:buSzPct val="140000"/>
              <a:buFontTx/>
              <a:buChar char="•"/>
            </a:pPr>
            <a:r>
              <a:rPr lang="ru-RU" dirty="0">
                <a:latin typeface="Geneva"/>
              </a:rPr>
              <a:t>Подготовка специалистов в области аналитической токсикологии для выполнения лабораторных исследований наркотических средств, психотропных, лекарственных  веществ и их метаболитов в физиологических жидкостях и тканях человека.</a:t>
            </a:r>
            <a:endParaRPr lang="ru-RU" dirty="0"/>
          </a:p>
        </p:txBody>
      </p:sp>
      <p:sp>
        <p:nvSpPr>
          <p:cNvPr id="249860" name="Text Box 10"/>
          <p:cNvSpPr txBox="1">
            <a:spLocks noChangeArrowheads="1"/>
          </p:cNvSpPr>
          <p:nvPr/>
        </p:nvSpPr>
        <p:spPr bwMode="auto">
          <a:xfrm>
            <a:off x="0" y="0"/>
            <a:ext cx="9906000" cy="457200"/>
          </a:xfrm>
          <a:prstGeom prst="rect">
            <a:avLst/>
          </a:prstGeom>
          <a:noFill/>
          <a:ln w="9525">
            <a:noFill/>
            <a:miter lim="800000"/>
            <a:headEnd/>
            <a:tailEnd/>
          </a:ln>
        </p:spPr>
        <p:txBody>
          <a:bodyPr>
            <a:spAutoFit/>
          </a:bodyPr>
          <a:lstStyle/>
          <a:p>
            <a:pPr algn="ctr" defTabSz="914400">
              <a:spcBef>
                <a:spcPct val="50000"/>
              </a:spcBef>
            </a:pPr>
            <a:r>
              <a:rPr lang="ru-RU" sz="2400" b="1">
                <a:solidFill>
                  <a:srgbClr val="802600"/>
                </a:solidFill>
                <a:latin typeface="Geneva"/>
              </a:rPr>
              <a:t>Основные задачи АЦТП</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Фон_бар"/>
          <p:cNvPicPr>
            <a:picLocks noChangeAspect="1" noChangeArrowheads="1"/>
          </p:cNvPicPr>
          <p:nvPr/>
        </p:nvPicPr>
        <p:blipFill>
          <a:blip r:embed="rId2"/>
          <a:srcRect/>
          <a:stretch>
            <a:fillRect/>
          </a:stretch>
        </p:blipFill>
        <p:spPr bwMode="auto">
          <a:xfrm>
            <a:off x="0" y="12700"/>
            <a:ext cx="9906000" cy="6858000"/>
          </a:xfrm>
          <a:prstGeom prst="rect">
            <a:avLst/>
          </a:prstGeom>
          <a:noFill/>
        </p:spPr>
      </p:pic>
      <p:sp>
        <p:nvSpPr>
          <p:cNvPr id="249859" name="Text Box 3"/>
          <p:cNvSpPr txBox="1">
            <a:spLocks noChangeArrowheads="1"/>
          </p:cNvSpPr>
          <p:nvPr/>
        </p:nvSpPr>
        <p:spPr bwMode="auto">
          <a:xfrm>
            <a:off x="565150" y="628650"/>
            <a:ext cx="9156700" cy="2708434"/>
          </a:xfrm>
          <a:prstGeom prst="rect">
            <a:avLst/>
          </a:prstGeom>
          <a:noFill/>
          <a:ln w="9525">
            <a:noFill/>
            <a:miter lim="800000"/>
            <a:headEnd/>
            <a:tailEnd/>
          </a:ln>
          <a:effectLst/>
        </p:spPr>
        <p:txBody>
          <a:bodyPr>
            <a:spAutoFit/>
          </a:bodyPr>
          <a:lstStyle/>
          <a:p>
            <a:pPr marL="363538" indent="-363538" defTabSz="914400">
              <a:buClr>
                <a:srgbClr val="802600"/>
              </a:buClr>
              <a:buSzPct val="140000"/>
              <a:buFontTx/>
              <a:buChar char="•"/>
            </a:pPr>
            <a:r>
              <a:rPr lang="ru-RU" dirty="0" smtClean="0">
                <a:latin typeface="Geneva"/>
              </a:rPr>
              <a:t>Структура должна создаваться на базе Минздрава РФ. Мы предлагаем создать АЦТП на базе ЦХТЛ Первого МГМУ им. И.М. Сеченова. Минздрав владеет всей необходимой базой, специалистами, связью с региональными лабораториями, а так же с психиатрическими больницами и наркологическими клиниками.</a:t>
            </a:r>
          </a:p>
          <a:p>
            <a:pPr marL="363538" indent="-363538" defTabSz="914400">
              <a:buClr>
                <a:srgbClr val="802600"/>
              </a:buClr>
              <a:buSzPct val="140000"/>
              <a:buFontTx/>
              <a:buChar char="•"/>
            </a:pPr>
            <a:endParaRPr lang="ru-RU" dirty="0" smtClean="0">
              <a:latin typeface="Geneva"/>
            </a:endParaRPr>
          </a:p>
          <a:p>
            <a:pPr marL="363538" indent="-363538" defTabSz="914400">
              <a:buClr>
                <a:srgbClr val="802600"/>
              </a:buClr>
              <a:buSzPct val="140000"/>
              <a:buFontTx/>
              <a:buChar char="•"/>
            </a:pPr>
            <a:r>
              <a:rPr lang="ru-RU" dirty="0" smtClean="0">
                <a:latin typeface="Geneva"/>
              </a:rPr>
              <a:t>Данная структура должна обеспечить взаимодействие с ФСКН и МВД.</a:t>
            </a:r>
          </a:p>
          <a:p>
            <a:pPr marL="363538" indent="-363538" defTabSz="914400">
              <a:buClr>
                <a:srgbClr val="802600"/>
              </a:buClr>
              <a:buSzPct val="140000"/>
              <a:buFontTx/>
              <a:buChar char="•"/>
            </a:pPr>
            <a:endParaRPr lang="ru-RU" dirty="0" smtClean="0">
              <a:latin typeface="Geneva"/>
            </a:endParaRPr>
          </a:p>
          <a:p>
            <a:pPr marL="363538" indent="-363538" defTabSz="914400">
              <a:buClr>
                <a:srgbClr val="802600"/>
              </a:buClr>
              <a:buSzPct val="140000"/>
              <a:buFontTx/>
              <a:buChar char="•"/>
            </a:pPr>
            <a:r>
              <a:rPr lang="ru-RU" dirty="0" smtClean="0">
                <a:latin typeface="Geneva"/>
              </a:rPr>
              <a:t>Необходимо создание структуры, способной предсказывать появление новых </a:t>
            </a:r>
            <a:r>
              <a:rPr lang="ru-RU" dirty="0" err="1" smtClean="0">
                <a:latin typeface="Geneva"/>
              </a:rPr>
              <a:t>психоактивных</a:t>
            </a:r>
            <a:r>
              <a:rPr lang="ru-RU" dirty="0" smtClean="0">
                <a:latin typeface="Geneva"/>
              </a:rPr>
              <a:t> веществ, тем самым предотвращая в</a:t>
            </a:r>
            <a:r>
              <a:rPr lang="ru-RU" dirty="0" smtClean="0">
                <a:latin typeface="Geneva"/>
              </a:rPr>
              <a:t>озникновение новых наркотических эпидемий.</a:t>
            </a:r>
            <a:endParaRPr lang="ru-RU" dirty="0">
              <a:latin typeface="Geneva"/>
            </a:endParaRPr>
          </a:p>
        </p:txBody>
      </p:sp>
      <p:sp>
        <p:nvSpPr>
          <p:cNvPr id="249860" name="Text Box 10"/>
          <p:cNvSpPr txBox="1">
            <a:spLocks noChangeArrowheads="1"/>
          </p:cNvSpPr>
          <p:nvPr/>
        </p:nvSpPr>
        <p:spPr bwMode="auto">
          <a:xfrm>
            <a:off x="0" y="0"/>
            <a:ext cx="9906000" cy="457200"/>
          </a:xfrm>
          <a:prstGeom prst="rect">
            <a:avLst/>
          </a:prstGeom>
          <a:noFill/>
          <a:ln w="9525">
            <a:noFill/>
            <a:miter lim="800000"/>
            <a:headEnd/>
            <a:tailEnd/>
          </a:ln>
        </p:spPr>
        <p:txBody>
          <a:bodyPr>
            <a:spAutoFit/>
          </a:bodyPr>
          <a:lstStyle/>
          <a:p>
            <a:pPr algn="ctr" defTabSz="914400">
              <a:spcBef>
                <a:spcPct val="50000"/>
              </a:spcBef>
            </a:pPr>
            <a:r>
              <a:rPr lang="ru-RU" sz="2400" b="1" dirty="0" smtClean="0">
                <a:solidFill>
                  <a:srgbClr val="802600"/>
                </a:solidFill>
                <a:latin typeface="Geneva"/>
              </a:rPr>
              <a:t>Заключение</a:t>
            </a:r>
            <a:endParaRPr lang="ru-RU" sz="2400" b="1" dirty="0">
              <a:solidFill>
                <a:srgbClr val="802600"/>
              </a:solidFill>
              <a:latin typeface="Genev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белый медведь"/>
          <p:cNvPicPr>
            <a:picLocks noChangeAspect="1" noChangeArrowheads="1"/>
          </p:cNvPicPr>
          <p:nvPr/>
        </p:nvPicPr>
        <p:blipFill>
          <a:blip r:embed="rId2"/>
          <a:srcRect/>
          <a:stretch>
            <a:fillRect/>
          </a:stretch>
        </p:blipFill>
        <p:spPr bwMode="auto">
          <a:xfrm>
            <a:off x="0" y="0"/>
            <a:ext cx="9906000" cy="6397625"/>
          </a:xfrm>
          <a:prstGeom prst="rect">
            <a:avLst/>
          </a:prstGeom>
          <a:noFill/>
        </p:spPr>
      </p:pic>
      <p:pic>
        <p:nvPicPr>
          <p:cNvPr id="125957" name="Picture 5" descr="бар"/>
          <p:cNvPicPr>
            <a:picLocks noChangeAspect="1" noChangeArrowheads="1"/>
          </p:cNvPicPr>
          <p:nvPr/>
        </p:nvPicPr>
        <p:blipFill>
          <a:blip r:embed="rId3"/>
          <a:srcRect/>
          <a:stretch>
            <a:fillRect/>
          </a:stretch>
        </p:blipFill>
        <p:spPr bwMode="auto">
          <a:xfrm>
            <a:off x="0" y="5816600"/>
            <a:ext cx="9906000" cy="1039813"/>
          </a:xfrm>
          <a:prstGeom prst="rect">
            <a:avLst/>
          </a:prstGeom>
          <a:noFill/>
        </p:spPr>
      </p:pic>
      <p:sp>
        <p:nvSpPr>
          <p:cNvPr id="125959" name="Text Box 7"/>
          <p:cNvSpPr txBox="1">
            <a:spLocks noChangeArrowheads="1"/>
          </p:cNvSpPr>
          <p:nvPr/>
        </p:nvSpPr>
        <p:spPr bwMode="auto">
          <a:xfrm>
            <a:off x="2633663" y="5143500"/>
            <a:ext cx="7272337" cy="579438"/>
          </a:xfrm>
          <a:prstGeom prst="rect">
            <a:avLst/>
          </a:prstGeom>
          <a:noFill/>
          <a:ln w="9525">
            <a:noFill/>
            <a:miter lim="800000"/>
            <a:headEnd/>
            <a:tailEnd/>
          </a:ln>
          <a:effectLst/>
        </p:spPr>
        <p:txBody>
          <a:bodyPr>
            <a:spAutoFit/>
          </a:bodyPr>
          <a:lstStyle/>
          <a:p>
            <a:pPr algn="r" defTabSz="914400">
              <a:spcBef>
                <a:spcPct val="50000"/>
              </a:spcBef>
            </a:pPr>
            <a:r>
              <a:rPr lang="ru-RU" sz="2400">
                <a:latin typeface="Geneva"/>
              </a:rPr>
              <a:t>.</a:t>
            </a:r>
            <a:r>
              <a:rPr lang="ru-RU" sz="3200">
                <a:latin typeface="Geneva"/>
              </a:rPr>
              <a:t> </a:t>
            </a:r>
          </a:p>
        </p:txBody>
      </p:sp>
      <p:sp>
        <p:nvSpPr>
          <p:cNvPr id="125960" name="Text Box 8"/>
          <p:cNvSpPr txBox="1">
            <a:spLocks noChangeArrowheads="1"/>
          </p:cNvSpPr>
          <p:nvPr/>
        </p:nvSpPr>
        <p:spPr bwMode="auto">
          <a:xfrm>
            <a:off x="187325" y="0"/>
            <a:ext cx="7331075" cy="769441"/>
          </a:xfrm>
          <a:prstGeom prst="rect">
            <a:avLst/>
          </a:prstGeom>
          <a:noFill/>
          <a:ln w="9525">
            <a:noFill/>
            <a:miter lim="800000"/>
            <a:headEnd/>
            <a:tailEnd/>
          </a:ln>
          <a:effectLst/>
        </p:spPr>
        <p:txBody>
          <a:bodyPr>
            <a:spAutoFit/>
          </a:bodyPr>
          <a:lstStyle/>
          <a:p>
            <a:pPr defTabSz="914400">
              <a:spcBef>
                <a:spcPct val="50000"/>
              </a:spcBef>
            </a:pPr>
            <a:r>
              <a:rPr lang="ru-RU" sz="4400" b="1" i="1" dirty="0" smtClean="0">
                <a:latin typeface="Geneva"/>
              </a:rPr>
              <a:t>Спасибо за внимание!</a:t>
            </a:r>
            <a:endParaRPr lang="en-US" sz="4400" b="1" i="1" dirty="0" smtClean="0">
              <a:latin typeface="Gene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5960"/>
                                        </p:tgtEl>
                                        <p:attrNameLst>
                                          <p:attrName>style.visibility</p:attrName>
                                        </p:attrNameLst>
                                      </p:cBhvr>
                                      <p:to>
                                        <p:strVal val="visible"/>
                                      </p:to>
                                    </p:set>
                                    <p:animEffect transition="in" filter="wipe(up)">
                                      <p:cBhvr>
                                        <p:cTn id="7" dur="500"/>
                                        <p:tgtEl>
                                          <p:spTgt spid="125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04" name="Picture 1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pic>
        <p:nvPicPr>
          <p:cNvPr id="8196" name="Picture 10" descr="Степанов_1"/>
          <p:cNvPicPr>
            <a:picLocks noChangeAspect="1" noChangeArrowheads="1"/>
          </p:cNvPicPr>
          <p:nvPr>
            <p:ph sz="half" idx="4294967295"/>
          </p:nvPr>
        </p:nvPicPr>
        <p:blipFill>
          <a:blip r:embed="rId3"/>
          <a:srcRect/>
          <a:stretch>
            <a:fillRect/>
          </a:stretch>
        </p:blipFill>
        <p:spPr>
          <a:xfrm>
            <a:off x="1712913" y="727075"/>
            <a:ext cx="2508250" cy="3421063"/>
          </a:xfrm>
          <a:noFill/>
        </p:spPr>
      </p:pic>
      <p:sp>
        <p:nvSpPr>
          <p:cNvPr id="8197" name="Text Box 16"/>
          <p:cNvSpPr txBox="1">
            <a:spLocks noChangeArrowheads="1"/>
          </p:cNvSpPr>
          <p:nvPr/>
        </p:nvSpPr>
        <p:spPr bwMode="auto">
          <a:xfrm>
            <a:off x="1714500" y="4213225"/>
            <a:ext cx="2508250" cy="623888"/>
          </a:xfrm>
          <a:prstGeom prst="rect">
            <a:avLst/>
          </a:prstGeom>
          <a:noFill/>
          <a:ln w="9525">
            <a:noFill/>
            <a:miter lim="800000"/>
            <a:headEnd/>
            <a:tailEnd/>
          </a:ln>
        </p:spPr>
        <p:txBody>
          <a:bodyPr/>
          <a:lstStyle/>
          <a:p>
            <a:pPr algn="ctr" defTabSz="914400">
              <a:lnSpc>
                <a:spcPts val="1000"/>
              </a:lnSpc>
              <a:spcBef>
                <a:spcPct val="50000"/>
              </a:spcBef>
            </a:pPr>
            <a:r>
              <a:rPr lang="ru-RU" sz="1400"/>
              <a:t>Профессор А.В. Степанов</a:t>
            </a:r>
            <a:endParaRPr lang="en-US" sz="1400"/>
          </a:p>
          <a:p>
            <a:pPr algn="ctr" defTabSz="914400">
              <a:lnSpc>
                <a:spcPts val="1000"/>
              </a:lnSpc>
              <a:spcBef>
                <a:spcPct val="50000"/>
              </a:spcBef>
            </a:pPr>
            <a:r>
              <a:rPr lang="ru-RU" sz="1400"/>
              <a:t>(1872</a:t>
            </a:r>
            <a:r>
              <a:rPr lang="ru-RU" sz="1400">
                <a:latin typeface="Geneva"/>
              </a:rPr>
              <a:t>–</a:t>
            </a:r>
            <a:r>
              <a:rPr lang="ru-RU" sz="1400"/>
              <a:t>1946) </a:t>
            </a:r>
          </a:p>
        </p:txBody>
      </p:sp>
      <p:sp>
        <p:nvSpPr>
          <p:cNvPr id="156689" name="Text Box 17"/>
          <p:cNvSpPr txBox="1">
            <a:spLocks noChangeArrowheads="1"/>
          </p:cNvSpPr>
          <p:nvPr/>
        </p:nvSpPr>
        <p:spPr bwMode="auto">
          <a:xfrm>
            <a:off x="5578475" y="4217988"/>
            <a:ext cx="2551113" cy="623887"/>
          </a:xfrm>
          <a:prstGeom prst="rect">
            <a:avLst/>
          </a:prstGeom>
          <a:noFill/>
          <a:ln w="9525">
            <a:noFill/>
            <a:miter lim="800000"/>
            <a:headEnd/>
            <a:tailEnd/>
          </a:ln>
        </p:spPr>
        <p:txBody>
          <a:bodyPr/>
          <a:lstStyle/>
          <a:p>
            <a:pPr algn="ctr" defTabSz="914400">
              <a:lnSpc>
                <a:spcPts val="1000"/>
              </a:lnSpc>
              <a:spcBef>
                <a:spcPct val="50000"/>
              </a:spcBef>
            </a:pPr>
            <a:r>
              <a:rPr lang="ru-RU" sz="1400">
                <a:effectLst>
                  <a:outerShdw blurRad="38100" dist="38100" dir="2700000" algn="tl">
                    <a:srgbClr val="C0C0C0"/>
                  </a:outerShdw>
                </a:effectLst>
              </a:rPr>
              <a:t>Профессор М.Д. Швайкова</a:t>
            </a:r>
            <a:endParaRPr lang="en-US" sz="1400">
              <a:effectLst>
                <a:outerShdw blurRad="38100" dist="38100" dir="2700000" algn="tl">
                  <a:srgbClr val="C0C0C0"/>
                </a:outerShdw>
              </a:effectLst>
            </a:endParaRPr>
          </a:p>
          <a:p>
            <a:pPr algn="ctr" defTabSz="914400">
              <a:lnSpc>
                <a:spcPts val="1000"/>
              </a:lnSpc>
              <a:spcBef>
                <a:spcPct val="50000"/>
              </a:spcBef>
            </a:pPr>
            <a:r>
              <a:rPr lang="ru-RU" sz="1400">
                <a:effectLst>
                  <a:outerShdw blurRad="38100" dist="38100" dir="2700000" algn="tl">
                    <a:srgbClr val="C0C0C0"/>
                  </a:outerShdw>
                </a:effectLst>
              </a:rPr>
              <a:t>(1905</a:t>
            </a:r>
            <a:r>
              <a:rPr lang="ru-RU" sz="1400">
                <a:effectLst>
                  <a:outerShdw blurRad="38100" dist="38100" dir="2700000" algn="tl">
                    <a:srgbClr val="C0C0C0"/>
                  </a:outerShdw>
                </a:effectLst>
                <a:latin typeface="Geneva"/>
              </a:rPr>
              <a:t>–</a:t>
            </a:r>
            <a:r>
              <a:rPr lang="ru-RU" sz="1400">
                <a:effectLst>
                  <a:outerShdw blurRad="38100" dist="38100" dir="2700000" algn="tl">
                    <a:srgbClr val="C0C0C0"/>
                  </a:outerShdw>
                </a:effectLst>
              </a:rPr>
              <a:t>1978)</a:t>
            </a:r>
            <a:r>
              <a:rPr lang="ru-RU" sz="1400"/>
              <a:t> </a:t>
            </a:r>
          </a:p>
        </p:txBody>
      </p:sp>
      <p:sp>
        <p:nvSpPr>
          <p:cNvPr id="8198" name="Rectangle 18"/>
          <p:cNvSpPr>
            <a:spLocks noChangeArrowheads="1"/>
          </p:cNvSpPr>
          <p:nvPr/>
        </p:nvSpPr>
        <p:spPr bwMode="auto">
          <a:xfrm>
            <a:off x="0" y="7938"/>
            <a:ext cx="9906000" cy="519112"/>
          </a:xfrm>
          <a:prstGeom prst="rect">
            <a:avLst/>
          </a:prstGeom>
          <a:noFill/>
          <a:ln w="9525">
            <a:noFill/>
            <a:miter lim="800000"/>
            <a:headEnd/>
            <a:tailEnd/>
          </a:ln>
        </p:spPr>
        <p:txBody>
          <a:bodyPr anchor="ctr">
            <a:spAutoFit/>
          </a:bodyPr>
          <a:lstStyle/>
          <a:p>
            <a:pPr algn="ctr" eaLnBrk="0" hangingPunct="0"/>
            <a:r>
              <a:rPr lang="ru-RU" sz="2800">
                <a:solidFill>
                  <a:srgbClr val="802600"/>
                </a:solidFill>
              </a:rPr>
              <a:t>Предыдущие </a:t>
            </a:r>
            <a:r>
              <a:rPr lang="ru-RU" sz="2800">
                <a:solidFill>
                  <a:srgbClr val="802600"/>
                </a:solidFill>
                <a:latin typeface="Geneva"/>
              </a:rPr>
              <a:t>руководители</a:t>
            </a:r>
            <a:r>
              <a:rPr lang="ru-RU" sz="2800">
                <a:solidFill>
                  <a:srgbClr val="802600"/>
                </a:solidFill>
              </a:rPr>
              <a:t> кафедры</a:t>
            </a:r>
            <a:r>
              <a:rPr lang="en-US" sz="2800"/>
              <a:t> </a:t>
            </a:r>
          </a:p>
        </p:txBody>
      </p:sp>
      <p:sp>
        <p:nvSpPr>
          <p:cNvPr id="8200" name="Rectangle 25"/>
          <p:cNvSpPr>
            <a:spLocks noChangeArrowheads="1"/>
          </p:cNvSpPr>
          <p:nvPr/>
        </p:nvSpPr>
        <p:spPr bwMode="auto">
          <a:xfrm>
            <a:off x="0" y="4822825"/>
            <a:ext cx="9906000" cy="915988"/>
          </a:xfrm>
          <a:prstGeom prst="rect">
            <a:avLst/>
          </a:prstGeom>
          <a:noFill/>
          <a:ln w="9525">
            <a:noFill/>
            <a:miter lim="800000"/>
            <a:headEnd/>
            <a:tailEnd/>
          </a:ln>
        </p:spPr>
        <p:txBody>
          <a:bodyPr anchor="ctr">
            <a:spAutoFit/>
          </a:bodyPr>
          <a:lstStyle/>
          <a:p>
            <a:pPr algn="ctr" eaLnBrk="0" hangingPunct="0"/>
            <a:r>
              <a:rPr lang="ru-RU" sz="1800"/>
              <a:t>Деятельность руководителей кафедры профессора. А.В.Степанова и </a:t>
            </a:r>
            <a:endParaRPr lang="en-US" sz="1800"/>
          </a:p>
          <a:p>
            <a:pPr algn="ctr" eaLnBrk="0" hangingPunct="0"/>
            <a:r>
              <a:rPr lang="ru-RU" sz="1800"/>
              <a:t>профессора. М.Д. Швайковой сыграли огромную роль в развитии судебной химии и аналитической токсикологии в нашей стране.</a:t>
            </a:r>
            <a:endParaRPr lang="en-US" sz="1800"/>
          </a:p>
        </p:txBody>
      </p:sp>
      <p:pic>
        <p:nvPicPr>
          <p:cNvPr id="2" name="Picture 12" descr="Швайкова портрет_1"/>
          <p:cNvPicPr>
            <a:picLocks noChangeAspect="1" noChangeArrowheads="1"/>
          </p:cNvPicPr>
          <p:nvPr/>
        </p:nvPicPr>
        <p:blipFill>
          <a:blip r:embed="rId4"/>
          <a:srcRect/>
          <a:stretch>
            <a:fillRect/>
          </a:stretch>
        </p:blipFill>
        <p:spPr bwMode="auto">
          <a:xfrm>
            <a:off x="5673725" y="727075"/>
            <a:ext cx="2368550" cy="3422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2000" fill="hold"/>
                                        <p:tgtEl>
                                          <p:spTgt spid="8196"/>
                                        </p:tgtEl>
                                        <p:attrNameLst>
                                          <p:attrName>ppt_w</p:attrName>
                                        </p:attrNameLst>
                                      </p:cBhvr>
                                      <p:tavLst>
                                        <p:tav tm="0">
                                          <p:val>
                                            <p:fltVal val="0"/>
                                          </p:val>
                                        </p:tav>
                                        <p:tav tm="100000">
                                          <p:val>
                                            <p:strVal val="#ppt_w"/>
                                          </p:val>
                                        </p:tav>
                                      </p:tavLst>
                                    </p:anim>
                                    <p:anim calcmode="lin" valueType="num">
                                      <p:cBhvr>
                                        <p:cTn id="8" dur="2000" fill="hold"/>
                                        <p:tgtEl>
                                          <p:spTgt spid="8196"/>
                                        </p:tgtEl>
                                        <p:attrNameLst>
                                          <p:attrName>ppt_h</p:attrName>
                                        </p:attrNameLst>
                                      </p:cBhvr>
                                      <p:tavLst>
                                        <p:tav tm="0">
                                          <p:val>
                                            <p:fltVal val="0"/>
                                          </p:val>
                                        </p:tav>
                                        <p:tav tm="100000">
                                          <p:val>
                                            <p:strVal val="#ppt_h"/>
                                          </p:val>
                                        </p:tav>
                                      </p:tavLst>
                                    </p:anim>
                                    <p:animEffect transition="in" filter="fade">
                                      <p:cBhvr>
                                        <p:cTn id="9" dur="2000"/>
                                        <p:tgtEl>
                                          <p:spTgt spid="8196"/>
                                        </p:tgtEl>
                                      </p:cBhvr>
                                    </p:animEffect>
                                  </p:childTnLst>
                                </p:cTn>
                              </p:par>
                            </p:childTnLst>
                          </p:cTn>
                        </p:par>
                        <p:par>
                          <p:cTn id="10" fill="hold">
                            <p:stCondLst>
                              <p:cond delay="2000"/>
                            </p:stCondLst>
                            <p:childTnLst>
                              <p:par>
                                <p:cTn id="11" presetID="40" presetClass="entr" presetSubtype="0" fill="hold" nodeType="afterEffect">
                                  <p:stCondLst>
                                    <p:cond delay="0"/>
                                  </p:stCondLst>
                                  <p:iterate type="lt">
                                    <p:tmPct val="10000"/>
                                  </p:iterate>
                                  <p:childTnLst>
                                    <p:set>
                                      <p:cBhvr>
                                        <p:cTn id="12" dur="1" fill="hold">
                                          <p:stCondLst>
                                            <p:cond delay="0"/>
                                          </p:stCondLst>
                                        </p:cTn>
                                        <p:tgtEl>
                                          <p:spTgt spid="8197">
                                            <p:txEl>
                                              <p:pRg st="0" end="0"/>
                                            </p:txEl>
                                          </p:spTgt>
                                        </p:tgtEl>
                                        <p:attrNameLst>
                                          <p:attrName>style.visibility</p:attrName>
                                        </p:attrNameLst>
                                      </p:cBhvr>
                                      <p:to>
                                        <p:strVal val="visible"/>
                                      </p:to>
                                    </p:set>
                                    <p:animEffect transition="in" filter="fade">
                                      <p:cBhvr>
                                        <p:cTn id="13" dur="1000"/>
                                        <p:tgtEl>
                                          <p:spTgt spid="8197">
                                            <p:txEl>
                                              <p:pRg st="0" end="0"/>
                                            </p:txEl>
                                          </p:spTgt>
                                        </p:tgtEl>
                                      </p:cBhvr>
                                    </p:animEffect>
                                    <p:anim calcmode="lin" valueType="num">
                                      <p:cBhvr>
                                        <p:cTn id="14" dur="1000" fill="hold"/>
                                        <p:tgtEl>
                                          <p:spTgt spid="8197">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8197">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5000"/>
                            </p:stCondLst>
                            <p:childTnLst>
                              <p:par>
                                <p:cTn id="17" presetID="40" presetClass="entr" presetSubtype="0" fill="hold" nodeType="afterEffect">
                                  <p:stCondLst>
                                    <p:cond delay="0"/>
                                  </p:stCondLst>
                                  <p:iterate type="lt">
                                    <p:tmPct val="10000"/>
                                  </p:iterate>
                                  <p:childTnLst>
                                    <p:set>
                                      <p:cBhvr>
                                        <p:cTn id="18" dur="1" fill="hold">
                                          <p:stCondLst>
                                            <p:cond delay="0"/>
                                          </p:stCondLst>
                                        </p:cTn>
                                        <p:tgtEl>
                                          <p:spTgt spid="8197">
                                            <p:txEl>
                                              <p:pRg st="1" end="1"/>
                                            </p:txEl>
                                          </p:spTgt>
                                        </p:tgtEl>
                                        <p:attrNameLst>
                                          <p:attrName>style.visibility</p:attrName>
                                        </p:attrNameLst>
                                      </p:cBhvr>
                                      <p:to>
                                        <p:strVal val="visible"/>
                                      </p:to>
                                    </p:set>
                                    <p:animEffect transition="in" filter="fade">
                                      <p:cBhvr>
                                        <p:cTn id="19" dur="1000"/>
                                        <p:tgtEl>
                                          <p:spTgt spid="8197">
                                            <p:txEl>
                                              <p:pRg st="1" end="1"/>
                                            </p:txEl>
                                          </p:spTgt>
                                        </p:tgtEl>
                                      </p:cBhvr>
                                    </p:animEffect>
                                    <p:anim calcmode="lin" valueType="num">
                                      <p:cBhvr>
                                        <p:cTn id="20" dur="1000" fill="hold"/>
                                        <p:tgtEl>
                                          <p:spTgt spid="8197">
                                            <p:txEl>
                                              <p:pRg st="1" end="1"/>
                                            </p:txEl>
                                          </p:spTgt>
                                        </p:tgtEl>
                                        <p:attrNameLst>
                                          <p:attrName>ppt_x</p:attrName>
                                        </p:attrNameLst>
                                      </p:cBhvr>
                                      <p:tavLst>
                                        <p:tav tm="0">
                                          <p:val>
                                            <p:strVal val="#ppt_x-.1"/>
                                          </p:val>
                                        </p:tav>
                                        <p:tav tm="100000">
                                          <p:val>
                                            <p:strVal val="#ppt_x"/>
                                          </p:val>
                                        </p:tav>
                                      </p:tavLst>
                                    </p:anim>
                                    <p:anim calcmode="lin" valueType="num">
                                      <p:cBhvr>
                                        <p:cTn id="21" dur="1000" fill="hold"/>
                                        <p:tgtEl>
                                          <p:spTgt spid="8197">
                                            <p:txEl>
                                              <p:pRg st="1" end="1"/>
                                            </p:txEl>
                                          </p:spTgt>
                                        </p:tgtEl>
                                        <p:attrNameLst>
                                          <p:attrName>ppt_y</p:attrName>
                                        </p:attrNameLst>
                                      </p:cBhvr>
                                      <p:tavLst>
                                        <p:tav tm="0">
                                          <p:val>
                                            <p:strVal val="#ppt_y"/>
                                          </p:val>
                                        </p:tav>
                                        <p:tav tm="100000">
                                          <p:val>
                                            <p:strVal val="#ppt_y"/>
                                          </p:val>
                                        </p:tav>
                                      </p:tavLst>
                                    </p:anim>
                                  </p:childTnLst>
                                </p:cTn>
                              </p:par>
                            </p:childTnLst>
                          </p:cTn>
                        </p:par>
                        <p:par>
                          <p:cTn id="22" fill="hold">
                            <p:stCondLst>
                              <p:cond delay="7000"/>
                            </p:stCondLst>
                            <p:childTnLst>
                              <p:par>
                                <p:cTn id="23" presetID="53"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2000" fill="hold"/>
                                        <p:tgtEl>
                                          <p:spTgt spid="2"/>
                                        </p:tgtEl>
                                        <p:attrNameLst>
                                          <p:attrName>ppt_w</p:attrName>
                                        </p:attrNameLst>
                                      </p:cBhvr>
                                      <p:tavLst>
                                        <p:tav tm="0">
                                          <p:val>
                                            <p:fltVal val="0"/>
                                          </p:val>
                                        </p:tav>
                                        <p:tav tm="100000">
                                          <p:val>
                                            <p:strVal val="#ppt_w"/>
                                          </p:val>
                                        </p:tav>
                                      </p:tavLst>
                                    </p:anim>
                                    <p:anim calcmode="lin" valueType="num">
                                      <p:cBhvr>
                                        <p:cTn id="26" dur="2000" fill="hold"/>
                                        <p:tgtEl>
                                          <p:spTgt spid="2"/>
                                        </p:tgtEl>
                                        <p:attrNameLst>
                                          <p:attrName>ppt_h</p:attrName>
                                        </p:attrNameLst>
                                      </p:cBhvr>
                                      <p:tavLst>
                                        <p:tav tm="0">
                                          <p:val>
                                            <p:fltVal val="0"/>
                                          </p:val>
                                        </p:tav>
                                        <p:tav tm="100000">
                                          <p:val>
                                            <p:strVal val="#ppt_h"/>
                                          </p:val>
                                        </p:tav>
                                      </p:tavLst>
                                    </p:anim>
                                    <p:animEffect transition="in" filter="fade">
                                      <p:cBhvr>
                                        <p:cTn id="27" dur="2000"/>
                                        <p:tgtEl>
                                          <p:spTgt spid="2"/>
                                        </p:tgtEl>
                                      </p:cBhvr>
                                    </p:animEffect>
                                  </p:childTnLst>
                                </p:cTn>
                              </p:par>
                            </p:childTnLst>
                          </p:cTn>
                        </p:par>
                        <p:par>
                          <p:cTn id="28" fill="hold">
                            <p:stCondLst>
                              <p:cond delay="9000"/>
                            </p:stCondLst>
                            <p:childTnLst>
                              <p:par>
                                <p:cTn id="29" presetID="40" presetClass="entr" presetSubtype="0" fill="hold" nodeType="afterEffect">
                                  <p:stCondLst>
                                    <p:cond delay="0"/>
                                  </p:stCondLst>
                                  <p:iterate type="lt">
                                    <p:tmPct val="10000"/>
                                  </p:iterate>
                                  <p:childTnLst>
                                    <p:set>
                                      <p:cBhvr>
                                        <p:cTn id="30" dur="1" fill="hold">
                                          <p:stCondLst>
                                            <p:cond delay="0"/>
                                          </p:stCondLst>
                                        </p:cTn>
                                        <p:tgtEl>
                                          <p:spTgt spid="156689">
                                            <p:txEl>
                                              <p:pRg st="0" end="0"/>
                                            </p:txEl>
                                          </p:spTgt>
                                        </p:tgtEl>
                                        <p:attrNameLst>
                                          <p:attrName>style.visibility</p:attrName>
                                        </p:attrNameLst>
                                      </p:cBhvr>
                                      <p:to>
                                        <p:strVal val="visible"/>
                                      </p:to>
                                    </p:set>
                                    <p:animEffect transition="in" filter="fade">
                                      <p:cBhvr>
                                        <p:cTn id="31" dur="1000"/>
                                        <p:tgtEl>
                                          <p:spTgt spid="156689">
                                            <p:txEl>
                                              <p:pRg st="0" end="0"/>
                                            </p:txEl>
                                          </p:spTgt>
                                        </p:tgtEl>
                                      </p:cBhvr>
                                    </p:animEffect>
                                    <p:anim calcmode="lin" valueType="num">
                                      <p:cBhvr>
                                        <p:cTn id="32" dur="1000" fill="hold"/>
                                        <p:tgtEl>
                                          <p:spTgt spid="156689">
                                            <p:txEl>
                                              <p:pRg st="0" end="0"/>
                                            </p:txEl>
                                          </p:spTgt>
                                        </p:tgtEl>
                                        <p:attrNameLst>
                                          <p:attrName>ppt_x</p:attrName>
                                        </p:attrNameLst>
                                      </p:cBhvr>
                                      <p:tavLst>
                                        <p:tav tm="0">
                                          <p:val>
                                            <p:strVal val="#ppt_x-.1"/>
                                          </p:val>
                                        </p:tav>
                                        <p:tav tm="100000">
                                          <p:val>
                                            <p:strVal val="#ppt_x"/>
                                          </p:val>
                                        </p:tav>
                                      </p:tavLst>
                                    </p:anim>
                                    <p:anim calcmode="lin" valueType="num">
                                      <p:cBhvr>
                                        <p:cTn id="33" dur="1000" fill="hold"/>
                                        <p:tgtEl>
                                          <p:spTgt spid="156689">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12000"/>
                            </p:stCondLst>
                            <p:childTnLst>
                              <p:par>
                                <p:cTn id="35" presetID="40" presetClass="entr" presetSubtype="0" fill="hold" nodeType="afterEffect">
                                  <p:stCondLst>
                                    <p:cond delay="0"/>
                                  </p:stCondLst>
                                  <p:iterate type="lt">
                                    <p:tmPct val="10000"/>
                                  </p:iterate>
                                  <p:childTnLst>
                                    <p:set>
                                      <p:cBhvr>
                                        <p:cTn id="36" dur="1" fill="hold">
                                          <p:stCondLst>
                                            <p:cond delay="0"/>
                                          </p:stCondLst>
                                        </p:cTn>
                                        <p:tgtEl>
                                          <p:spTgt spid="156689">
                                            <p:txEl>
                                              <p:pRg st="1" end="1"/>
                                            </p:txEl>
                                          </p:spTgt>
                                        </p:tgtEl>
                                        <p:attrNameLst>
                                          <p:attrName>style.visibility</p:attrName>
                                        </p:attrNameLst>
                                      </p:cBhvr>
                                      <p:to>
                                        <p:strVal val="visible"/>
                                      </p:to>
                                    </p:set>
                                    <p:animEffect transition="in" filter="fade">
                                      <p:cBhvr>
                                        <p:cTn id="37" dur="1000"/>
                                        <p:tgtEl>
                                          <p:spTgt spid="156689">
                                            <p:txEl>
                                              <p:pRg st="1" end="1"/>
                                            </p:txEl>
                                          </p:spTgt>
                                        </p:tgtEl>
                                      </p:cBhvr>
                                    </p:animEffect>
                                    <p:anim calcmode="lin" valueType="num">
                                      <p:cBhvr>
                                        <p:cTn id="38" dur="1000" fill="hold"/>
                                        <p:tgtEl>
                                          <p:spTgt spid="156689">
                                            <p:txEl>
                                              <p:pRg st="1" end="1"/>
                                            </p:txEl>
                                          </p:spTgt>
                                        </p:tgtEl>
                                        <p:attrNameLst>
                                          <p:attrName>ppt_x</p:attrName>
                                        </p:attrNameLst>
                                      </p:cBhvr>
                                      <p:tavLst>
                                        <p:tav tm="0">
                                          <p:val>
                                            <p:strVal val="#ppt_x-.1"/>
                                          </p:val>
                                        </p:tav>
                                        <p:tav tm="100000">
                                          <p:val>
                                            <p:strVal val="#ppt_x"/>
                                          </p:val>
                                        </p:tav>
                                      </p:tavLst>
                                    </p:anim>
                                    <p:anim calcmode="lin" valueType="num">
                                      <p:cBhvr>
                                        <p:cTn id="39" dur="1000" fill="hold"/>
                                        <p:tgtEl>
                                          <p:spTgt spid="156689">
                                            <p:txEl>
                                              <p:pRg st="1" end="1"/>
                                            </p:txEl>
                                          </p:spTgt>
                                        </p:tgtEl>
                                        <p:attrNameLst>
                                          <p:attrName>ppt_y</p:attrName>
                                        </p:attrNameLst>
                                      </p:cBhvr>
                                      <p:tavLst>
                                        <p:tav tm="0">
                                          <p:val>
                                            <p:strVal val="#ppt_y"/>
                                          </p:val>
                                        </p:tav>
                                        <p:tav tm="100000">
                                          <p:val>
                                            <p:strVal val="#ppt_y"/>
                                          </p:val>
                                        </p:tav>
                                      </p:tavLst>
                                    </p:anim>
                                  </p:childTnLst>
                                </p:cTn>
                              </p:par>
                            </p:childTnLst>
                          </p:cTn>
                        </p:par>
                        <p:par>
                          <p:cTn id="40" fill="hold">
                            <p:stCondLst>
                              <p:cond delay="14000"/>
                            </p:stCondLst>
                            <p:childTnLst>
                              <p:par>
                                <p:cTn id="41" presetID="40" presetClass="entr" presetSubtype="0" fill="hold" nodeType="afterEffect">
                                  <p:stCondLst>
                                    <p:cond delay="0"/>
                                  </p:stCondLst>
                                  <p:iterate type="lt">
                                    <p:tmPct val="10000"/>
                                  </p:iterate>
                                  <p:childTnLst>
                                    <p:set>
                                      <p:cBhvr>
                                        <p:cTn id="42" dur="1" fill="hold">
                                          <p:stCondLst>
                                            <p:cond delay="0"/>
                                          </p:stCondLst>
                                        </p:cTn>
                                        <p:tgtEl>
                                          <p:spTgt spid="8200">
                                            <p:txEl>
                                              <p:pRg st="0" end="0"/>
                                            </p:txEl>
                                          </p:spTgt>
                                        </p:tgtEl>
                                        <p:attrNameLst>
                                          <p:attrName>style.visibility</p:attrName>
                                        </p:attrNameLst>
                                      </p:cBhvr>
                                      <p:to>
                                        <p:strVal val="visible"/>
                                      </p:to>
                                    </p:set>
                                    <p:animEffect transition="in" filter="fade">
                                      <p:cBhvr>
                                        <p:cTn id="43" dur="500"/>
                                        <p:tgtEl>
                                          <p:spTgt spid="8200">
                                            <p:txEl>
                                              <p:pRg st="0" end="0"/>
                                            </p:txEl>
                                          </p:spTgt>
                                        </p:tgtEl>
                                      </p:cBhvr>
                                    </p:animEffect>
                                    <p:anim calcmode="lin" valueType="num">
                                      <p:cBhvr>
                                        <p:cTn id="44" dur="500" fill="hold"/>
                                        <p:tgtEl>
                                          <p:spTgt spid="8200">
                                            <p:txEl>
                                              <p:pRg st="0" end="0"/>
                                            </p:txEl>
                                          </p:spTgt>
                                        </p:tgtEl>
                                        <p:attrNameLst>
                                          <p:attrName>ppt_x</p:attrName>
                                        </p:attrNameLst>
                                      </p:cBhvr>
                                      <p:tavLst>
                                        <p:tav tm="0">
                                          <p:val>
                                            <p:strVal val="#ppt_x-.1"/>
                                          </p:val>
                                        </p:tav>
                                        <p:tav tm="100000">
                                          <p:val>
                                            <p:strVal val="#ppt_x"/>
                                          </p:val>
                                        </p:tav>
                                      </p:tavLst>
                                    </p:anim>
                                    <p:anim calcmode="lin" valueType="num">
                                      <p:cBhvr>
                                        <p:cTn id="45" dur="500" fill="hold"/>
                                        <p:tgtEl>
                                          <p:spTgt spid="8200">
                                            <p:txEl>
                                              <p:pRg st="0" end="0"/>
                                            </p:txEl>
                                          </p:spTgt>
                                        </p:tgtEl>
                                        <p:attrNameLst>
                                          <p:attrName>ppt_y</p:attrName>
                                        </p:attrNameLst>
                                      </p:cBhvr>
                                      <p:tavLst>
                                        <p:tav tm="0">
                                          <p:val>
                                            <p:strVal val="#ppt_y"/>
                                          </p:val>
                                        </p:tav>
                                        <p:tav tm="100000">
                                          <p:val>
                                            <p:strVal val="#ppt_y"/>
                                          </p:val>
                                        </p:tav>
                                      </p:tavLst>
                                    </p:anim>
                                  </p:childTnLst>
                                </p:cTn>
                              </p:par>
                            </p:childTnLst>
                          </p:cTn>
                        </p:par>
                        <p:par>
                          <p:cTn id="46" fill="hold">
                            <p:stCondLst>
                              <p:cond delay="17300"/>
                            </p:stCondLst>
                            <p:childTnLst>
                              <p:par>
                                <p:cTn id="47" presetID="40" presetClass="entr" presetSubtype="0" fill="hold" nodeType="afterEffect">
                                  <p:stCondLst>
                                    <p:cond delay="0"/>
                                  </p:stCondLst>
                                  <p:iterate type="lt">
                                    <p:tmPct val="10000"/>
                                  </p:iterate>
                                  <p:childTnLst>
                                    <p:set>
                                      <p:cBhvr>
                                        <p:cTn id="48" dur="1" fill="hold">
                                          <p:stCondLst>
                                            <p:cond delay="0"/>
                                          </p:stCondLst>
                                        </p:cTn>
                                        <p:tgtEl>
                                          <p:spTgt spid="8200">
                                            <p:txEl>
                                              <p:pRg st="1" end="1"/>
                                            </p:txEl>
                                          </p:spTgt>
                                        </p:tgtEl>
                                        <p:attrNameLst>
                                          <p:attrName>style.visibility</p:attrName>
                                        </p:attrNameLst>
                                      </p:cBhvr>
                                      <p:to>
                                        <p:strVal val="visible"/>
                                      </p:to>
                                    </p:set>
                                    <p:animEffect transition="in" filter="fade">
                                      <p:cBhvr>
                                        <p:cTn id="49" dur="500"/>
                                        <p:tgtEl>
                                          <p:spTgt spid="8200">
                                            <p:txEl>
                                              <p:pRg st="1" end="1"/>
                                            </p:txEl>
                                          </p:spTgt>
                                        </p:tgtEl>
                                      </p:cBhvr>
                                    </p:animEffect>
                                    <p:anim calcmode="lin" valueType="num">
                                      <p:cBhvr>
                                        <p:cTn id="50" dur="500" fill="hold"/>
                                        <p:tgtEl>
                                          <p:spTgt spid="8200">
                                            <p:txEl>
                                              <p:pRg st="1" end="1"/>
                                            </p:txEl>
                                          </p:spTgt>
                                        </p:tgtEl>
                                        <p:attrNameLst>
                                          <p:attrName>ppt_x</p:attrName>
                                        </p:attrNameLst>
                                      </p:cBhvr>
                                      <p:tavLst>
                                        <p:tav tm="0">
                                          <p:val>
                                            <p:strVal val="#ppt_x-.1"/>
                                          </p:val>
                                        </p:tav>
                                        <p:tav tm="100000">
                                          <p:val>
                                            <p:strVal val="#ppt_x"/>
                                          </p:val>
                                        </p:tav>
                                      </p:tavLst>
                                    </p:anim>
                                    <p:anim calcmode="lin" valueType="num">
                                      <p:cBhvr>
                                        <p:cTn id="51" dur="500" fill="hold"/>
                                        <p:tgtEl>
                                          <p:spTgt spid="820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9219" name="TextBox 8"/>
          <p:cNvSpPr txBox="1">
            <a:spLocks noChangeArrowheads="1"/>
          </p:cNvSpPr>
          <p:nvPr/>
        </p:nvSpPr>
        <p:spPr bwMode="auto">
          <a:xfrm>
            <a:off x="100013" y="4646613"/>
            <a:ext cx="9677400" cy="1127125"/>
          </a:xfrm>
          <a:prstGeom prst="rect">
            <a:avLst/>
          </a:prstGeom>
          <a:noFill/>
          <a:ln w="9525">
            <a:noFill/>
            <a:miter lim="800000"/>
            <a:headEnd/>
            <a:tailEnd/>
          </a:ln>
        </p:spPr>
        <p:txBody>
          <a:bodyPr>
            <a:spAutoFit/>
          </a:bodyPr>
          <a:lstStyle/>
          <a:p>
            <a:pPr algn="just"/>
            <a:r>
              <a:rPr lang="ru-RU"/>
              <a:t>Прошло </a:t>
            </a:r>
            <a:r>
              <a:rPr lang="ru-RU">
                <a:latin typeface="Arial" pitchFamily="34" charset="0"/>
              </a:rPr>
              <a:t>29</a:t>
            </a:r>
            <a:r>
              <a:rPr lang="ru-RU"/>
              <a:t> лет с момента образования Центральной химико-токсикологической лаборатории</a:t>
            </a:r>
            <a:r>
              <a:rPr lang="ru-RU">
                <a:latin typeface="Arial" pitchFamily="34" charset="0"/>
              </a:rPr>
              <a:t> (ЦХТЛ) в</a:t>
            </a:r>
            <a:r>
              <a:rPr lang="ru-RU"/>
              <a:t> Перво</a:t>
            </a:r>
            <a:r>
              <a:rPr lang="ru-RU">
                <a:latin typeface="Arial" pitchFamily="34" charset="0"/>
              </a:rPr>
              <a:t>й</a:t>
            </a:r>
            <a:r>
              <a:rPr lang="ru-RU"/>
              <a:t> Московской Медицинской Академии им. </a:t>
            </a:r>
            <a:r>
              <a:rPr lang="ru-RU">
                <a:latin typeface="Arial" pitchFamily="34" charset="0"/>
              </a:rPr>
              <a:t>И.М.</a:t>
            </a:r>
            <a:r>
              <a:rPr lang="ru-RU"/>
              <a:t>Сеченова, </a:t>
            </a:r>
            <a:r>
              <a:rPr lang="ru-RU">
                <a:latin typeface="Arial" pitchFamily="34" charset="0"/>
              </a:rPr>
              <a:t>являющейся </a:t>
            </a:r>
            <a:r>
              <a:rPr lang="ru-RU"/>
              <a:t>одн</a:t>
            </a:r>
            <a:r>
              <a:rPr lang="ru-RU">
                <a:latin typeface="Arial" pitchFamily="34" charset="0"/>
              </a:rPr>
              <a:t>им</a:t>
            </a:r>
            <a:r>
              <a:rPr lang="ru-RU"/>
              <a:t> из самых престижных учебных заведени</a:t>
            </a:r>
            <a:r>
              <a:rPr lang="ru-RU">
                <a:latin typeface="Geneva"/>
              </a:rPr>
              <a:t>й</a:t>
            </a:r>
            <a:r>
              <a:rPr lang="ru-RU">
                <a:latin typeface="Arial" pitchFamily="34" charset="0"/>
              </a:rPr>
              <a:t> </a:t>
            </a:r>
            <a:r>
              <a:rPr lang="ru-RU"/>
              <a:t>и признанн</a:t>
            </a:r>
            <a:r>
              <a:rPr lang="ru-RU">
                <a:latin typeface="Arial" pitchFamily="34" charset="0"/>
              </a:rPr>
              <a:t>ым</a:t>
            </a:r>
            <a:r>
              <a:rPr lang="ru-RU"/>
              <a:t> во всем мире медицинско</a:t>
            </a:r>
            <a:r>
              <a:rPr lang="ru-RU">
                <a:latin typeface="Arial" pitchFamily="34" charset="0"/>
              </a:rPr>
              <a:t>м</a:t>
            </a:r>
            <a:r>
              <a:rPr lang="ru-RU"/>
              <a:t> учреждения</a:t>
            </a:r>
            <a:r>
              <a:rPr lang="ru-RU">
                <a:latin typeface="Arial" pitchFamily="34" charset="0"/>
              </a:rPr>
              <a:t> </a:t>
            </a:r>
            <a:r>
              <a:rPr lang="ru-RU"/>
              <a:t>с </a:t>
            </a:r>
            <a:r>
              <a:rPr lang="ru-RU">
                <a:latin typeface="Arial" pitchFamily="34" charset="0"/>
              </a:rPr>
              <a:t>250</a:t>
            </a:r>
            <a:r>
              <a:rPr lang="ru-RU"/>
              <a:t>-летним опытом</a:t>
            </a:r>
            <a:r>
              <a:rPr lang="ru-RU">
                <a:latin typeface="Arial" pitchFamily="34" charset="0"/>
              </a:rPr>
              <a:t> работы</a:t>
            </a:r>
            <a:r>
              <a:rPr lang="ru-RU"/>
              <a:t>.</a:t>
            </a:r>
          </a:p>
        </p:txBody>
      </p:sp>
      <p:sp>
        <p:nvSpPr>
          <p:cNvPr id="144388" name="Rectangle 5"/>
          <p:cNvSpPr>
            <a:spLocks noChangeArrowheads="1"/>
          </p:cNvSpPr>
          <p:nvPr/>
        </p:nvSpPr>
        <p:spPr bwMode="auto">
          <a:xfrm>
            <a:off x="3160713" y="103188"/>
            <a:ext cx="6624637" cy="835025"/>
          </a:xfrm>
          <a:prstGeom prst="rect">
            <a:avLst/>
          </a:prstGeom>
          <a:solidFill>
            <a:srgbClr val="333333">
              <a:alpha val="73000"/>
            </a:srgbClr>
          </a:solidFill>
          <a:ln w="9525">
            <a:solidFill>
              <a:schemeClr val="bg1"/>
            </a:solidFill>
            <a:miter lim="800000"/>
            <a:headEnd/>
            <a:tailEnd/>
          </a:ln>
        </p:spPr>
        <p:txBody>
          <a:bodyPr anchor="ctr">
            <a:spAutoFit/>
          </a:bodyPr>
          <a:lstStyle/>
          <a:p>
            <a:pPr defTabSz="914400"/>
            <a:r>
              <a:rPr lang="ru-RU" sz="1600" b="1">
                <a:solidFill>
                  <a:schemeClr val="bg1"/>
                </a:solidFill>
                <a:latin typeface="Arial" pitchFamily="34" charset="0"/>
              </a:rPr>
              <a:t>1919 г.</a:t>
            </a:r>
            <a:r>
              <a:rPr lang="en-US" sz="1600" b="1">
                <a:solidFill>
                  <a:schemeClr val="bg1"/>
                </a:solidFill>
              </a:rPr>
              <a:t> </a:t>
            </a:r>
            <a:r>
              <a:rPr lang="ru-RU" sz="1600" b="1">
                <a:solidFill>
                  <a:schemeClr val="bg1"/>
                </a:solidFill>
              </a:rPr>
              <a:t>Кафедра судебной химии </a:t>
            </a:r>
            <a:r>
              <a:rPr lang="ru-RU" sz="1600" b="1">
                <a:solidFill>
                  <a:schemeClr val="bg1"/>
                </a:solidFill>
                <a:latin typeface="Arial" pitchFamily="34" charset="0"/>
              </a:rPr>
              <a:t>Химико-фармацевтического факультета </a:t>
            </a:r>
            <a:r>
              <a:rPr lang="ru-RU" sz="1600" b="1">
                <a:solidFill>
                  <a:schemeClr val="bg1"/>
                </a:solidFill>
              </a:rPr>
              <a:t>Второго Московского Государственного Университета</a:t>
            </a:r>
            <a:r>
              <a:rPr lang="ru-RU" sz="1600" b="1">
                <a:solidFill>
                  <a:schemeClr val="bg1"/>
                </a:solidFill>
                <a:latin typeface="Arial" pitchFamily="34" charset="0"/>
              </a:rPr>
              <a:t>.</a:t>
            </a:r>
          </a:p>
        </p:txBody>
      </p:sp>
      <p:sp>
        <p:nvSpPr>
          <p:cNvPr id="144389" name="Rectangle 6"/>
          <p:cNvSpPr>
            <a:spLocks noChangeArrowheads="1"/>
          </p:cNvSpPr>
          <p:nvPr/>
        </p:nvSpPr>
        <p:spPr bwMode="auto">
          <a:xfrm>
            <a:off x="3173413" y="1649413"/>
            <a:ext cx="6613525" cy="863600"/>
          </a:xfrm>
          <a:prstGeom prst="rect">
            <a:avLst/>
          </a:prstGeom>
          <a:solidFill>
            <a:srgbClr val="333333">
              <a:alpha val="73000"/>
            </a:srgbClr>
          </a:solidFill>
          <a:ln w="9525">
            <a:solidFill>
              <a:srgbClr val="FFFFFF"/>
            </a:solidFill>
            <a:miter lim="800000"/>
            <a:headEnd/>
            <a:tailEnd/>
          </a:ln>
        </p:spPr>
        <p:txBody>
          <a:bodyPr anchor="ctr">
            <a:spAutoFit/>
          </a:bodyPr>
          <a:lstStyle/>
          <a:p>
            <a:pPr eaLnBrk="0" hangingPunct="0"/>
            <a:r>
              <a:rPr lang="ru-RU" sz="1600" b="1">
                <a:solidFill>
                  <a:schemeClr val="bg1"/>
                </a:solidFill>
                <a:effectLst>
                  <a:outerShdw blurRad="38100" dist="38100" dir="2700000" algn="tl">
                    <a:srgbClr val="000000"/>
                  </a:outerShdw>
                </a:effectLst>
                <a:latin typeface="Arial" pitchFamily="34" charset="0"/>
              </a:rPr>
              <a:t>1958 г. Кафедра судебной химии Первого Московского </a:t>
            </a:r>
            <a:r>
              <a:rPr lang="ru-RU" sz="1600" b="1">
                <a:solidFill>
                  <a:schemeClr val="bg1"/>
                </a:solidFill>
                <a:latin typeface="Arial" pitchFamily="34" charset="0"/>
              </a:rPr>
              <a:t>М</a:t>
            </a:r>
            <a:r>
              <a:rPr lang="ru-RU" sz="1600" b="1">
                <a:solidFill>
                  <a:schemeClr val="bg1"/>
                </a:solidFill>
              </a:rPr>
              <a:t>едицинского Института им. </a:t>
            </a:r>
            <a:r>
              <a:rPr lang="ru-RU" sz="1600" b="1">
                <a:solidFill>
                  <a:schemeClr val="bg1"/>
                </a:solidFill>
                <a:latin typeface="Geneva"/>
              </a:rPr>
              <a:t>И.М.</a:t>
            </a:r>
            <a:r>
              <a:rPr lang="ru-RU" sz="1600" b="1">
                <a:solidFill>
                  <a:schemeClr val="bg1"/>
                </a:solidFill>
              </a:rPr>
              <a:t>Сеченова</a:t>
            </a:r>
            <a:r>
              <a:rPr lang="ru-RU" sz="1600" b="1">
                <a:solidFill>
                  <a:schemeClr val="bg1"/>
                </a:solidFill>
                <a:latin typeface="Arial" pitchFamily="34" charset="0"/>
              </a:rPr>
              <a:t>. </a:t>
            </a:r>
            <a:r>
              <a:rPr lang="ru-RU" b="1">
                <a:solidFill>
                  <a:schemeClr val="bg1"/>
                </a:solidFill>
                <a:latin typeface="Arial" pitchFamily="34" charset="0"/>
              </a:rPr>
              <a:t>С1964 г. Кафедра</a:t>
            </a:r>
            <a:r>
              <a:rPr lang="ru-RU">
                <a:solidFill>
                  <a:schemeClr val="bg1"/>
                </a:solidFill>
                <a:latin typeface="Arial" pitchFamily="34" charset="0"/>
              </a:rPr>
              <a:t> </a:t>
            </a:r>
            <a:r>
              <a:rPr lang="ru-RU" b="1">
                <a:solidFill>
                  <a:schemeClr val="bg1"/>
                </a:solidFill>
                <a:latin typeface="Arial" pitchFamily="34" charset="0"/>
              </a:rPr>
              <a:t>токсикологической химии. </a:t>
            </a:r>
            <a:endParaRPr lang="en-US" sz="1600" b="1">
              <a:solidFill>
                <a:schemeClr val="bg1"/>
              </a:solidFill>
            </a:endParaRPr>
          </a:p>
        </p:txBody>
      </p:sp>
      <p:sp>
        <p:nvSpPr>
          <p:cNvPr id="144390" name="Rectangle 7"/>
          <p:cNvSpPr>
            <a:spLocks noChangeArrowheads="1"/>
          </p:cNvSpPr>
          <p:nvPr/>
        </p:nvSpPr>
        <p:spPr bwMode="auto">
          <a:xfrm>
            <a:off x="3186113" y="3517900"/>
            <a:ext cx="6591300" cy="1079500"/>
          </a:xfrm>
          <a:prstGeom prst="rect">
            <a:avLst/>
          </a:prstGeom>
          <a:solidFill>
            <a:srgbClr val="C0504D"/>
          </a:solidFill>
          <a:ln w="9525">
            <a:solidFill>
              <a:srgbClr val="C0504D"/>
            </a:solidFill>
            <a:miter lim="800000"/>
            <a:headEnd/>
            <a:tailEnd/>
          </a:ln>
        </p:spPr>
        <p:txBody>
          <a:bodyPr anchor="ctr">
            <a:spAutoFit/>
          </a:bodyPr>
          <a:lstStyle/>
          <a:p>
            <a:pPr eaLnBrk="0" hangingPunct="0"/>
            <a:r>
              <a:rPr lang="ru-RU" sz="1600" b="1">
                <a:solidFill>
                  <a:schemeClr val="bg1"/>
                </a:solidFill>
                <a:latin typeface="Arial" pitchFamily="34" charset="0"/>
              </a:rPr>
              <a:t>2012 г. </a:t>
            </a:r>
            <a:r>
              <a:rPr lang="ru-RU" sz="1600" b="1">
                <a:solidFill>
                  <a:schemeClr val="bg1"/>
                </a:solidFill>
              </a:rPr>
              <a:t>Кафедра аналитической токсикологии,</a:t>
            </a:r>
            <a:r>
              <a:rPr lang="en-US" sz="1600" b="1">
                <a:solidFill>
                  <a:schemeClr val="bg1"/>
                </a:solidFill>
              </a:rPr>
              <a:t> </a:t>
            </a:r>
            <a:r>
              <a:rPr lang="ru-RU" sz="1600" b="1">
                <a:solidFill>
                  <a:schemeClr val="bg1"/>
                </a:solidFill>
                <a:latin typeface="Arial" pitchFamily="34" charset="0"/>
              </a:rPr>
              <a:t>ф</a:t>
            </a:r>
            <a:r>
              <a:rPr lang="ru-RU" sz="1600" b="1">
                <a:solidFill>
                  <a:schemeClr val="bg1"/>
                </a:solidFill>
              </a:rPr>
              <a:t>армацевтической химии</a:t>
            </a:r>
            <a:r>
              <a:rPr lang="en-US" sz="1600" b="1">
                <a:solidFill>
                  <a:schemeClr val="bg1"/>
                </a:solidFill>
              </a:rPr>
              <a:t> </a:t>
            </a:r>
            <a:r>
              <a:rPr lang="ru-RU" sz="1600" b="1">
                <a:solidFill>
                  <a:schemeClr val="bg1"/>
                </a:solidFill>
              </a:rPr>
              <a:t>и фармакогнозии</a:t>
            </a:r>
            <a:r>
              <a:rPr lang="en-US" sz="1600" b="1">
                <a:solidFill>
                  <a:schemeClr val="bg1"/>
                </a:solidFill>
              </a:rPr>
              <a:t> </a:t>
            </a:r>
            <a:r>
              <a:rPr lang="ru-RU" sz="1600" b="1">
                <a:solidFill>
                  <a:schemeClr val="bg1"/>
                </a:solidFill>
              </a:rPr>
              <a:t>Первого Московского Государственного Медицинского Университета им. </a:t>
            </a:r>
            <a:r>
              <a:rPr lang="ru-RU" sz="1600" b="1">
                <a:solidFill>
                  <a:schemeClr val="bg1"/>
                </a:solidFill>
                <a:latin typeface="Geneva"/>
              </a:rPr>
              <a:t>И.М.</a:t>
            </a:r>
            <a:r>
              <a:rPr lang="ru-RU" sz="1600" b="1">
                <a:solidFill>
                  <a:schemeClr val="bg1"/>
                </a:solidFill>
              </a:rPr>
              <a:t>Сеченова</a:t>
            </a:r>
            <a:r>
              <a:rPr lang="ru-RU" sz="1600" b="1">
                <a:solidFill>
                  <a:schemeClr val="bg1"/>
                </a:solidFill>
                <a:latin typeface="Arial" pitchFamily="34" charset="0"/>
              </a:rPr>
              <a:t>.</a:t>
            </a:r>
            <a:endParaRPr lang="en-US" sz="1600" b="1">
              <a:solidFill>
                <a:schemeClr val="bg1"/>
              </a:solidFill>
              <a:latin typeface="Arial" pitchFamily="34" charset="0"/>
            </a:endParaRPr>
          </a:p>
        </p:txBody>
      </p:sp>
      <p:sp>
        <p:nvSpPr>
          <p:cNvPr id="144391" name="Rectangle 19"/>
          <p:cNvSpPr>
            <a:spLocks noChangeArrowheads="1"/>
          </p:cNvSpPr>
          <p:nvPr/>
        </p:nvSpPr>
        <p:spPr bwMode="auto">
          <a:xfrm>
            <a:off x="3179763" y="2590800"/>
            <a:ext cx="6605587" cy="835025"/>
          </a:xfrm>
          <a:prstGeom prst="rect">
            <a:avLst/>
          </a:prstGeom>
          <a:solidFill>
            <a:srgbClr val="333333">
              <a:alpha val="73000"/>
            </a:srgbClr>
          </a:solidFill>
          <a:ln w="9525">
            <a:solidFill>
              <a:srgbClr val="FFFFFF"/>
            </a:solidFill>
            <a:miter lim="800000"/>
            <a:headEnd/>
            <a:tailEnd/>
          </a:ln>
        </p:spPr>
        <p:txBody>
          <a:bodyPr anchor="ctr">
            <a:spAutoFit/>
          </a:bodyPr>
          <a:lstStyle/>
          <a:p>
            <a:pPr defTabSz="914400" eaLnBrk="0" hangingPunct="0"/>
            <a:r>
              <a:rPr lang="ru-RU" sz="1600" b="1">
                <a:solidFill>
                  <a:schemeClr val="bg1"/>
                </a:solidFill>
                <a:latin typeface="Arial" pitchFamily="34" charset="0"/>
              </a:rPr>
              <a:t>2004 г. </a:t>
            </a:r>
            <a:r>
              <a:rPr lang="ru-RU" sz="1600" b="1">
                <a:solidFill>
                  <a:schemeClr val="bg1"/>
                </a:solidFill>
              </a:rPr>
              <a:t>Кафедра аналитической и судебно</a:t>
            </a:r>
            <a:r>
              <a:rPr lang="ru-RU" sz="1600" b="1">
                <a:solidFill>
                  <a:schemeClr val="bg1"/>
                </a:solidFill>
                <a:latin typeface="Geneva"/>
              </a:rPr>
              <a:t>-медицинской</a:t>
            </a:r>
            <a:r>
              <a:rPr lang="ru-RU" sz="1600" b="1">
                <a:solidFill>
                  <a:schemeClr val="bg1"/>
                </a:solidFill>
              </a:rPr>
              <a:t> токсикологии Первой Московской Медицинской Академии</a:t>
            </a:r>
            <a:r>
              <a:rPr lang="en-US" sz="1600" b="1">
                <a:solidFill>
                  <a:schemeClr val="bg1"/>
                </a:solidFill>
              </a:rPr>
              <a:t> </a:t>
            </a:r>
            <a:r>
              <a:rPr lang="ru-RU" sz="1600" b="1">
                <a:solidFill>
                  <a:schemeClr val="bg1"/>
                </a:solidFill>
              </a:rPr>
              <a:t>им. </a:t>
            </a:r>
            <a:r>
              <a:rPr lang="ru-RU" sz="1600" b="1">
                <a:solidFill>
                  <a:schemeClr val="bg1"/>
                </a:solidFill>
                <a:latin typeface="Geneva"/>
              </a:rPr>
              <a:t>И.М.</a:t>
            </a:r>
            <a:r>
              <a:rPr lang="ru-RU" sz="1600" b="1">
                <a:solidFill>
                  <a:schemeClr val="bg1"/>
                </a:solidFill>
              </a:rPr>
              <a:t>Сеченова</a:t>
            </a:r>
            <a:r>
              <a:rPr lang="ru-RU" sz="1600" b="1">
                <a:solidFill>
                  <a:schemeClr val="bg1"/>
                </a:solidFill>
                <a:latin typeface="Arial" pitchFamily="34" charset="0"/>
              </a:rPr>
              <a:t>.</a:t>
            </a:r>
            <a:endParaRPr lang="en-US" sz="1600" b="1">
              <a:solidFill>
                <a:schemeClr val="bg1"/>
              </a:solidFill>
              <a:latin typeface="Arial" pitchFamily="34" charset="0"/>
            </a:endParaRPr>
          </a:p>
        </p:txBody>
      </p:sp>
      <p:pic>
        <p:nvPicPr>
          <p:cNvPr id="144392" name="Picture 22" descr="14"/>
          <p:cNvPicPr>
            <a:picLocks noChangeAspect="1" noChangeArrowheads="1"/>
          </p:cNvPicPr>
          <p:nvPr>
            <p:ph idx="4294967295"/>
          </p:nvPr>
        </p:nvPicPr>
        <p:blipFill>
          <a:blip r:embed="rId3"/>
          <a:srcRect/>
          <a:stretch>
            <a:fillRect/>
          </a:stretch>
        </p:blipFill>
        <p:spPr>
          <a:xfrm>
            <a:off x="201613" y="155575"/>
            <a:ext cx="2646362" cy="2646363"/>
          </a:xfrm>
        </p:spPr>
      </p:pic>
      <p:sp>
        <p:nvSpPr>
          <p:cNvPr id="144393" name="Text Box 39"/>
          <p:cNvSpPr txBox="1">
            <a:spLocks noChangeArrowheads="1"/>
          </p:cNvSpPr>
          <p:nvPr/>
        </p:nvSpPr>
        <p:spPr bwMode="auto">
          <a:xfrm>
            <a:off x="1176338" y="2411413"/>
            <a:ext cx="889000" cy="350837"/>
          </a:xfrm>
          <a:prstGeom prst="rect">
            <a:avLst/>
          </a:prstGeom>
          <a:noFill/>
          <a:ln w="9525">
            <a:noFill/>
            <a:miter lim="800000"/>
            <a:headEnd/>
            <a:tailEnd/>
          </a:ln>
        </p:spPr>
        <p:txBody>
          <a:bodyPr>
            <a:spAutoFit/>
          </a:bodyPr>
          <a:lstStyle/>
          <a:p>
            <a:pPr defTabSz="914400">
              <a:spcBef>
                <a:spcPct val="50000"/>
              </a:spcBef>
            </a:pPr>
            <a:r>
              <a:rPr lang="ru-RU" b="1">
                <a:solidFill>
                  <a:schemeClr val="bg1"/>
                </a:solidFill>
              </a:rPr>
              <a:t>МГМУ</a:t>
            </a:r>
          </a:p>
        </p:txBody>
      </p:sp>
      <p:sp>
        <p:nvSpPr>
          <p:cNvPr id="144394" name="Rectangle 6"/>
          <p:cNvSpPr>
            <a:spLocks noChangeArrowheads="1"/>
          </p:cNvSpPr>
          <p:nvPr/>
        </p:nvSpPr>
        <p:spPr bwMode="auto">
          <a:xfrm>
            <a:off x="3171825" y="987425"/>
            <a:ext cx="6613525" cy="590550"/>
          </a:xfrm>
          <a:prstGeom prst="rect">
            <a:avLst/>
          </a:prstGeom>
          <a:solidFill>
            <a:srgbClr val="333333">
              <a:alpha val="73000"/>
            </a:srgbClr>
          </a:solidFill>
          <a:ln w="9525">
            <a:solidFill>
              <a:srgbClr val="FFFFFF"/>
            </a:solidFill>
            <a:miter lim="800000"/>
            <a:headEnd/>
            <a:tailEnd/>
          </a:ln>
        </p:spPr>
        <p:txBody>
          <a:bodyPr anchor="ctr">
            <a:spAutoFit/>
          </a:bodyPr>
          <a:lstStyle/>
          <a:p>
            <a:pPr eaLnBrk="0" hangingPunct="0"/>
            <a:r>
              <a:rPr lang="ru-RU" sz="1600" b="1">
                <a:solidFill>
                  <a:schemeClr val="bg1"/>
                </a:solidFill>
                <a:latin typeface="Geneva"/>
              </a:rPr>
              <a:t>1936 г. Кафедра судебной химии Московского фармацевтического института.</a:t>
            </a:r>
            <a:r>
              <a:rPr lang="ru-RU" sz="1600">
                <a:solidFill>
                  <a:schemeClr val="bg1"/>
                </a:solidFill>
                <a:latin typeface="Geneva"/>
              </a:rPr>
              <a:t> </a:t>
            </a:r>
            <a:endParaRPr lang="en-US" sz="1600" b="1">
              <a:solidFill>
                <a:schemeClr val="bg1"/>
              </a:solidFill>
              <a:latin typeface="Geneva"/>
            </a:endParaRPr>
          </a:p>
        </p:txBody>
      </p:sp>
      <p:sp>
        <p:nvSpPr>
          <p:cNvPr id="144395" name="Rectangle 20"/>
          <p:cNvSpPr>
            <a:spLocks noChangeArrowheads="1"/>
          </p:cNvSpPr>
          <p:nvPr/>
        </p:nvSpPr>
        <p:spPr bwMode="auto">
          <a:xfrm>
            <a:off x="88900" y="2870200"/>
            <a:ext cx="3255963" cy="1069975"/>
          </a:xfrm>
          <a:prstGeom prst="rect">
            <a:avLst/>
          </a:prstGeom>
          <a:noFill/>
          <a:ln w="9525">
            <a:noFill/>
            <a:miter lim="800000"/>
            <a:headEnd/>
            <a:tailEnd/>
          </a:ln>
        </p:spPr>
        <p:txBody>
          <a:bodyPr anchor="ctr">
            <a:spAutoFit/>
          </a:bodyPr>
          <a:lstStyle/>
          <a:p>
            <a:pPr eaLnBrk="0" hangingPunct="0"/>
            <a:r>
              <a:rPr lang="ru-RU" sz="1600">
                <a:latin typeface="Arial" pitchFamily="34" charset="0"/>
                <a:cs typeface="Arial" pitchFamily="34" charset="0"/>
              </a:rPr>
              <a:t>За 96-летнюю историю существования, название кафедры менялось несколько раз.</a:t>
            </a:r>
            <a:endParaRPr lang="en-US" sz="1600">
              <a:latin typeface="Arial" pitchFamily="34" charset="0"/>
              <a:cs typeface="Arial" pitchFamily="34" charset="0"/>
            </a:endParaRPr>
          </a:p>
        </p:txBody>
      </p:sp>
      <p:sp>
        <p:nvSpPr>
          <p:cNvPr id="144396" name="Text Box 12"/>
          <p:cNvSpPr txBox="1">
            <a:spLocks noChangeArrowheads="1"/>
          </p:cNvSpPr>
          <p:nvPr/>
        </p:nvSpPr>
        <p:spPr bwMode="auto">
          <a:xfrm>
            <a:off x="100013" y="3981450"/>
            <a:ext cx="3289300" cy="581025"/>
          </a:xfrm>
          <a:prstGeom prst="rect">
            <a:avLst/>
          </a:prstGeom>
          <a:noFill/>
          <a:ln w="9525">
            <a:noFill/>
            <a:miter lim="800000"/>
            <a:headEnd/>
            <a:tailEnd/>
          </a:ln>
          <a:effectLst/>
        </p:spPr>
        <p:txBody>
          <a:bodyPr>
            <a:spAutoFit/>
          </a:bodyPr>
          <a:lstStyle/>
          <a:p>
            <a:pPr defTabSz="914400">
              <a:spcBef>
                <a:spcPct val="50000"/>
              </a:spcBef>
            </a:pPr>
            <a:r>
              <a:rPr lang="ru-RU" sz="1600">
                <a:latin typeface="Arial" pitchFamily="34" charset="0"/>
              </a:rPr>
              <a:t>С 1929 по 1936 г. был перерыв  в подготовке специалистов.</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Изотов_Фон_бар"/>
          <p:cNvPicPr>
            <a:picLocks noChangeAspect="1" noChangeArrowheads="1"/>
          </p:cNvPicPr>
          <p:nvPr/>
        </p:nvPicPr>
        <p:blipFill>
          <a:blip r:embed="rId2"/>
          <a:srcRect/>
          <a:stretch>
            <a:fillRect/>
          </a:stretch>
        </p:blipFill>
        <p:spPr bwMode="auto">
          <a:xfrm>
            <a:off x="0" y="0"/>
            <a:ext cx="9906000" cy="6858000"/>
          </a:xfrm>
          <a:prstGeom prst="rect">
            <a:avLst/>
          </a:prstGeom>
          <a:noFill/>
        </p:spPr>
      </p:pic>
      <p:sp>
        <p:nvSpPr>
          <p:cNvPr id="256003" name="Rectangle 6"/>
          <p:cNvSpPr>
            <a:spLocks noChangeArrowheads="1"/>
          </p:cNvSpPr>
          <p:nvPr/>
        </p:nvSpPr>
        <p:spPr bwMode="auto">
          <a:xfrm>
            <a:off x="7761288" y="182563"/>
            <a:ext cx="2043112" cy="5349875"/>
          </a:xfrm>
          <a:prstGeom prst="rect">
            <a:avLst/>
          </a:prstGeom>
          <a:noFill/>
          <a:ln w="9525">
            <a:noFill/>
            <a:miter lim="800000"/>
            <a:headEnd/>
            <a:tailEnd/>
          </a:ln>
        </p:spPr>
        <p:txBody>
          <a:bodyPr>
            <a:spAutoFit/>
          </a:bodyPr>
          <a:lstStyle/>
          <a:p>
            <a:r>
              <a:rPr lang="ru-RU" sz="1500" dirty="0"/>
              <a:t>Под руководством профессора </a:t>
            </a:r>
          </a:p>
          <a:p>
            <a:r>
              <a:rPr lang="ru-RU" sz="1500" dirty="0"/>
              <a:t>Б.Н. Изотова были успешно решены задачи, поставленные перед Центральной Химико-токсикологической лаборатори</a:t>
            </a:r>
            <a:r>
              <a:rPr lang="ru-RU" sz="1500" dirty="0">
                <a:latin typeface="Geneva"/>
              </a:rPr>
              <a:t>ей</a:t>
            </a:r>
            <a:r>
              <a:rPr lang="ru-RU" sz="1500" dirty="0"/>
              <a:t> (ЦХТЛ) по созданию отрасли региональных лабораторий, разработке и внедрению новых аналитических методов обнаружения наркотических средств и психотропных веществ.</a:t>
            </a:r>
          </a:p>
        </p:txBody>
      </p:sp>
      <p:sp>
        <p:nvSpPr>
          <p:cNvPr id="256004" name="Text Box 9"/>
          <p:cNvSpPr txBox="1">
            <a:spLocks noChangeArrowheads="1"/>
          </p:cNvSpPr>
          <p:nvPr/>
        </p:nvSpPr>
        <p:spPr bwMode="auto">
          <a:xfrm>
            <a:off x="212725" y="6003925"/>
            <a:ext cx="7089775" cy="350838"/>
          </a:xfrm>
          <a:prstGeom prst="rect">
            <a:avLst/>
          </a:prstGeom>
          <a:noFill/>
          <a:ln w="9525">
            <a:noFill/>
            <a:miter lim="800000"/>
            <a:headEnd/>
            <a:tailEnd/>
          </a:ln>
        </p:spPr>
        <p:txBody>
          <a:bodyPr>
            <a:spAutoFit/>
          </a:bodyPr>
          <a:lstStyle/>
          <a:p>
            <a:pPr defTabSz="914400">
              <a:spcBef>
                <a:spcPct val="50000"/>
              </a:spcBef>
            </a:pPr>
            <a:endParaRPr lang="ru-RU"/>
          </a:p>
        </p:txBody>
      </p:sp>
      <p:sp>
        <p:nvSpPr>
          <p:cNvPr id="256005" name="Rectangle 24"/>
          <p:cNvSpPr>
            <a:spLocks noChangeArrowheads="1"/>
          </p:cNvSpPr>
          <p:nvPr/>
        </p:nvSpPr>
        <p:spPr bwMode="auto">
          <a:xfrm>
            <a:off x="1206500" y="5105400"/>
            <a:ext cx="4329113" cy="609600"/>
          </a:xfrm>
          <a:prstGeom prst="rect">
            <a:avLst/>
          </a:prstGeom>
          <a:noFill/>
          <a:ln w="9525">
            <a:noFill/>
            <a:miter lim="800000"/>
            <a:headEnd/>
            <a:tailEnd/>
          </a:ln>
        </p:spPr>
        <p:txBody>
          <a:bodyPr anchor="ctr">
            <a:spAutoFit/>
          </a:bodyPr>
          <a:lstStyle/>
          <a:p>
            <a:pPr eaLnBrk="0" hangingPunct="0"/>
            <a:r>
              <a:rPr lang="ru-RU" b="1">
                <a:solidFill>
                  <a:schemeClr val="bg1"/>
                </a:solidFill>
              </a:rPr>
              <a:t>Заведующий кафедрой и ЦХТЛ</a:t>
            </a:r>
            <a:endParaRPr lang="en-US" b="1">
              <a:solidFill>
                <a:schemeClr val="bg1"/>
              </a:solidFill>
            </a:endParaRPr>
          </a:p>
          <a:p>
            <a:pPr eaLnBrk="0" hangingPunct="0"/>
            <a:r>
              <a:rPr lang="ru-RU" b="1">
                <a:solidFill>
                  <a:schemeClr val="bg1"/>
                </a:solidFill>
              </a:rPr>
              <a:t>Профессор Б.Н. Изотов</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5F5F"/>
        </a:solidFill>
        <a:effectLst/>
      </p:bgPr>
    </p:bg>
    <p:spTree>
      <p:nvGrpSpPr>
        <p:cNvPr id="1" name=""/>
        <p:cNvGrpSpPr/>
        <p:nvPr/>
      </p:nvGrpSpPr>
      <p:grpSpPr>
        <a:xfrm>
          <a:off x="0" y="0"/>
          <a:ext cx="0" cy="0"/>
          <a:chOff x="0" y="0"/>
          <a:chExt cx="0" cy="0"/>
        </a:xfrm>
      </p:grpSpPr>
      <p:pic>
        <p:nvPicPr>
          <p:cNvPr id="218114" name="Picture 5" descr="Россия карта_2"/>
          <p:cNvPicPr>
            <a:picLocks noChangeAspect="1" noChangeArrowheads="1"/>
          </p:cNvPicPr>
          <p:nvPr/>
        </p:nvPicPr>
        <p:blipFill>
          <a:blip r:embed="rId2">
            <a:lum contrast="16000"/>
          </a:blip>
          <a:srcRect/>
          <a:stretch>
            <a:fillRect/>
          </a:stretch>
        </p:blipFill>
        <p:spPr bwMode="auto">
          <a:xfrm>
            <a:off x="312738" y="220663"/>
            <a:ext cx="9267825" cy="5637212"/>
          </a:xfrm>
          <a:prstGeom prst="rect">
            <a:avLst/>
          </a:prstGeom>
          <a:noFill/>
          <a:ln w="9525">
            <a:noFill/>
            <a:miter lim="800000"/>
            <a:headEnd/>
            <a:tailEnd/>
          </a:ln>
        </p:spPr>
      </p:pic>
      <p:sp>
        <p:nvSpPr>
          <p:cNvPr id="218115" name="Rectangle 19"/>
          <p:cNvSpPr>
            <a:spLocks noChangeArrowheads="1"/>
          </p:cNvSpPr>
          <p:nvPr/>
        </p:nvSpPr>
        <p:spPr bwMode="auto">
          <a:xfrm>
            <a:off x="0" y="0"/>
            <a:ext cx="9906000" cy="519113"/>
          </a:xfrm>
          <a:prstGeom prst="rect">
            <a:avLst/>
          </a:prstGeom>
          <a:noFill/>
          <a:ln w="9525">
            <a:noFill/>
            <a:miter lim="800000"/>
            <a:headEnd/>
            <a:tailEnd/>
          </a:ln>
        </p:spPr>
        <p:txBody>
          <a:bodyPr>
            <a:spAutoFit/>
          </a:bodyPr>
          <a:lstStyle/>
          <a:p>
            <a:pPr algn="ctr" defTabSz="914400"/>
            <a:r>
              <a:rPr lang="ru-RU" sz="2800">
                <a:solidFill>
                  <a:schemeClr val="bg1"/>
                </a:solidFill>
              </a:rPr>
              <a:t>Региональные химико-токсикологические лаборатории</a:t>
            </a:r>
          </a:p>
        </p:txBody>
      </p:sp>
      <p:pic>
        <p:nvPicPr>
          <p:cNvPr id="218116" name="Picture 4" descr="бар"/>
          <p:cNvPicPr>
            <a:picLocks noChangeAspect="1" noChangeArrowheads="1"/>
          </p:cNvPicPr>
          <p:nvPr/>
        </p:nvPicPr>
        <p:blipFill>
          <a:blip r:embed="rId3"/>
          <a:srcRect/>
          <a:stretch>
            <a:fillRect/>
          </a:stretch>
        </p:blipFill>
        <p:spPr bwMode="auto">
          <a:xfrm>
            <a:off x="0" y="5818188"/>
            <a:ext cx="9906000" cy="1039812"/>
          </a:xfrm>
          <a:prstGeom prst="rect">
            <a:avLst/>
          </a:prstGeom>
          <a:noFill/>
        </p:spPr>
      </p:pic>
      <p:sp>
        <p:nvSpPr>
          <p:cNvPr id="218118" name="Text Box 7"/>
          <p:cNvSpPr txBox="1">
            <a:spLocks noChangeArrowheads="1"/>
          </p:cNvSpPr>
          <p:nvPr/>
        </p:nvSpPr>
        <p:spPr bwMode="auto">
          <a:xfrm>
            <a:off x="879475" y="485775"/>
            <a:ext cx="7454900" cy="1069975"/>
          </a:xfrm>
          <a:prstGeom prst="rect">
            <a:avLst/>
          </a:prstGeom>
          <a:noFill/>
          <a:ln w="9525">
            <a:noFill/>
            <a:miter lim="800000"/>
            <a:headEnd/>
            <a:tailEnd/>
          </a:ln>
        </p:spPr>
        <p:txBody>
          <a:bodyPr>
            <a:spAutoFit/>
          </a:bodyPr>
          <a:lstStyle/>
          <a:p>
            <a:pPr defTabSz="914400">
              <a:spcBef>
                <a:spcPct val="50000"/>
              </a:spcBef>
            </a:pPr>
            <a:r>
              <a:rPr lang="ru-RU" sz="1600" b="1">
                <a:solidFill>
                  <a:schemeClr val="bg1"/>
                </a:solidFill>
              </a:rPr>
              <a:t>В настоящее время в Р</a:t>
            </a:r>
            <a:r>
              <a:rPr lang="ru-RU" sz="1600" b="1">
                <a:solidFill>
                  <a:schemeClr val="bg1"/>
                </a:solidFill>
                <a:latin typeface="Arial" pitchFamily="34" charset="0"/>
              </a:rPr>
              <a:t>Ф</a:t>
            </a:r>
            <a:r>
              <a:rPr lang="ru-RU" sz="1600" b="1">
                <a:solidFill>
                  <a:schemeClr val="bg1"/>
                </a:solidFill>
              </a:rPr>
              <a:t> действ</a:t>
            </a:r>
            <a:r>
              <a:rPr lang="ru-RU" sz="1600" b="1">
                <a:solidFill>
                  <a:schemeClr val="bg1"/>
                </a:solidFill>
                <a:latin typeface="Arial" pitchFamily="34" charset="0"/>
              </a:rPr>
              <a:t>у</a:t>
            </a:r>
            <a:r>
              <a:rPr lang="ru-RU" sz="1600" b="1">
                <a:solidFill>
                  <a:schemeClr val="bg1"/>
                </a:solidFill>
              </a:rPr>
              <a:t>ет 87 химико-токсикологических лабораторий в которых проводится все виды исследований для обнаружения наркотических средств, психотропных веществ и их метаболито</a:t>
            </a:r>
            <a:r>
              <a:rPr lang="ru-RU" sz="1600" b="1">
                <a:solidFill>
                  <a:schemeClr val="bg1"/>
                </a:solidFill>
                <a:latin typeface="Arial" pitchFamily="34" charset="0"/>
              </a:rPr>
              <a:t>в. </a:t>
            </a:r>
            <a:endParaRPr lang="ru-RU" sz="1600" b="1">
              <a:solidFill>
                <a:schemeClr val="bg1"/>
              </a:solidFill>
            </a:endParaRPr>
          </a:p>
        </p:txBody>
      </p:sp>
      <p:sp>
        <p:nvSpPr>
          <p:cNvPr id="218119" name="Text Box 7"/>
          <p:cNvSpPr txBox="1">
            <a:spLocks noChangeArrowheads="1"/>
          </p:cNvSpPr>
          <p:nvPr/>
        </p:nvSpPr>
        <p:spPr bwMode="auto">
          <a:xfrm>
            <a:off x="457200" y="4373563"/>
            <a:ext cx="3724275" cy="1385887"/>
          </a:xfrm>
          <a:prstGeom prst="rect">
            <a:avLst/>
          </a:prstGeom>
          <a:noFill/>
          <a:ln w="9525">
            <a:noFill/>
            <a:miter lim="800000"/>
            <a:headEnd/>
            <a:tailEnd/>
          </a:ln>
          <a:effectLst/>
        </p:spPr>
        <p:txBody>
          <a:bodyPr>
            <a:spAutoFit/>
          </a:bodyPr>
          <a:lstStyle/>
          <a:p>
            <a:pPr defTabSz="914400">
              <a:spcBef>
                <a:spcPct val="50000"/>
              </a:spcBef>
            </a:pPr>
            <a:r>
              <a:rPr lang="ru-RU">
                <a:solidFill>
                  <a:schemeClr val="bg1"/>
                </a:solidFill>
                <a:latin typeface="Arial" pitchFamily="34" charset="0"/>
              </a:rPr>
              <a:t>Общее количество клинико-диагностических лабораторий, выполняющих исследования в области аналитической токсикологии более 500.</a:t>
            </a:r>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7" name="Picture 7" descr="DDD"/>
          <p:cNvPicPr>
            <a:picLocks noChangeAspect="1" noChangeArrowheads="1"/>
          </p:cNvPicPr>
          <p:nvPr/>
        </p:nvPicPr>
        <p:blipFill>
          <a:blip r:embed="rId2"/>
          <a:srcRect/>
          <a:stretch>
            <a:fillRect/>
          </a:stretch>
        </p:blipFill>
        <p:spPr bwMode="auto">
          <a:xfrm>
            <a:off x="-28575" y="-58738"/>
            <a:ext cx="9963150" cy="6977063"/>
          </a:xfrm>
          <a:prstGeom prst="rect">
            <a:avLst/>
          </a:prstGeom>
          <a:noFill/>
        </p:spPr>
      </p:pic>
      <p:sp>
        <p:nvSpPr>
          <p:cNvPr id="225283" name="Title 1"/>
          <p:cNvSpPr>
            <a:spLocks/>
          </p:cNvSpPr>
          <p:nvPr/>
        </p:nvSpPr>
        <p:spPr bwMode="auto">
          <a:xfrm>
            <a:off x="0" y="63500"/>
            <a:ext cx="9906000" cy="539750"/>
          </a:xfrm>
          <a:prstGeom prst="rect">
            <a:avLst/>
          </a:prstGeom>
          <a:noFill/>
          <a:ln w="9525">
            <a:noFill/>
            <a:miter lim="800000"/>
            <a:headEnd/>
            <a:tailEnd/>
          </a:ln>
        </p:spPr>
        <p:txBody>
          <a:bodyPr lIns="0" tIns="0" rIns="84517" bIns="0"/>
          <a:lstStyle/>
          <a:p>
            <a:pPr algn="ctr" defTabSz="914400" eaLnBrk="0" hangingPunct="0"/>
            <a:r>
              <a:rPr lang="ru-RU" sz="2800">
                <a:solidFill>
                  <a:schemeClr val="bg1"/>
                </a:solidFill>
                <a:latin typeface="Arial" pitchFamily="34" charset="0"/>
                <a:cs typeface="Arial" pitchFamily="34" charset="0"/>
              </a:rPr>
              <a:t>Организационная структура кафедры и ЦХТЛ</a:t>
            </a:r>
            <a:endParaRPr lang="en-US" sz="2800">
              <a:solidFill>
                <a:schemeClr val="bg1"/>
              </a:solidFill>
              <a:latin typeface="Arial" pitchFamily="34" charset="0"/>
              <a:cs typeface="Arial" pitchFamily="34" charset="0"/>
            </a:endParaRPr>
          </a:p>
        </p:txBody>
      </p:sp>
      <p:pic>
        <p:nvPicPr>
          <p:cNvPr id="225284" name="Picture 4" descr="бар"/>
          <p:cNvPicPr>
            <a:picLocks noChangeAspect="1" noChangeArrowheads="1"/>
          </p:cNvPicPr>
          <p:nvPr/>
        </p:nvPicPr>
        <p:blipFill>
          <a:blip r:embed="rId3"/>
          <a:srcRect/>
          <a:stretch>
            <a:fillRect/>
          </a:stretch>
        </p:blipFill>
        <p:spPr bwMode="auto">
          <a:xfrm>
            <a:off x="0" y="5816600"/>
            <a:ext cx="9906000" cy="103981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Рисунок 6" descr="iStock_000001165417Small.jpg"/>
          <p:cNvPicPr>
            <a:picLocks noChangeAspect="1"/>
          </p:cNvPicPr>
          <p:nvPr/>
        </p:nvPicPr>
        <p:blipFill>
          <a:blip r:embed="rId2">
            <a:lum contrast="10000"/>
          </a:blip>
          <a:srcRect t="46486" b="25761"/>
          <a:stretch>
            <a:fillRect/>
          </a:stretch>
        </p:blipFill>
        <p:spPr bwMode="auto">
          <a:xfrm>
            <a:off x="0" y="0"/>
            <a:ext cx="6029325" cy="2232025"/>
          </a:xfrm>
          <a:prstGeom prst="rect">
            <a:avLst/>
          </a:prstGeom>
          <a:noFill/>
          <a:ln w="9525">
            <a:noFill/>
            <a:miter lim="800000"/>
            <a:headEnd/>
            <a:tailEnd/>
          </a:ln>
        </p:spPr>
      </p:pic>
      <p:sp>
        <p:nvSpPr>
          <p:cNvPr id="224259" name="Rectangle 7"/>
          <p:cNvSpPr>
            <a:spLocks noChangeArrowheads="1"/>
          </p:cNvSpPr>
          <p:nvPr/>
        </p:nvSpPr>
        <p:spPr bwMode="auto">
          <a:xfrm>
            <a:off x="-47625" y="1955800"/>
            <a:ext cx="9906000" cy="1552575"/>
          </a:xfrm>
          <a:prstGeom prst="rect">
            <a:avLst/>
          </a:prstGeom>
          <a:noFill/>
          <a:ln w="9525">
            <a:noFill/>
            <a:miter lim="800000"/>
            <a:headEnd/>
            <a:tailEnd/>
          </a:ln>
        </p:spPr>
        <p:txBody>
          <a:bodyPr anchor="ctr">
            <a:spAutoFit/>
          </a:bodyPr>
          <a:lstStyle/>
          <a:p>
            <a:pPr algn="ctr" defTabSz="914400" eaLnBrk="0" hangingPunct="0"/>
            <a:r>
              <a:rPr lang="ru-RU" sz="2400">
                <a:solidFill>
                  <a:srgbClr val="802600"/>
                </a:solidFill>
                <a:latin typeface="Arial" pitchFamily="34" charset="0"/>
              </a:rPr>
              <a:t>Соглашение между Правительством города Москвы и ГБОУ ВПО Первый МГМУ им. И.М. Сеченова Минздрава для выполнения работ согласно Постановлению Правительства города Москвы от 17.09.2014 г. № 536-ПП</a:t>
            </a:r>
            <a:endParaRPr lang="en-US" sz="2400">
              <a:solidFill>
                <a:srgbClr val="802600"/>
              </a:solidFill>
              <a:latin typeface="Geneva"/>
            </a:endParaRPr>
          </a:p>
        </p:txBody>
      </p:sp>
      <p:pic>
        <p:nvPicPr>
          <p:cNvPr id="224260" name="Picture 28" descr="шарики copy"/>
          <p:cNvPicPr>
            <a:picLocks noChangeAspect="1" noChangeArrowheads="1"/>
          </p:cNvPicPr>
          <p:nvPr/>
        </p:nvPicPr>
        <p:blipFill>
          <a:blip r:embed="rId3"/>
          <a:srcRect/>
          <a:stretch>
            <a:fillRect/>
          </a:stretch>
        </p:blipFill>
        <p:spPr bwMode="auto">
          <a:xfrm>
            <a:off x="6524625" y="3190875"/>
            <a:ext cx="3355975" cy="2592388"/>
          </a:xfrm>
          <a:prstGeom prst="rect">
            <a:avLst/>
          </a:prstGeom>
          <a:noFill/>
          <a:ln w="9525">
            <a:noFill/>
            <a:miter lim="800000"/>
            <a:headEnd/>
            <a:tailEnd/>
          </a:ln>
        </p:spPr>
      </p:pic>
      <p:pic>
        <p:nvPicPr>
          <p:cNvPr id="224261" name="Picture 5" descr="бар"/>
          <p:cNvPicPr>
            <a:picLocks noChangeAspect="1" noChangeArrowheads="1"/>
          </p:cNvPicPr>
          <p:nvPr/>
        </p:nvPicPr>
        <p:blipFill>
          <a:blip r:embed="rId4"/>
          <a:srcRect/>
          <a:stretch>
            <a:fillRect/>
          </a:stretch>
        </p:blipFill>
        <p:spPr bwMode="auto">
          <a:xfrm>
            <a:off x="0" y="5816600"/>
            <a:ext cx="9906000" cy="1039813"/>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IDEOINSERTED" val="No"/>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41132</TotalTime>
  <Words>2796</Words>
  <Application>Microsoft Office PowerPoint</Application>
  <PresentationFormat>Лист A4 (210x297 мм)</PresentationFormat>
  <Paragraphs>175</Paragraphs>
  <Slides>34</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34</vt:i4>
      </vt:variant>
    </vt:vector>
  </HeadingPairs>
  <TitlesOfParts>
    <vt:vector size="43" baseType="lpstr">
      <vt:lpstr>Arial Unicode MS</vt:lpstr>
      <vt:lpstr>Geneva</vt:lpstr>
      <vt:lpstr>Myriad Pro</vt:lpstr>
      <vt:lpstr>Lucida Sans Unicode</vt:lpstr>
      <vt:lpstr>Arial</vt:lpstr>
      <vt:lpstr>Symbol</vt:lpstr>
      <vt:lpstr>Times New Roman</vt:lpstr>
      <vt:lpstr>Calibri</vt:lpstr>
      <vt:lpstr>Office Theme</vt:lpstr>
      <vt:lpstr>Слайд 0</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vector>
  </TitlesOfParts>
  <Company>Lmh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Lkajdfasdfjhlsdfkj asldkfjlaksdjflaskf</dc:title>
  <dc:creator>yuri</dc:creator>
  <cp:lastModifiedBy>Alexey</cp:lastModifiedBy>
  <cp:revision>1929</cp:revision>
  <dcterms:created xsi:type="dcterms:W3CDTF">2009-09-14T11:47:05Z</dcterms:created>
  <dcterms:modified xsi:type="dcterms:W3CDTF">2015-05-18T16:17:22Z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Tracking">
    <vt:lpwstr>false</vt:lpwstr>
  </property>
</Properties>
</file>