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57" r:id="rId4"/>
    <p:sldId id="269" r:id="rId5"/>
    <p:sldId id="261" r:id="rId6"/>
    <p:sldId id="258" r:id="rId7"/>
    <p:sldId id="259" r:id="rId8"/>
    <p:sldId id="264" r:id="rId9"/>
    <p:sldId id="265" r:id="rId10"/>
    <p:sldId id="262" r:id="rId11"/>
    <p:sldId id="263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7;&#1088;&#1072;&#1074;&#1085;&#1077;&#1085;&#1080;&#1077;%20&#1087;&#1088;&#1086;&#1073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7;&#1088;&#1072;&#1074;&#1085;&#1077;&#1085;&#1080;&#1077;%20&#1087;&#1088;&#1086;&#1073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1741939875019675"/>
          <c:y val="4.9482525210664471E-2"/>
          <c:w val="0.6551422725319791"/>
          <c:h val="0.682064097251001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Лист1!$C$188:$C$189</c:f>
              <c:strCache>
                <c:ptCount val="1"/>
                <c:pt idx="0">
                  <c:v>Проба 22149 PFP производные</c:v>
                </c:pt>
              </c:strCache>
            </c:strRef>
          </c:tx>
          <c:cat>
            <c:strRef>
              <c:f>Лист1!$B$190:$B$195</c:f>
              <c:strCache>
                <c:ptCount val="6"/>
                <c:pt idx="0">
                  <c:v>FUB-PB-22-M1</c:v>
                </c:pt>
                <c:pt idx="1">
                  <c:v>FUB-PB-22-M2</c:v>
                </c:pt>
                <c:pt idx="2">
                  <c:v>FUB-PB-22-M3</c:v>
                </c:pt>
                <c:pt idx="3">
                  <c:v>FUB-PB-22-ACID-OH</c:v>
                </c:pt>
                <c:pt idx="4">
                  <c:v>FUB-PB-22M-OH</c:v>
                </c:pt>
                <c:pt idx="5">
                  <c:v>AB-FUBINACA-M1</c:v>
                </c:pt>
              </c:strCache>
            </c:strRef>
          </c:cat>
          <c:val>
            <c:numRef>
              <c:f>Лист1!$C$190:$C$195</c:f>
              <c:numCache>
                <c:formatCode>General</c:formatCode>
                <c:ptCount val="6"/>
                <c:pt idx="0">
                  <c:v>2271339</c:v>
                </c:pt>
                <c:pt idx="4">
                  <c:v>1591420</c:v>
                </c:pt>
                <c:pt idx="5">
                  <c:v>12891860</c:v>
                </c:pt>
              </c:numCache>
            </c:numRef>
          </c:val>
        </c:ser>
        <c:ser>
          <c:idx val="1"/>
          <c:order val="1"/>
          <c:tx>
            <c:strRef>
              <c:f>Лист1!$D$188:$D$189</c:f>
              <c:strCache>
                <c:ptCount val="1"/>
                <c:pt idx="0">
                  <c:v>Проба 22149 TMS производные</c:v>
                </c:pt>
              </c:strCache>
            </c:strRef>
          </c:tx>
          <c:cat>
            <c:strRef>
              <c:f>Лист1!$B$190:$B$195</c:f>
              <c:strCache>
                <c:ptCount val="6"/>
                <c:pt idx="0">
                  <c:v>FUB-PB-22-M1</c:v>
                </c:pt>
                <c:pt idx="1">
                  <c:v>FUB-PB-22-M2</c:v>
                </c:pt>
                <c:pt idx="2">
                  <c:v>FUB-PB-22-M3</c:v>
                </c:pt>
                <c:pt idx="3">
                  <c:v>FUB-PB-22-ACID-OH</c:v>
                </c:pt>
                <c:pt idx="4">
                  <c:v>FUB-PB-22M-OH</c:v>
                </c:pt>
                <c:pt idx="5">
                  <c:v>AB-FUBINACA-M1</c:v>
                </c:pt>
              </c:strCache>
            </c:strRef>
          </c:cat>
          <c:val>
            <c:numRef>
              <c:f>Лист1!$D$190:$D$195</c:f>
              <c:numCache>
                <c:formatCode>General</c:formatCode>
                <c:ptCount val="6"/>
                <c:pt idx="0">
                  <c:v>564130</c:v>
                </c:pt>
                <c:pt idx="1">
                  <c:v>5780262</c:v>
                </c:pt>
                <c:pt idx="2">
                  <c:v>3443166</c:v>
                </c:pt>
                <c:pt idx="3">
                  <c:v>5092506</c:v>
                </c:pt>
                <c:pt idx="5">
                  <c:v>1229223</c:v>
                </c:pt>
              </c:numCache>
            </c:numRef>
          </c:val>
        </c:ser>
        <c:dLbls/>
        <c:shape val="cylinder"/>
        <c:axId val="66451328"/>
        <c:axId val="66452864"/>
        <c:axId val="0"/>
      </c:bar3DChart>
      <c:catAx>
        <c:axId val="66451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6452864"/>
        <c:crosses val="autoZero"/>
        <c:auto val="1"/>
        <c:lblAlgn val="ctr"/>
        <c:lblOffset val="100"/>
      </c:catAx>
      <c:valAx>
        <c:axId val="66452864"/>
        <c:scaling>
          <c:orientation val="minMax"/>
        </c:scaling>
        <c:axPos val="l"/>
        <c:min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66451328"/>
        <c:crosses val="autoZero"/>
        <c:crossBetween val="between"/>
      </c:valAx>
      <c:spPr>
        <a:effectLst>
          <a:innerShdw blurRad="63500" dist="50800" dir="18900000">
            <a:prstClr val="black">
              <a:alpha val="50000"/>
            </a:prstClr>
          </a:innerShdw>
        </a:effectLst>
      </c:spPr>
    </c:plotArea>
    <c:legend>
      <c:legendPos val="r"/>
      <c:legendEntry>
        <c:idx val="0"/>
        <c:txPr>
          <a:bodyPr/>
          <a:lstStyle/>
          <a:p>
            <a:pPr>
              <a:defRPr sz="2000">
                <a:latin typeface="Cambria" panose="020405030504060302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latin typeface="Cambria" panose="020405030504060302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9089875533416865"/>
          <c:y val="9.2691531979555195E-2"/>
          <c:w val="0.18965225656016296"/>
          <c:h val="0.58513080232623582"/>
        </c:manualLayout>
      </c:layout>
      <c:txPr>
        <a:bodyPr/>
        <a:lstStyle/>
        <a:p>
          <a:pPr>
            <a:defRPr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2840068908868776"/>
          <c:y val="1.7320775373771729E-2"/>
          <c:w val="0.66215312829486062"/>
          <c:h val="0.7098836049131417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Лист1!$C$214:$C$215</c:f>
              <c:strCache>
                <c:ptCount val="1"/>
                <c:pt idx="0">
                  <c:v>Проба 22164 PFP производные</c:v>
                </c:pt>
              </c:strCache>
            </c:strRef>
          </c:tx>
          <c:cat>
            <c:strRef>
              <c:f>Лист1!$B$216:$B$220</c:f>
              <c:strCache>
                <c:ptCount val="5"/>
                <c:pt idx="0">
                  <c:v>FUB-PB-22-M1</c:v>
                </c:pt>
                <c:pt idx="1">
                  <c:v>FUB-PB-22-M2</c:v>
                </c:pt>
                <c:pt idx="2">
                  <c:v>FUB-PB-22-M3</c:v>
                </c:pt>
                <c:pt idx="3">
                  <c:v>FUB-PB-22-ACID-OH</c:v>
                </c:pt>
                <c:pt idx="4">
                  <c:v>FUB-PB-22M-OH</c:v>
                </c:pt>
              </c:strCache>
            </c:strRef>
          </c:cat>
          <c:val>
            <c:numRef>
              <c:f>Лист1!$C$216:$C$220</c:f>
              <c:numCache>
                <c:formatCode>General</c:formatCode>
                <c:ptCount val="5"/>
                <c:pt idx="0">
                  <c:v>36639007</c:v>
                </c:pt>
                <c:pt idx="1">
                  <c:v>197159</c:v>
                </c:pt>
                <c:pt idx="4">
                  <c:v>16891368</c:v>
                </c:pt>
              </c:numCache>
            </c:numRef>
          </c:val>
        </c:ser>
        <c:ser>
          <c:idx val="1"/>
          <c:order val="1"/>
          <c:tx>
            <c:strRef>
              <c:f>Лист1!$D$214:$D$215</c:f>
              <c:strCache>
                <c:ptCount val="1"/>
                <c:pt idx="0">
                  <c:v>Проба 22164 TMS производные</c:v>
                </c:pt>
              </c:strCache>
            </c:strRef>
          </c:tx>
          <c:cat>
            <c:strRef>
              <c:f>Лист1!$B$216:$B$220</c:f>
              <c:strCache>
                <c:ptCount val="5"/>
                <c:pt idx="0">
                  <c:v>FUB-PB-22-M1</c:v>
                </c:pt>
                <c:pt idx="1">
                  <c:v>FUB-PB-22-M2</c:v>
                </c:pt>
                <c:pt idx="2">
                  <c:v>FUB-PB-22-M3</c:v>
                </c:pt>
                <c:pt idx="3">
                  <c:v>FUB-PB-22-ACID-OH</c:v>
                </c:pt>
                <c:pt idx="4">
                  <c:v>FUB-PB-22M-OH</c:v>
                </c:pt>
              </c:strCache>
            </c:strRef>
          </c:cat>
          <c:val>
            <c:numRef>
              <c:f>Лист1!$D$216:$D$220</c:f>
              <c:numCache>
                <c:formatCode>General</c:formatCode>
                <c:ptCount val="5"/>
                <c:pt idx="0">
                  <c:v>2972457</c:v>
                </c:pt>
                <c:pt idx="1">
                  <c:v>45930754</c:v>
                </c:pt>
                <c:pt idx="2">
                  <c:v>22272155</c:v>
                </c:pt>
                <c:pt idx="3">
                  <c:v>364387</c:v>
                </c:pt>
              </c:numCache>
            </c:numRef>
          </c:val>
        </c:ser>
        <c:dLbls/>
        <c:shape val="cylinder"/>
        <c:axId val="67233664"/>
        <c:axId val="67235200"/>
        <c:axId val="0"/>
      </c:bar3DChart>
      <c:catAx>
        <c:axId val="672336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7235200"/>
        <c:crosses val="autoZero"/>
        <c:auto val="1"/>
        <c:lblAlgn val="ctr"/>
        <c:lblOffset val="100"/>
      </c:catAx>
      <c:valAx>
        <c:axId val="67235200"/>
        <c:scaling>
          <c:orientation val="minMax"/>
        </c:scaling>
        <c:axPos val="l"/>
        <c:min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7233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11227763196257"/>
          <c:y val="0.14742907136607927"/>
          <c:w val="0.19121250869282364"/>
          <c:h val="0.51654471850696349"/>
        </c:manualLayout>
      </c:layout>
      <c:txPr>
        <a:bodyPr/>
        <a:lstStyle/>
        <a:p>
          <a:pPr>
            <a:defRPr sz="2000"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6CC-CDEA-45DD-AF27-7592FE45A85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BC73-3FF7-4BDF-BB9D-A36074107B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6CC-CDEA-45DD-AF27-7592FE45A85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BC73-3FF7-4BDF-BB9D-A36074107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6CC-CDEA-45DD-AF27-7592FE45A85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BC73-3FF7-4BDF-BB9D-A36074107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6CC-CDEA-45DD-AF27-7592FE45A85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BC73-3FF7-4BDF-BB9D-A36074107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6CC-CDEA-45DD-AF27-7592FE45A85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1ABC73-3FF7-4BDF-BB9D-A36074107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6CC-CDEA-45DD-AF27-7592FE45A85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BC73-3FF7-4BDF-BB9D-A36074107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6CC-CDEA-45DD-AF27-7592FE45A85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BC73-3FF7-4BDF-BB9D-A36074107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6CC-CDEA-45DD-AF27-7592FE45A85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BC73-3FF7-4BDF-BB9D-A36074107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6CC-CDEA-45DD-AF27-7592FE45A85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BC73-3FF7-4BDF-BB9D-A36074107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6CC-CDEA-45DD-AF27-7592FE45A85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BC73-3FF7-4BDF-BB9D-A36074107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6CC-CDEA-45DD-AF27-7592FE45A85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BC73-3FF7-4BDF-BB9D-A36074107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D3B6CC-CDEA-45DD-AF27-7592FE45A856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1ABC73-3FF7-4BDF-BB9D-A36074107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281229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effectLst/>
              </a:rPr>
              <a:t>Отбор для </a:t>
            </a:r>
            <a:r>
              <a:rPr lang="ru-RU" sz="3600" dirty="0">
                <a:effectLst/>
              </a:rPr>
              <a:t>контрольных </a:t>
            </a:r>
            <a:r>
              <a:rPr lang="ru-RU" sz="3600" dirty="0" smtClean="0">
                <a:effectLst/>
              </a:rPr>
              <a:t>задач </a:t>
            </a:r>
            <a:r>
              <a:rPr lang="ru-RU" sz="3600" dirty="0">
                <a:effectLst/>
              </a:rPr>
              <a:t>и исследование сохранности  проб мочи, содержащей </a:t>
            </a:r>
            <a:r>
              <a:rPr lang="ru-RU" sz="3600" dirty="0" err="1" smtClean="0">
                <a:effectLst/>
              </a:rPr>
              <a:t>каннабимиметики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013176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КОГБУЗ «Кировский областной наркологический диспансер»</a:t>
            </a:r>
          </a:p>
          <a:p>
            <a:pPr algn="ctr"/>
            <a:r>
              <a:rPr lang="ru-RU" sz="2000" dirty="0" smtClean="0"/>
              <a:t>Заведующий химико-токсикологической лабораторией </a:t>
            </a:r>
          </a:p>
          <a:p>
            <a:pPr algn="ctr"/>
            <a:r>
              <a:rPr lang="ru-RU" sz="2000" dirty="0" smtClean="0"/>
              <a:t>Симонов А.Б.</a:t>
            </a:r>
          </a:p>
          <a:p>
            <a:pPr algn="ctr"/>
            <a:r>
              <a:rPr lang="ru-RU" sz="2000" dirty="0" smtClean="0"/>
              <a:t>2015 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219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51780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Профтест</a:t>
            </a:r>
            <a:r>
              <a:rPr lang="ru-RU" dirty="0" smtClean="0"/>
              <a:t> №1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5286863"/>
              </p:ext>
            </p:extLst>
          </p:nvPr>
        </p:nvGraphicFramePr>
        <p:xfrm>
          <a:off x="323528" y="980729"/>
          <a:ext cx="8424935" cy="559961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39029"/>
                <a:gridCol w="5796519"/>
                <a:gridCol w="928650"/>
                <a:gridCol w="790624"/>
                <a:gridCol w="98105"/>
                <a:gridCol w="72008"/>
              </a:tblGrid>
              <a:tr h="26515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chemeClr val="bg1"/>
                          </a:solidFill>
                          <a:effectLst/>
                        </a:rPr>
                        <a:t>Проба №4</a:t>
                      </a:r>
                      <a:endParaRPr lang="ru-RU" sz="18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</a:tr>
              <a:tr h="795462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chemeClr val="bg1"/>
                          </a:solidFill>
                          <a:effectLst/>
                        </a:rPr>
                        <a:t>Гидролиз: щелочной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 err="1">
                          <a:solidFill>
                            <a:schemeClr val="bg1"/>
                          </a:solidFill>
                          <a:effectLst/>
                        </a:rPr>
                        <a:t>Экстрация</a:t>
                      </a:r>
                      <a:r>
                        <a:rPr lang="ru-RU" sz="1800" b="1" kern="50" dirty="0">
                          <a:solidFill>
                            <a:schemeClr val="bg1"/>
                          </a:solidFill>
                          <a:effectLst/>
                        </a:rPr>
                        <a:t>: </a:t>
                      </a:r>
                      <a:r>
                        <a:rPr lang="ru-RU" sz="1800" b="1" kern="50" dirty="0" err="1">
                          <a:solidFill>
                            <a:schemeClr val="bg1"/>
                          </a:solidFill>
                          <a:effectLst/>
                        </a:rPr>
                        <a:t>гексан</a:t>
                      </a:r>
                      <a:r>
                        <a:rPr lang="ru-RU" sz="1800" b="1" kern="50" dirty="0">
                          <a:solidFill>
                            <a:schemeClr val="bg1"/>
                          </a:solidFill>
                          <a:effectLst/>
                        </a:rPr>
                        <a:t>-этилацетат 7:1 рН 2,3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chemeClr val="bg1"/>
                          </a:solidFill>
                          <a:effectLst/>
                        </a:rPr>
                        <a:t>Дериватизация: </a:t>
                      </a:r>
                      <a:r>
                        <a:rPr lang="en-US" sz="1800" b="1" kern="50" dirty="0">
                          <a:solidFill>
                            <a:schemeClr val="bg1"/>
                          </a:solidFill>
                          <a:effectLst/>
                        </a:rPr>
                        <a:t>BSTFA</a:t>
                      </a:r>
                      <a:endParaRPr lang="ru-RU" sz="18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</a:tr>
              <a:tr h="823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18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chemeClr val="bg1"/>
                          </a:solidFill>
                          <a:effectLst/>
                        </a:rPr>
                        <a:t>Идентифицированные вещества</a:t>
                      </a:r>
                      <a:endParaRPr lang="ru-RU" sz="16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50">
                          <a:solidFill>
                            <a:schemeClr val="bg1"/>
                          </a:solidFill>
                          <a:effectLst/>
                        </a:rPr>
                        <a:t>SCREEN</a:t>
                      </a:r>
                      <a:endParaRPr lang="ru-RU" sz="1600" b="1" kern="5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50">
                          <a:solidFill>
                            <a:schemeClr val="bg1"/>
                          </a:solidFill>
                          <a:effectLst/>
                        </a:rPr>
                        <a:t>RT, min</a:t>
                      </a:r>
                      <a:endParaRPr lang="ru-RU" sz="16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50">
                          <a:solidFill>
                            <a:schemeClr val="bg1"/>
                          </a:solidFill>
                          <a:effectLst/>
                        </a:rPr>
                        <a:t>DOAS</a:t>
                      </a:r>
                      <a:endParaRPr lang="ru-RU" sz="1600" b="1" kern="5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50">
                          <a:solidFill>
                            <a:schemeClr val="bg1"/>
                          </a:solidFill>
                          <a:effectLst/>
                        </a:rPr>
                        <a:t>RT, min</a:t>
                      </a:r>
                      <a:endParaRPr lang="ru-RU" sz="16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8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chemeClr val="bg1"/>
                          </a:solidFill>
                          <a:effectLst/>
                        </a:rPr>
                        <a:t>quinolin-8-ol </a:t>
                      </a:r>
                      <a:r>
                        <a:rPr lang="ru-RU" sz="1600" b="1" kern="50" dirty="0" err="1">
                          <a:solidFill>
                            <a:schemeClr val="bg1"/>
                          </a:solidFill>
                          <a:effectLst/>
                        </a:rPr>
                        <a:t>TMSEther</a:t>
                      </a:r>
                      <a:endParaRPr lang="ru-RU" sz="16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>
                          <a:solidFill>
                            <a:schemeClr val="bg1"/>
                          </a:solidFill>
                          <a:effectLst/>
                        </a:rPr>
                        <a:t>4.99</a:t>
                      </a:r>
                      <a:endParaRPr lang="ru-RU" sz="16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5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r>
                        <a:rPr lang="ru-RU" sz="1600" b="1" kern="50">
                          <a:solidFill>
                            <a:schemeClr val="bg1"/>
                          </a:solidFill>
                          <a:effectLst/>
                        </a:rPr>
                        <a:t>.53</a:t>
                      </a:r>
                      <a:endParaRPr lang="ru-RU" sz="16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8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chemeClr val="bg1"/>
                          </a:solidFill>
                          <a:effectLst/>
                        </a:rPr>
                        <a:t>PB-22-M HY TMS</a:t>
                      </a:r>
                      <a:endParaRPr lang="ru-RU" sz="16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>
                          <a:solidFill>
                            <a:schemeClr val="bg1"/>
                          </a:solidFill>
                          <a:effectLst/>
                        </a:rPr>
                        <a:t>7.35</a:t>
                      </a:r>
                      <a:endParaRPr lang="ru-RU" sz="16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>
                          <a:solidFill>
                            <a:schemeClr val="bg1"/>
                          </a:solidFill>
                          <a:effectLst/>
                        </a:rPr>
                        <a:t>13.68</a:t>
                      </a:r>
                      <a:endParaRPr lang="ru-RU" sz="16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8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50" dirty="0">
                          <a:solidFill>
                            <a:schemeClr val="bg1"/>
                          </a:solidFill>
                          <a:effectLst/>
                        </a:rPr>
                        <a:t>13.5966 min PB_FUB_M1_TMS</a:t>
                      </a:r>
                      <a:endParaRPr lang="ru-RU" sz="16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>
                          <a:solidFill>
                            <a:schemeClr val="bg1"/>
                          </a:solidFill>
                          <a:effectLst/>
                        </a:rPr>
                        <a:t>7.47</a:t>
                      </a:r>
                      <a:endParaRPr lang="ru-RU" sz="16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>
                          <a:solidFill>
                            <a:schemeClr val="bg1"/>
                          </a:solidFill>
                          <a:effectLst/>
                        </a:rPr>
                        <a:t>13.89</a:t>
                      </a:r>
                      <a:endParaRPr lang="ru-RU" sz="16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8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50" dirty="0">
                          <a:solidFill>
                            <a:schemeClr val="bg1"/>
                          </a:solidFill>
                          <a:effectLst/>
                        </a:rPr>
                        <a:t>PB-22-M HY (</a:t>
                      </a:r>
                      <a:r>
                        <a:rPr lang="en-US" sz="1600" b="1" kern="50" dirty="0" err="1">
                          <a:solidFill>
                            <a:schemeClr val="bg1"/>
                          </a:solidFill>
                          <a:effectLst/>
                        </a:rPr>
                        <a:t>oxo</a:t>
                      </a:r>
                      <a:r>
                        <a:rPr lang="en-US" sz="1600" b="1" kern="50" dirty="0">
                          <a:solidFill>
                            <a:schemeClr val="bg1"/>
                          </a:solidFill>
                          <a:effectLst/>
                        </a:rPr>
                        <a:t>-) TMS</a:t>
                      </a:r>
                      <a:endParaRPr lang="ru-RU" sz="16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>
                          <a:solidFill>
                            <a:schemeClr val="bg1"/>
                          </a:solidFill>
                          <a:effectLst/>
                        </a:rPr>
                        <a:t>7.93</a:t>
                      </a:r>
                      <a:endParaRPr lang="ru-RU" sz="16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>
                          <a:solidFill>
                            <a:schemeClr val="bg1"/>
                          </a:solidFill>
                          <a:effectLst/>
                        </a:rPr>
                        <a:t>14.77</a:t>
                      </a:r>
                      <a:endParaRPr lang="ru-RU" sz="16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8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50" dirty="0">
                          <a:solidFill>
                            <a:schemeClr val="bg1"/>
                          </a:solidFill>
                          <a:effectLst/>
                        </a:rPr>
                        <a:t>8.0725  PB-22-M HY (HO-chain-) 2TMS</a:t>
                      </a:r>
                      <a:endParaRPr lang="ru-RU" sz="16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>
                          <a:solidFill>
                            <a:schemeClr val="bg1"/>
                          </a:solidFill>
                          <a:effectLst/>
                        </a:rPr>
                        <a:t>8.13?</a:t>
                      </a:r>
                      <a:endParaRPr lang="ru-RU" sz="16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>
                          <a:solidFill>
                            <a:schemeClr val="bg1"/>
                          </a:solidFill>
                          <a:effectLst/>
                        </a:rPr>
                        <a:t>15.2</a:t>
                      </a:r>
                      <a:endParaRPr lang="ru-RU" sz="16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8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50" dirty="0">
                          <a:solidFill>
                            <a:schemeClr val="bg1"/>
                          </a:solidFill>
                          <a:effectLst/>
                        </a:rPr>
                        <a:t>15.2434 min_PB_FUB_M2_TMS</a:t>
                      </a:r>
                      <a:endParaRPr lang="ru-RU" sz="16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>
                          <a:solidFill>
                            <a:schemeClr val="bg1"/>
                          </a:solidFill>
                          <a:effectLst/>
                        </a:rPr>
                        <a:t>8.37</a:t>
                      </a:r>
                      <a:endParaRPr lang="ru-RU" sz="16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>
                          <a:solidFill>
                            <a:schemeClr val="bg1"/>
                          </a:solidFill>
                          <a:effectLst/>
                        </a:rPr>
                        <a:t>15.64</a:t>
                      </a:r>
                      <a:endParaRPr lang="ru-RU" sz="16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8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50" dirty="0">
                          <a:solidFill>
                            <a:schemeClr val="bg1"/>
                          </a:solidFill>
                          <a:effectLst/>
                        </a:rPr>
                        <a:t>17.4217 min _PB_FUB_M3_TMS</a:t>
                      </a:r>
                      <a:endParaRPr lang="ru-RU" sz="16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>
                          <a:solidFill>
                            <a:schemeClr val="bg1"/>
                          </a:solidFill>
                          <a:effectLst/>
                        </a:rPr>
                        <a:t>9.53</a:t>
                      </a:r>
                      <a:endParaRPr lang="ru-RU" sz="16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chemeClr val="bg1"/>
                          </a:solidFill>
                          <a:effectLst/>
                        </a:rPr>
                        <a:t>18.03</a:t>
                      </a:r>
                      <a:endParaRPr lang="ru-RU" sz="16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8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kern="50" dirty="0">
                          <a:solidFill>
                            <a:schemeClr val="bg1"/>
                          </a:solidFill>
                          <a:effectLst/>
                        </a:rPr>
                        <a:t>AB-FUBINACA-M (HOOC-) TMS</a:t>
                      </a:r>
                      <a:endParaRPr lang="ru-RU" sz="16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chemeClr val="bg1"/>
                          </a:solidFill>
                          <a:effectLst/>
                        </a:rPr>
                        <a:t>10.68</a:t>
                      </a:r>
                      <a:endParaRPr lang="ru-RU" sz="16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>
                          <a:solidFill>
                            <a:schemeClr val="bg1"/>
                          </a:solidFill>
                          <a:effectLst/>
                        </a:rPr>
                        <a:t>20.41</a:t>
                      </a:r>
                      <a:endParaRPr lang="ru-RU" sz="1600" b="1" kern="5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631" marR="29631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30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chemeClr val="bg1"/>
                          </a:solidFill>
                          <a:effectLst/>
                        </a:rPr>
                        <a:t>Результаты: обнаружены метаболиты/маркеры  PB-22, </a:t>
                      </a:r>
                      <a:r>
                        <a:rPr lang="en-US" sz="1800" b="1" kern="50" dirty="0">
                          <a:solidFill>
                            <a:schemeClr val="bg1"/>
                          </a:solidFill>
                          <a:effectLst/>
                        </a:rPr>
                        <a:t>PB</a:t>
                      </a:r>
                      <a:r>
                        <a:rPr lang="ru-RU" sz="1800" b="1" kern="50" dirty="0">
                          <a:solidFill>
                            <a:schemeClr val="bg1"/>
                          </a:solidFill>
                          <a:effectLst/>
                        </a:rPr>
                        <a:t>_</a:t>
                      </a:r>
                      <a:r>
                        <a:rPr lang="en-US" sz="1800" b="1" kern="50" dirty="0">
                          <a:solidFill>
                            <a:schemeClr val="bg1"/>
                          </a:solidFill>
                          <a:effectLst/>
                        </a:rPr>
                        <a:t>FUB</a:t>
                      </a:r>
                      <a:r>
                        <a:rPr lang="ru-RU" sz="1800" b="1" kern="50" dirty="0">
                          <a:solidFill>
                            <a:schemeClr val="bg1"/>
                          </a:solidFill>
                          <a:effectLst/>
                        </a:rPr>
                        <a:t> и </a:t>
                      </a:r>
                      <a:r>
                        <a:rPr lang="en-US" sz="1800" b="1" kern="50" dirty="0">
                          <a:solidFill>
                            <a:schemeClr val="bg1"/>
                          </a:solidFill>
                          <a:effectLst/>
                        </a:rPr>
                        <a:t>AB</a:t>
                      </a:r>
                      <a:r>
                        <a:rPr lang="ru-RU" sz="1800" b="1" kern="5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en-US" sz="1800" b="1" kern="50" dirty="0">
                          <a:solidFill>
                            <a:schemeClr val="bg1"/>
                          </a:solidFill>
                          <a:effectLst/>
                        </a:rPr>
                        <a:t>FUBINACA</a:t>
                      </a:r>
                      <a:endParaRPr lang="ru-RU" sz="18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538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55888" cy="61951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Профтест</a:t>
            </a:r>
            <a:r>
              <a:rPr lang="ru-RU" dirty="0" smtClean="0"/>
              <a:t> №2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14106215"/>
              </p:ext>
            </p:extLst>
          </p:nvPr>
        </p:nvGraphicFramePr>
        <p:xfrm>
          <a:off x="395536" y="1052736"/>
          <a:ext cx="8280918" cy="5258465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00958"/>
                <a:gridCol w="4700158"/>
                <a:gridCol w="1349524"/>
                <a:gridCol w="1395882"/>
                <a:gridCol w="34396"/>
              </a:tblGrid>
              <a:tr h="34382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effectLst/>
                        </a:rPr>
                        <a:t>Проба №4</a:t>
                      </a:r>
                      <a:endParaRPr lang="ru-RU" sz="18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 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</a:tr>
              <a:tr h="1031486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effectLst/>
                        </a:rPr>
                        <a:t>Гидролиз: щелочной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 err="1">
                          <a:effectLst/>
                        </a:rPr>
                        <a:t>Экстрация</a:t>
                      </a:r>
                      <a:r>
                        <a:rPr lang="ru-RU" sz="1800" b="1" kern="50" dirty="0">
                          <a:effectLst/>
                        </a:rPr>
                        <a:t>: </a:t>
                      </a:r>
                      <a:r>
                        <a:rPr lang="ru-RU" sz="1800" b="1" kern="50" dirty="0" err="1">
                          <a:effectLst/>
                        </a:rPr>
                        <a:t>гексан</a:t>
                      </a:r>
                      <a:r>
                        <a:rPr lang="ru-RU" sz="1800" b="1" kern="50" dirty="0">
                          <a:effectLst/>
                        </a:rPr>
                        <a:t>-этилацетат 7:1 рН 2,3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effectLst/>
                        </a:rPr>
                        <a:t>Дериватизация: </a:t>
                      </a:r>
                      <a:r>
                        <a:rPr lang="en-US" sz="1800" b="1" kern="50" dirty="0">
                          <a:effectLst/>
                        </a:rPr>
                        <a:t>PFP</a:t>
                      </a:r>
                      <a:endParaRPr lang="ru-RU" sz="18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 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</a:tr>
              <a:tr h="1505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№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effectLst/>
                        </a:rPr>
                        <a:t>Идентифицированные вещества</a:t>
                      </a:r>
                      <a:endParaRPr lang="ru-RU" sz="18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effectLst/>
                        </a:rPr>
                        <a:t>SCREEN</a:t>
                      </a:r>
                      <a:endParaRPr lang="ru-RU" sz="1800" b="1" kern="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effectLst/>
                        </a:rPr>
                        <a:t>RT, min </a:t>
                      </a:r>
                      <a:r>
                        <a:rPr lang="en-ZW" sz="1800" b="1" kern="50" dirty="0">
                          <a:effectLst/>
                        </a:rPr>
                        <a:t>DPA RT</a:t>
                      </a:r>
                      <a:r>
                        <a:rPr lang="en-US" sz="1800" b="1" kern="50" dirty="0">
                          <a:effectLst/>
                        </a:rPr>
                        <a:t>=5.46</a:t>
                      </a:r>
                      <a:r>
                        <a:rPr lang="en-ZW" sz="1800" b="1" kern="50" dirty="0">
                          <a:effectLst/>
                        </a:rPr>
                        <a:t>min</a:t>
                      </a:r>
                      <a:endParaRPr lang="ru-RU" sz="18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50">
                          <a:effectLst/>
                        </a:rPr>
                        <a:t>DOAS</a:t>
                      </a:r>
                      <a:endParaRPr lang="ru-RU" sz="1800" b="1" kern="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50">
                          <a:effectLst/>
                        </a:rPr>
                        <a:t>RT, min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 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  <a:tr h="343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1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>
                          <a:effectLst/>
                        </a:rPr>
                        <a:t>PB22_M_PFP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6.985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 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 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  <a:tr h="343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2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>
                          <a:effectLst/>
                        </a:rPr>
                        <a:t>PB_22_M3_PFP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7.217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 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 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  <a:tr h="343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3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>
                          <a:effectLst/>
                        </a:rPr>
                        <a:t>FUB-PB-22 marker PFP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7.579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 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 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  <a:tr h="343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4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>
                          <a:effectLst/>
                        </a:rPr>
                        <a:t>FUB-PB-22_M2_PFP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8</a:t>
                      </a:r>
                      <a:r>
                        <a:rPr lang="en-ZW" sz="1800" b="1" kern="50">
                          <a:effectLst/>
                        </a:rPr>
                        <a:t>.</a:t>
                      </a:r>
                      <a:r>
                        <a:rPr lang="ru-RU" sz="1800" b="1" kern="50">
                          <a:effectLst/>
                        </a:rPr>
                        <a:t>66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 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 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  <a:tr h="343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5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>
                          <a:effectLst/>
                        </a:rPr>
                        <a:t>AB-FUBINACA M1 PFP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9.23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 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 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  <a:tr h="65900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Результаты: обнаружены метаболиты/маркеры  </a:t>
                      </a:r>
                      <a:r>
                        <a:rPr lang="ru-RU" sz="1600" b="1" kern="50">
                          <a:effectLst/>
                        </a:rPr>
                        <a:t>PB-22, </a:t>
                      </a:r>
                      <a:r>
                        <a:rPr lang="en-US" sz="1600" b="1" kern="50">
                          <a:effectLst/>
                        </a:rPr>
                        <a:t>PB</a:t>
                      </a:r>
                      <a:r>
                        <a:rPr lang="ru-RU" sz="1600" b="1" kern="50">
                          <a:effectLst/>
                        </a:rPr>
                        <a:t>_</a:t>
                      </a:r>
                      <a:r>
                        <a:rPr lang="en-US" sz="1600" b="1" kern="50">
                          <a:effectLst/>
                        </a:rPr>
                        <a:t>FUB</a:t>
                      </a:r>
                      <a:r>
                        <a:rPr lang="ru-RU" sz="1600" b="1" kern="50">
                          <a:effectLst/>
                        </a:rPr>
                        <a:t> и </a:t>
                      </a:r>
                      <a:r>
                        <a:rPr lang="en-US" sz="1600" b="1" kern="50">
                          <a:effectLst/>
                        </a:rPr>
                        <a:t>AB</a:t>
                      </a:r>
                      <a:r>
                        <a:rPr lang="ru-RU" sz="1600" b="1" kern="50">
                          <a:effectLst/>
                        </a:rPr>
                        <a:t>-</a:t>
                      </a:r>
                      <a:r>
                        <a:rPr lang="en-US" sz="1600" b="1" kern="50">
                          <a:effectLst/>
                        </a:rPr>
                        <a:t>FUBINACA</a:t>
                      </a:r>
                      <a:endParaRPr lang="ru-RU" sz="18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effectLst/>
                        </a:rPr>
                        <a:t> </a:t>
                      </a:r>
                      <a:endParaRPr lang="ru-RU" sz="18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333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Длительное хранение образцов мочи, содержащей маркеры/метаболиты синтетических каннабимиметиков, не оказывает существенное влияние на их идентификацию при повторных исследованиях.</a:t>
            </a:r>
          </a:p>
          <a:p>
            <a:r>
              <a:rPr lang="ru-RU" dirty="0" smtClean="0"/>
              <a:t>Образцы, полученные объединением проб, содержащих разные </a:t>
            </a:r>
            <a:r>
              <a:rPr lang="ru-RU" dirty="0" err="1" smtClean="0"/>
              <a:t>каннабимиметики</a:t>
            </a:r>
            <a:r>
              <a:rPr lang="ru-RU" dirty="0" smtClean="0"/>
              <a:t>, могут быть успешно проанализированы в разных лабораториях в рамках </a:t>
            </a:r>
            <a:r>
              <a:rPr lang="ru-RU" dirty="0" err="1" smtClean="0"/>
              <a:t>профтестов</a:t>
            </a:r>
            <a:r>
              <a:rPr lang="ru-RU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5775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183880" cy="93610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1515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6618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Оснащение ХТЛ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052736"/>
            <a:ext cx="7298106" cy="5400600"/>
          </a:xfrm>
        </p:spPr>
      </p:pic>
    </p:spTree>
    <p:extLst>
      <p:ext uri="{BB962C8B-B14F-4D97-AF65-F5344CB8AC3E}">
        <p14:creationId xmlns:p14="http://schemas.microsoft.com/office/powerpoint/2010/main" xmlns="" val="22379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051560"/>
          </a:xfrm>
        </p:spPr>
        <p:txBody>
          <a:bodyPr>
            <a:noAutofit/>
          </a:bodyPr>
          <a:lstStyle/>
          <a:p>
            <a:r>
              <a:rPr lang="ru-RU" sz="2000" b="1" dirty="0"/>
              <a:t>Количество положительных исследований на «дизайнерские»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наркотики и курительные смеси, % от общего числа положительных за 2014 год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2528769"/>
              </p:ext>
            </p:extLst>
          </p:nvPr>
        </p:nvGraphicFramePr>
        <p:xfrm>
          <a:off x="467544" y="1340768"/>
          <a:ext cx="8352928" cy="53743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543889"/>
                <a:gridCol w="2809039"/>
              </a:tblGrid>
              <a:tr h="268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Номенклатура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2014 год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</a:tr>
              <a:tr h="26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AB-PINACA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12 (1,03%)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</a:tr>
              <a:tr h="26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AB-PINACA F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или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(5F-)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5 (0,43%)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</a:tr>
              <a:tr h="26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AB-FUBINACA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17 (1,45%)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</a:tr>
              <a:tr h="26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PB-22 F(QCBL-2201) 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60 (5,13%)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</a:tr>
              <a:tr h="26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FUB-PB-22(QCBL-BZ-F) 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48 (4,11%)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</a:tr>
              <a:tr h="26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α-PVТ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1 (0,09%)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</a:tr>
              <a:tr h="26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МДПВ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66 (5,65%)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</a:tr>
              <a:tr h="26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AB-PINACA-CHM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36 (3,08%)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</a:tr>
              <a:tr h="26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CBL-2201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69 (5,90%)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</a:tr>
              <a:tr h="26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MMB(N)-2201 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5 (0,43%)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</a:tr>
              <a:tr h="26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MDMB(N)-2201 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8 (0,68%)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</a:tr>
              <a:tr h="26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MMB-2201 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14 (1,20%)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</a:tr>
              <a:tr h="26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Сочетание курительных смесей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169 (14,46%)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</a:tr>
              <a:tr h="26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Курительные смеси + НС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88 (7,53%)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</a:tr>
              <a:tr h="26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Сочетанные НС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45 (3,85%)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</a:tr>
              <a:tr h="26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</a:rPr>
                        <a:t>α-PVP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218 (18,65%)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</a:tr>
              <a:tr h="26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MDMB(N)-BZ-F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61 (5,22%)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</a:tr>
              <a:tr h="26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UR-144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1 (0,09%)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</a:tr>
              <a:tr h="26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3,4 MDPBP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4 (0,34%)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716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хранения образцов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894" y="1600200"/>
            <a:ext cx="3349212" cy="4525963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Фармацевтический холодильник, температура </a:t>
            </a:r>
            <a:r>
              <a:rPr lang="ru-RU" dirty="0"/>
              <a:t>хранения +4 - +6 С°</a:t>
            </a:r>
          </a:p>
          <a:p>
            <a:endParaRPr lang="ru-RU" dirty="0" smtClean="0"/>
          </a:p>
          <a:p>
            <a:r>
              <a:rPr lang="ru-RU" dirty="0" smtClean="0"/>
              <a:t>Чистые пенициллиновые флаконы, </a:t>
            </a:r>
            <a:r>
              <a:rPr lang="ru-RU" dirty="0" err="1" smtClean="0"/>
              <a:t>завальцованные</a:t>
            </a:r>
            <a:r>
              <a:rPr lang="ru-RU" dirty="0" smtClean="0"/>
              <a:t> </a:t>
            </a:r>
            <a:r>
              <a:rPr lang="ru-RU" smtClean="0"/>
              <a:t>и маркированные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15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83880" cy="58981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Вещества, обнаруженные в образцах, до (</a:t>
            </a:r>
            <a:r>
              <a:rPr lang="en-US" sz="2400" dirty="0" smtClean="0"/>
              <a:t>PFP) </a:t>
            </a:r>
            <a:r>
              <a:rPr lang="ru-RU" sz="2400" dirty="0" smtClean="0"/>
              <a:t>и после</a:t>
            </a:r>
            <a:r>
              <a:rPr lang="en-US" sz="2400" dirty="0" smtClean="0"/>
              <a:t> (TMS)</a:t>
            </a:r>
            <a:r>
              <a:rPr lang="ru-RU" sz="2400" dirty="0" smtClean="0"/>
              <a:t> хранения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0095557"/>
              </p:ext>
            </p:extLst>
          </p:nvPr>
        </p:nvGraphicFramePr>
        <p:xfrm>
          <a:off x="251520" y="1124744"/>
          <a:ext cx="8640959" cy="5400606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07817"/>
                <a:gridCol w="798446"/>
                <a:gridCol w="681341"/>
                <a:gridCol w="723924"/>
                <a:gridCol w="819737"/>
                <a:gridCol w="819737"/>
                <a:gridCol w="777154"/>
                <a:gridCol w="681341"/>
                <a:gridCol w="745215"/>
                <a:gridCol w="830384"/>
                <a:gridCol w="755863"/>
              </a:tblGrid>
              <a:tr h="4572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№ образца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PFP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TMS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76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5F-PINACA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PB-22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FUB-BP-22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AB-PINACA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FUBINACA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5F-PINACA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PB-22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FUB-BP-22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AB-PINACA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FUBINACA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572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14521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572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14558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572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14567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572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14586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572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14607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572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22149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572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14562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57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14587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+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572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22164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92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83880" cy="6618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Образец № 22149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1266668"/>
              </p:ext>
            </p:extLst>
          </p:nvPr>
        </p:nvGraphicFramePr>
        <p:xfrm>
          <a:off x="467544" y="980728"/>
          <a:ext cx="8183562" cy="541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512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83880" cy="6618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Образец № 22164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91536123"/>
              </p:ext>
            </p:extLst>
          </p:nvPr>
        </p:nvGraphicFramePr>
        <p:xfrm>
          <a:off x="395536" y="1124744"/>
          <a:ext cx="8183562" cy="5347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057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83880" cy="720080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Хроматограмма</a:t>
            </a:r>
            <a:r>
              <a:rPr lang="ru-RU" sz="2400" dirty="0" smtClean="0"/>
              <a:t> образца № 14581 производные </a:t>
            </a:r>
            <a:r>
              <a:rPr lang="en-US" sz="2400" dirty="0" smtClean="0"/>
              <a:t>PFP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80728"/>
            <a:ext cx="8496944" cy="554461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204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83880" cy="720080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Хроматограмма</a:t>
            </a:r>
            <a:r>
              <a:rPr lang="ru-RU" sz="2400" dirty="0" smtClean="0"/>
              <a:t> образца № 14581 производные </a:t>
            </a:r>
            <a:r>
              <a:rPr lang="en-US" sz="2400" dirty="0" smtClean="0"/>
              <a:t>TMS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836712"/>
            <a:ext cx="8280920" cy="567553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296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169</TotalTime>
  <Words>479</Words>
  <Application>Microsoft Office PowerPoint</Application>
  <PresentationFormat>Экран (4:3)</PresentationFormat>
  <Paragraphs>259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Отбор для контрольных задач и исследование сохранности  проб мочи, содержащей каннабимиметики</vt:lpstr>
      <vt:lpstr>Оснащение ХТЛ </vt:lpstr>
      <vt:lpstr>Количество положительных исследований на «дизайнерские»  наркотики и курительные смеси, % от общего числа положительных за 2014 год</vt:lpstr>
      <vt:lpstr>Условия хранения образцов</vt:lpstr>
      <vt:lpstr>Вещества, обнаруженные в образцах, до (PFP) и после (TMS) хранения</vt:lpstr>
      <vt:lpstr>Образец № 22149</vt:lpstr>
      <vt:lpstr>Образец № 22164</vt:lpstr>
      <vt:lpstr>Хроматограмма образца № 14581 производные PFP</vt:lpstr>
      <vt:lpstr>Хроматограмма образца № 14581 производные TMS</vt:lpstr>
      <vt:lpstr>Профтест №1</vt:lpstr>
      <vt:lpstr>Профтест №2</vt:lpstr>
      <vt:lpstr>Выводы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Антон</cp:lastModifiedBy>
  <cp:revision>21</cp:revision>
  <dcterms:created xsi:type="dcterms:W3CDTF">2015-09-15T08:39:05Z</dcterms:created>
  <dcterms:modified xsi:type="dcterms:W3CDTF">2015-10-05T13:26:54Z</dcterms:modified>
</cp:coreProperties>
</file>