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75" r:id="rId5"/>
    <p:sldId id="276" r:id="rId6"/>
    <p:sldId id="262" r:id="rId7"/>
    <p:sldId id="264" r:id="rId8"/>
    <p:sldId id="274" r:id="rId9"/>
    <p:sldId id="266" r:id="rId10"/>
    <p:sldId id="267" r:id="rId11"/>
    <p:sldId id="268" r:id="rId12"/>
    <p:sldId id="272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7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Дети </a:t>
            </a:r>
            <a:r>
              <a:rPr lang="ru-RU" dirty="0" smtClean="0"/>
              <a:t>209 (до </a:t>
            </a:r>
            <a:r>
              <a:rPr lang="ru-RU" dirty="0"/>
              <a:t>15 лет)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Алкогольное</c:v>
                </c:pt>
                <c:pt idx="1">
                  <c:v>Не обнаружено</c:v>
                </c:pt>
                <c:pt idx="3">
                  <c:v>Наркотическое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38.799999999999997</c:v>
                </c:pt>
                <c:pt idx="1">
                  <c:v>46.8</c:v>
                </c:pt>
                <c:pt idx="3">
                  <c:v>14.4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Подростки 1399 (15-17 лет)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Подростки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Алкогольное</c:v>
                </c:pt>
                <c:pt idx="1">
                  <c:v>Не обнаружено</c:v>
                </c:pt>
                <c:pt idx="3">
                  <c:v>Наркотическое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26.8</c:v>
                </c:pt>
                <c:pt idx="1">
                  <c:v>63</c:v>
                </c:pt>
                <c:pt idx="3">
                  <c:v>10.199999999999999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опьянения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Алкогольное</c:v>
                </c:pt>
                <c:pt idx="1">
                  <c:v>Наркотическое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82.3</c:v>
                </c:pt>
                <c:pt idx="1">
                  <c:v>17.7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2"/>
              <c:layout>
                <c:manualLayout>
                  <c:x val="4.6418822784815378E-2"/>
                  <c:y val="-0.2259627095913538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8135995929767393E-2"/>
                  <c:y val="-0.2710306637388023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МАРИХУАНА</c:v>
                </c:pt>
                <c:pt idx="1">
                  <c:v>ОПИАТЫ</c:v>
                </c:pt>
                <c:pt idx="2">
                  <c:v>АМФЕТАМИНЫ</c:v>
                </c:pt>
                <c:pt idx="3">
                  <c:v>БЕНЗОДИАЗЕПИНЫ</c:v>
                </c:pt>
                <c:pt idx="4">
                  <c:v>БАРБИТУРАТЫ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0.34899999999999998</c:v>
                </c:pt>
                <c:pt idx="1">
                  <c:v>0.192</c:v>
                </c:pt>
                <c:pt idx="2">
                  <c:v>3.8399999999999997E-2</c:v>
                </c:pt>
                <c:pt idx="3">
                  <c:v>1.3899999999999999E-2</c:v>
                </c:pt>
                <c:pt idx="4">
                  <c:v>0.40500000000000003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678003869077548"/>
          <c:y val="0.13918531201862305"/>
          <c:w val="0.23520321915332262"/>
          <c:h val="0.5022607830649211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1BDA1-AAF6-4A74-BB0F-6A72E23F8119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6D240-C942-4553-B10C-A76301776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9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6F5304F-4DCD-4E77-830D-2D2118F157A0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9860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3DDD3B9-7661-4BDE-9454-43E2A1810576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649C4F3-AC22-401F-B4CC-49E99AF9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3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3B9-7661-4BDE-9454-43E2A1810576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C4F3-AC22-401F-B4CC-49E99AF9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0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3B9-7661-4BDE-9454-43E2A1810576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C4F3-AC22-401F-B4CC-49E99AF9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82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3B9-7661-4BDE-9454-43E2A1810576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C4F3-AC22-401F-B4CC-49E99AF9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48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3B9-7661-4BDE-9454-43E2A1810576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C4F3-AC22-401F-B4CC-49E99AF9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65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3B9-7661-4BDE-9454-43E2A1810576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C4F3-AC22-401F-B4CC-49E99AF9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49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3B9-7661-4BDE-9454-43E2A1810576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C4F3-AC22-401F-B4CC-49E99AF9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90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3DDD3B9-7661-4BDE-9454-43E2A1810576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C4F3-AC22-401F-B4CC-49E99AF9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105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3DDD3B9-7661-4BDE-9454-43E2A1810576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C4F3-AC22-401F-B4CC-49E99AF9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479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E7337-20AC-4F71-B471-D7066398E3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06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3B9-7661-4BDE-9454-43E2A1810576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C4F3-AC22-401F-B4CC-49E99AF9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9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3B9-7661-4BDE-9454-43E2A1810576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C4F3-AC22-401F-B4CC-49E99AF9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58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3B9-7661-4BDE-9454-43E2A1810576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C4F3-AC22-401F-B4CC-49E99AF9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3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3B9-7661-4BDE-9454-43E2A1810576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C4F3-AC22-401F-B4CC-49E99AF9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4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3B9-7661-4BDE-9454-43E2A1810576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C4F3-AC22-401F-B4CC-49E99AF9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9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3B9-7661-4BDE-9454-43E2A1810576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C4F3-AC22-401F-B4CC-49E99AF9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0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3B9-7661-4BDE-9454-43E2A1810576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C4F3-AC22-401F-B4CC-49E99AF9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60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D3B9-7661-4BDE-9454-43E2A1810576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9C4F3-AC22-401F-B4CC-49E99AF9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14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3DDD3B9-7661-4BDE-9454-43E2A1810576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649C4F3-AC22-401F-B4CC-49E99AF9A6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25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804231"/>
            <a:ext cx="9267002" cy="329404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ОРГАНИЗАЦИЯ ОСВИДЕТЕЛЬСТВОВАНИЯ 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НА СОСТОЯНИЕ НАРКОТИЧЕСКОГО ОПЬЯНЕНИЯ В СУБЪЕКТЕ РОССИЙСКОЙ ФЕДЕРАЦИИ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26236"/>
            <a:ext cx="9883946" cy="133120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 ПРИМЕРЕ МОСКОВСКОЙ ОБЛАСТИ</a:t>
            </a:r>
          </a:p>
          <a:p>
            <a:pPr algn="ctr"/>
            <a:r>
              <a:rPr lang="ru-RU" sz="3200" dirty="0" smtClean="0"/>
              <a:t>2016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4640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84742" y="495761"/>
            <a:ext cx="10135518" cy="1432192"/>
          </a:xfrm>
        </p:spPr>
        <p:txBody>
          <a:bodyPr/>
          <a:lstStyle/>
          <a:p>
            <a:r>
              <a:rPr lang="ru-RU" altLang="ru-RU" sz="4400" dirty="0">
                <a:solidFill>
                  <a:srgbClr val="FFFF00"/>
                </a:solidFill>
              </a:rPr>
              <a:t>Результаты тестирования учащихся </a:t>
            </a:r>
            <a:r>
              <a:rPr lang="ru-RU" altLang="ru-RU" sz="4400" dirty="0" smtClean="0">
                <a:solidFill>
                  <a:srgbClr val="FFFF00"/>
                </a:solidFill>
              </a:rPr>
              <a:t/>
            </a:r>
            <a:br>
              <a:rPr lang="ru-RU" altLang="ru-RU" sz="4400" dirty="0" smtClean="0">
                <a:solidFill>
                  <a:srgbClr val="FFFF00"/>
                </a:solidFill>
              </a:rPr>
            </a:br>
            <a:r>
              <a:rPr lang="ru-RU" altLang="ru-RU" sz="4400" dirty="0" smtClean="0">
                <a:solidFill>
                  <a:srgbClr val="FFFF00"/>
                </a:solidFill>
              </a:rPr>
              <a:t>в </a:t>
            </a:r>
            <a:r>
              <a:rPr lang="ru-RU" altLang="ru-RU" sz="4400" dirty="0">
                <a:solidFill>
                  <a:srgbClr val="FFFF00"/>
                </a:solidFill>
              </a:rPr>
              <a:t>2015 году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62235215"/>
              </p:ext>
            </p:extLst>
          </p:nvPr>
        </p:nvGraphicFramePr>
        <p:xfrm>
          <a:off x="484742" y="3128792"/>
          <a:ext cx="9738911" cy="2590870"/>
        </p:xfrm>
        <a:graphic>
          <a:graphicData uri="http://schemas.openxmlformats.org/drawingml/2006/table">
            <a:tbl>
              <a:tblPr/>
              <a:tblGrid>
                <a:gridCol w="4851185"/>
                <a:gridCol w="4887726"/>
              </a:tblGrid>
              <a:tr h="43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Подлежало тестированию</a:t>
                      </a:r>
                    </a:p>
                  </a:txBody>
                  <a:tcPr marL="91430" marR="9143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24 075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0" marR="9143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Прошли тестирование</a:t>
                      </a:r>
                    </a:p>
                  </a:txBody>
                  <a:tcPr marL="91430" marR="9143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22 024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0" marR="9143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Тест отрицательный</a:t>
                      </a:r>
                    </a:p>
                  </a:txBody>
                  <a:tcPr marL="91430" marR="9143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91430" marR="9143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Тест положительный</a:t>
                      </a:r>
                    </a:p>
                  </a:txBody>
                  <a:tcPr marL="91430" marR="9143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kern="12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1,0% 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0" marR="9143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Отказ от тестирования</a:t>
                      </a:r>
                    </a:p>
                  </a:txBody>
                  <a:tcPr marL="91430" marR="9143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kern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1,0%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0" marR="9143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7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95759" y="462708"/>
            <a:ext cx="9937213" cy="12179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FFFF00"/>
                </a:solidFill>
              </a:rPr>
              <a:t>Структура потребления наркотических веществ в 2014-2015 году среди учащихся</a:t>
            </a:r>
            <a:endParaRPr lang="ru-RU" dirty="0"/>
          </a:p>
        </p:txBody>
      </p:sp>
      <p:graphicFrame>
        <p:nvGraphicFramePr>
          <p:cNvPr id="2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18088"/>
              </p:ext>
            </p:extLst>
          </p:nvPr>
        </p:nvGraphicFramePr>
        <p:xfrm>
          <a:off x="495759" y="2342308"/>
          <a:ext cx="11171104" cy="4388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5511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726" y="495759"/>
            <a:ext cx="10014332" cy="1184873"/>
          </a:xfrm>
        </p:spPr>
        <p:txBody>
          <a:bodyPr/>
          <a:lstStyle/>
          <a:p>
            <a:r>
              <a:rPr lang="ru-RU" sz="4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Задачи по совершенствованию </a:t>
            </a:r>
            <a:br>
              <a:rPr lang="ru-RU" sz="4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</a:br>
            <a:r>
              <a:rPr lang="ru-RU" sz="4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работы ХТЛ </a:t>
            </a:r>
            <a:endParaRPr lang="ru-RU" sz="44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726" y="3062689"/>
            <a:ext cx="10741446" cy="225845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</a:rPr>
              <a:t>Оснащение </a:t>
            </a:r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современным 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</a:rPr>
              <a:t>аналитическим </a:t>
            </a:r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оборудованием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Повышение 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</a:rPr>
              <a:t>уровня квалификации </a:t>
            </a:r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сотрудников</a:t>
            </a:r>
          </a:p>
          <a:p>
            <a:r>
              <a:rPr lang="ru-RU" sz="2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Внутрилабораторный</a:t>
            </a:r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</a:rPr>
              <a:t>и межлабораторного контроль </a:t>
            </a:r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качества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Выполнение </a:t>
            </a:r>
            <a:r>
              <a:rPr lang="ru-RU" sz="2800" dirty="0">
                <a:solidFill>
                  <a:srgbClr val="0070C0"/>
                </a:solidFill>
                <a:latin typeface="Calibri" panose="020F0502020204030204" pitchFamily="34" charset="0"/>
              </a:rPr>
              <a:t>анализов качественно и в установленные </a:t>
            </a:r>
            <a:r>
              <a:rPr lang="ru-RU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сроки</a:t>
            </a:r>
          </a:p>
          <a:p>
            <a:pPr marL="0" indent="0">
              <a:buNone/>
            </a:pPr>
            <a:endParaRPr lang="ru-RU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63" y="2478164"/>
            <a:ext cx="11220994" cy="3700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7200" b="1" dirty="0">
                <a:solidFill>
                  <a:srgbClr val="0070C0"/>
                </a:solidFill>
                <a:cs typeface="Times New Roman" panose="02020603050405020304" pitchFamily="18" charset="0"/>
              </a:rPr>
              <a:t>Благодарю </a:t>
            </a:r>
            <a:endParaRPr lang="ru-RU" altLang="ru-RU" sz="7200" b="1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ru-RU" sz="7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за </a:t>
            </a:r>
          </a:p>
          <a:p>
            <a:pPr marL="0" indent="0" algn="r">
              <a:buNone/>
            </a:pPr>
            <a:r>
              <a:rPr lang="ru-RU" altLang="ru-RU" sz="72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06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75" y="544010"/>
            <a:ext cx="11294107" cy="1284790"/>
          </a:xfrm>
        </p:spPr>
        <p:txBody>
          <a:bodyPr/>
          <a:lstStyle/>
          <a:p>
            <a:r>
              <a:rPr lang="ru-RU" sz="4400" dirty="0" smtClean="0">
                <a:solidFill>
                  <a:srgbClr val="FFFF00"/>
                </a:solidFill>
              </a:rPr>
              <a:t>Медицинские округа МО (15)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749" y="2214390"/>
            <a:ext cx="8593157" cy="4643609"/>
          </a:xfrm>
        </p:spPr>
      </p:pic>
    </p:spTree>
    <p:extLst>
      <p:ext uri="{BB962C8B-B14F-4D97-AF65-F5344CB8AC3E}">
        <p14:creationId xmlns:p14="http://schemas.microsoft.com/office/powerpoint/2010/main" val="201207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42" y="455875"/>
            <a:ext cx="10388906" cy="1516144"/>
          </a:xfrm>
        </p:spPr>
        <p:txBody>
          <a:bodyPr/>
          <a:lstStyle/>
          <a:p>
            <a:r>
              <a:rPr lang="ru-RU" sz="4400" dirty="0" smtClean="0">
                <a:solidFill>
                  <a:srgbClr val="FFFF00"/>
                </a:solidFill>
              </a:rPr>
              <a:t>Проведение </a:t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медицинского свидетельствования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742" y="3194891"/>
            <a:ext cx="9495871" cy="1641514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/>
              <a:t>в </a:t>
            </a:r>
            <a:r>
              <a:rPr lang="ru-RU" sz="3200" b="1" dirty="0">
                <a:solidFill>
                  <a:srgbClr val="FF0000"/>
                </a:solidFill>
              </a:rPr>
              <a:t>36</a:t>
            </a:r>
            <a:r>
              <a:rPr lang="ru-RU" sz="3200" dirty="0"/>
              <a:t> муниципальных </a:t>
            </a:r>
            <a:r>
              <a:rPr lang="ru-RU" sz="3200" dirty="0" smtClean="0"/>
              <a:t>районах</a:t>
            </a:r>
          </a:p>
          <a:p>
            <a:pPr marL="0" indent="0">
              <a:buNone/>
            </a:pPr>
            <a:r>
              <a:rPr lang="ru-RU" sz="3200" dirty="0" smtClean="0"/>
              <a:t>  </a:t>
            </a:r>
          </a:p>
          <a:p>
            <a:r>
              <a:rPr lang="ru-RU" sz="3200" dirty="0" smtClean="0"/>
              <a:t>в </a:t>
            </a:r>
            <a:r>
              <a:rPr lang="ru-RU" sz="3200" b="1" dirty="0">
                <a:solidFill>
                  <a:srgbClr val="FF0000"/>
                </a:solidFill>
              </a:rPr>
              <a:t>13</a:t>
            </a:r>
            <a:r>
              <a:rPr lang="ru-RU" sz="3200" dirty="0"/>
              <a:t> городских округах 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245690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506777"/>
            <a:ext cx="8761413" cy="135507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Химико-токсикологические </a:t>
            </a:r>
            <a:r>
              <a:rPr lang="ru-RU" sz="4400" dirty="0">
                <a:solidFill>
                  <a:srgbClr val="FFFF00"/>
                </a:solidFill>
              </a:rPr>
              <a:t>лаборатории</a:t>
            </a:r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олилиния 4"/>
          <p:cNvSpPr/>
          <p:nvPr/>
        </p:nvSpPr>
        <p:spPr bwMode="auto">
          <a:xfrm>
            <a:off x="6433851" y="2324559"/>
            <a:ext cx="4957589" cy="980858"/>
          </a:xfrm>
          <a:custGeom>
            <a:avLst/>
            <a:gdLst>
              <a:gd name="connsiteX0" fmla="*/ 0 w 2455524"/>
              <a:gd name="connsiteY0" fmla="*/ 64781 h 647806"/>
              <a:gd name="connsiteX1" fmla="*/ 64781 w 2455524"/>
              <a:gd name="connsiteY1" fmla="*/ 0 h 647806"/>
              <a:gd name="connsiteX2" fmla="*/ 2390743 w 2455524"/>
              <a:gd name="connsiteY2" fmla="*/ 0 h 647806"/>
              <a:gd name="connsiteX3" fmla="*/ 2455524 w 2455524"/>
              <a:gd name="connsiteY3" fmla="*/ 64781 h 647806"/>
              <a:gd name="connsiteX4" fmla="*/ 2455524 w 2455524"/>
              <a:gd name="connsiteY4" fmla="*/ 583025 h 647806"/>
              <a:gd name="connsiteX5" fmla="*/ 2390743 w 2455524"/>
              <a:gd name="connsiteY5" fmla="*/ 647806 h 647806"/>
              <a:gd name="connsiteX6" fmla="*/ 64781 w 2455524"/>
              <a:gd name="connsiteY6" fmla="*/ 647806 h 647806"/>
              <a:gd name="connsiteX7" fmla="*/ 0 w 2455524"/>
              <a:gd name="connsiteY7" fmla="*/ 583025 h 647806"/>
              <a:gd name="connsiteX8" fmla="*/ 0 w 2455524"/>
              <a:gd name="connsiteY8" fmla="*/ 64781 h 64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5524" h="647806">
                <a:moveTo>
                  <a:pt x="0" y="64781"/>
                </a:moveTo>
                <a:cubicBezTo>
                  <a:pt x="0" y="29003"/>
                  <a:pt x="29003" y="0"/>
                  <a:pt x="64781" y="0"/>
                </a:cubicBezTo>
                <a:lnTo>
                  <a:pt x="2390743" y="0"/>
                </a:lnTo>
                <a:cubicBezTo>
                  <a:pt x="2426521" y="0"/>
                  <a:pt x="2455524" y="29003"/>
                  <a:pt x="2455524" y="64781"/>
                </a:cubicBezTo>
                <a:lnTo>
                  <a:pt x="2455524" y="583025"/>
                </a:lnTo>
                <a:cubicBezTo>
                  <a:pt x="2455524" y="618803"/>
                  <a:pt x="2426521" y="647806"/>
                  <a:pt x="2390743" y="647806"/>
                </a:cubicBezTo>
                <a:lnTo>
                  <a:pt x="64781" y="647806"/>
                </a:lnTo>
                <a:cubicBezTo>
                  <a:pt x="29003" y="647806"/>
                  <a:pt x="0" y="618803"/>
                  <a:pt x="0" y="583025"/>
                </a:cubicBezTo>
                <a:lnTo>
                  <a:pt x="0" y="64781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2">
              <a:hueOff val="-14400000"/>
              <a:satOff val="-60003"/>
              <a:lumOff val="50001"/>
              <a:alphaOff val="0"/>
            </a:schemeClr>
          </a:effectRef>
          <a:fontRef idx="minor">
            <a:schemeClr val="lt1"/>
          </a:fontRef>
        </p:style>
        <p:txBody>
          <a:bodyPr lIns="43739" tIns="35484" rIns="43739" bIns="35484" spcCol="127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18 </a:t>
            </a: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Структурных подразделений «БСМЭ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лилиния 5"/>
          <p:cNvSpPr/>
          <p:nvPr/>
        </p:nvSpPr>
        <p:spPr bwMode="auto">
          <a:xfrm>
            <a:off x="850501" y="2324559"/>
            <a:ext cx="4718740" cy="980858"/>
          </a:xfrm>
          <a:custGeom>
            <a:avLst/>
            <a:gdLst>
              <a:gd name="connsiteX0" fmla="*/ 0 w 2455524"/>
              <a:gd name="connsiteY0" fmla="*/ 64781 h 647806"/>
              <a:gd name="connsiteX1" fmla="*/ 64781 w 2455524"/>
              <a:gd name="connsiteY1" fmla="*/ 0 h 647806"/>
              <a:gd name="connsiteX2" fmla="*/ 2390743 w 2455524"/>
              <a:gd name="connsiteY2" fmla="*/ 0 h 647806"/>
              <a:gd name="connsiteX3" fmla="*/ 2455524 w 2455524"/>
              <a:gd name="connsiteY3" fmla="*/ 64781 h 647806"/>
              <a:gd name="connsiteX4" fmla="*/ 2455524 w 2455524"/>
              <a:gd name="connsiteY4" fmla="*/ 583025 h 647806"/>
              <a:gd name="connsiteX5" fmla="*/ 2390743 w 2455524"/>
              <a:gd name="connsiteY5" fmla="*/ 647806 h 647806"/>
              <a:gd name="connsiteX6" fmla="*/ 64781 w 2455524"/>
              <a:gd name="connsiteY6" fmla="*/ 647806 h 647806"/>
              <a:gd name="connsiteX7" fmla="*/ 0 w 2455524"/>
              <a:gd name="connsiteY7" fmla="*/ 583025 h 647806"/>
              <a:gd name="connsiteX8" fmla="*/ 0 w 2455524"/>
              <a:gd name="connsiteY8" fmla="*/ 64781 h 64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5524" h="647806">
                <a:moveTo>
                  <a:pt x="0" y="64781"/>
                </a:moveTo>
                <a:cubicBezTo>
                  <a:pt x="0" y="29003"/>
                  <a:pt x="29003" y="0"/>
                  <a:pt x="64781" y="0"/>
                </a:cubicBezTo>
                <a:lnTo>
                  <a:pt x="2390743" y="0"/>
                </a:lnTo>
                <a:cubicBezTo>
                  <a:pt x="2426521" y="0"/>
                  <a:pt x="2455524" y="29003"/>
                  <a:pt x="2455524" y="64781"/>
                </a:cubicBezTo>
                <a:lnTo>
                  <a:pt x="2455524" y="583025"/>
                </a:lnTo>
                <a:cubicBezTo>
                  <a:pt x="2455524" y="618803"/>
                  <a:pt x="2426521" y="647806"/>
                  <a:pt x="2390743" y="647806"/>
                </a:cubicBezTo>
                <a:lnTo>
                  <a:pt x="64781" y="647806"/>
                </a:lnTo>
                <a:cubicBezTo>
                  <a:pt x="29003" y="647806"/>
                  <a:pt x="0" y="618803"/>
                  <a:pt x="0" y="583025"/>
                </a:cubicBezTo>
                <a:lnTo>
                  <a:pt x="0" y="64781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3739" tIns="35484" rIns="43739" bIns="35484" spcCol="1270" anchor="ctr"/>
          <a:lstStyle/>
          <a:p>
            <a:pPr algn="ctr">
              <a:lnSpc>
                <a:spcPct val="80000"/>
              </a:lnSpc>
              <a:spcBef>
                <a:spcPts val="500"/>
              </a:spcBef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 ХТЛ при наркологической службе</a:t>
            </a: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4718050" y="4244976"/>
            <a:ext cx="26733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500"/>
              </a:spcBef>
              <a:buNone/>
            </a:pPr>
            <a:endParaRPr lang="ru-RU" altLang="ru-RU" sz="1600" b="1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1"/>
          <p:cNvGrpSpPr>
            <a:grpSpLocks/>
          </p:cNvGrpSpPr>
          <p:nvPr/>
        </p:nvGrpSpPr>
        <p:grpSpPr bwMode="auto">
          <a:xfrm>
            <a:off x="2479754" y="4814371"/>
            <a:ext cx="7171022" cy="1318123"/>
            <a:chOff x="1839743" y="4287751"/>
            <a:chExt cx="4285149" cy="1263668"/>
          </a:xfrm>
        </p:grpSpPr>
        <p:sp>
          <p:nvSpPr>
            <p:cNvPr id="9" name="Скругленный прямоугольник 8"/>
            <p:cNvSpPr/>
            <p:nvPr/>
          </p:nvSpPr>
          <p:spPr bwMode="auto">
            <a:xfrm>
              <a:off x="1852337" y="4287751"/>
              <a:ext cx="4272555" cy="1263668"/>
            </a:xfrm>
            <a:prstGeom prst="roundRect">
              <a:avLst>
                <a:gd name="adj" fmla="val 10000"/>
              </a:avLst>
            </a:prstGeom>
            <a:solidFill>
              <a:srgbClr val="92D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1"/>
            <p:cNvSpPr>
              <a:spLocks noChangeArrowheads="1"/>
            </p:cNvSpPr>
            <p:nvPr/>
          </p:nvSpPr>
          <p:spPr bwMode="auto">
            <a:xfrm>
              <a:off x="1839743" y="4513328"/>
              <a:ext cx="4272554" cy="850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ts val="500"/>
                </a:spcBef>
                <a:buNone/>
              </a:pPr>
              <a:r>
                <a:rPr lang="ru-RU" b="1" dirty="0" smtClean="0"/>
                <a:t>Наркологические </a:t>
              </a:r>
              <a:r>
                <a:rPr lang="ru-RU" b="1" dirty="0"/>
                <a:t>учреждения </a:t>
              </a:r>
              <a:endParaRPr lang="ru-RU" b="1" dirty="0" smtClean="0"/>
            </a:p>
            <a:p>
              <a:pPr algn="ctr">
                <a:lnSpc>
                  <a:spcPct val="90000"/>
                </a:lnSpc>
                <a:spcBef>
                  <a:spcPts val="500"/>
                </a:spcBef>
                <a:buNone/>
              </a:pPr>
              <a:r>
                <a:rPr lang="ru-RU" b="1" dirty="0" smtClean="0"/>
                <a:t>и </a:t>
              </a:r>
              <a:r>
                <a:rPr lang="ru-RU" b="1" dirty="0"/>
                <a:t>подразделения</a:t>
              </a:r>
              <a:endPara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Двойная стрелка вверх/вниз 10"/>
          <p:cNvSpPr/>
          <p:nvPr/>
        </p:nvSpPr>
        <p:spPr>
          <a:xfrm>
            <a:off x="3209871" y="3480570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верх/вниз 11"/>
          <p:cNvSpPr/>
          <p:nvPr/>
        </p:nvSpPr>
        <p:spPr>
          <a:xfrm>
            <a:off x="8536127" y="3485987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62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742" y="484742"/>
            <a:ext cx="9386625" cy="1299990"/>
          </a:xfrm>
        </p:spPr>
        <p:txBody>
          <a:bodyPr/>
          <a:lstStyle/>
          <a:p>
            <a:r>
              <a:rPr lang="ru-RU" altLang="ru-RU" sz="4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4400" dirty="0" smtClean="0">
                <a:solidFill>
                  <a:srgbClr val="FFFF00"/>
                </a:solidFill>
                <a:cs typeface="Times New Roman" panose="02020603050405020304" pitchFamily="18" charset="0"/>
              </a:rPr>
            </a:br>
            <a:r>
              <a:rPr lang="ru-RU" altLang="ru-RU" sz="4400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Межведомственное </a:t>
            </a:r>
            <a:r>
              <a:rPr lang="ru-RU" altLang="ru-RU" sz="4400" dirty="0">
                <a:solidFill>
                  <a:srgbClr val="FFFF00"/>
                </a:solidFill>
                <a:cs typeface="Times New Roman" panose="02020603050405020304" pitchFamily="18" charset="0"/>
              </a:rPr>
              <a:t>взаимодействие</a:t>
            </a:r>
            <a:r>
              <a:rPr lang="ru-RU" alt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ru-RU" alt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735501" y="3308172"/>
            <a:ext cx="3876273" cy="85478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37FF37">
                  <a:tint val="66000"/>
                  <a:satMod val="160000"/>
                </a:srgbClr>
              </a:gs>
              <a:gs pos="50000">
                <a:srgbClr val="37FF37">
                  <a:tint val="44500"/>
                  <a:satMod val="160000"/>
                </a:srgbClr>
              </a:gs>
              <a:gs pos="100000">
                <a:srgbClr val="37FF37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Военкоматы</a:t>
            </a: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529742" y="6062732"/>
            <a:ext cx="3767768" cy="6899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37FF37">
                  <a:tint val="66000"/>
                  <a:satMod val="160000"/>
                </a:srgbClr>
              </a:gs>
              <a:gs pos="50000">
                <a:srgbClr val="37FF37">
                  <a:tint val="44500"/>
                  <a:satMod val="160000"/>
                </a:srgbClr>
              </a:gs>
              <a:gs pos="100000">
                <a:srgbClr val="37FF37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УФСКН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529742" y="5245942"/>
            <a:ext cx="3767768" cy="7128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37FF37">
                  <a:tint val="66000"/>
                  <a:satMod val="160000"/>
                </a:srgbClr>
              </a:gs>
              <a:gs pos="50000">
                <a:srgbClr val="37FF37">
                  <a:tint val="44500"/>
                  <a:satMod val="160000"/>
                </a:srgbClr>
              </a:gs>
              <a:gs pos="100000">
                <a:srgbClr val="37FF37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Правоохранительные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950949" y="2323092"/>
            <a:ext cx="4143798" cy="88112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90000"/>
                  <a:tint val="66000"/>
                  <a:satMod val="160000"/>
                </a:schemeClr>
              </a:gs>
              <a:gs pos="50000">
                <a:schemeClr val="accent5">
                  <a:lumMod val="90000"/>
                  <a:tint val="44500"/>
                  <a:satMod val="160000"/>
                </a:schemeClr>
              </a:gs>
              <a:gs pos="100000">
                <a:schemeClr val="accent5">
                  <a:lumMod val="9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Наркологическая служба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735501" y="4266907"/>
            <a:ext cx="3876273" cy="8355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37FF37">
                  <a:tint val="66000"/>
                  <a:satMod val="160000"/>
                </a:srgbClr>
              </a:gs>
              <a:gs pos="50000">
                <a:srgbClr val="37FF37">
                  <a:tint val="44500"/>
                  <a:satMod val="160000"/>
                </a:srgbClr>
              </a:gs>
              <a:gs pos="100000">
                <a:srgbClr val="37FF37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ru-RU" alt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 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529742" y="3335654"/>
            <a:ext cx="3767768" cy="91018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37FF37">
                  <a:tint val="66000"/>
                  <a:satMod val="160000"/>
                </a:srgbClr>
              </a:gs>
              <a:gs pos="50000">
                <a:srgbClr val="37FF37">
                  <a:tint val="44500"/>
                  <a:satMod val="160000"/>
                </a:srgbClr>
              </a:gs>
              <a:gs pos="100000">
                <a:srgbClr val="37FF37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по делам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несовершеннолетних 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защите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прав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735501" y="5206397"/>
            <a:ext cx="3876273" cy="75238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37FF37">
                  <a:tint val="66000"/>
                  <a:satMod val="160000"/>
                </a:srgbClr>
              </a:gs>
              <a:gs pos="50000">
                <a:srgbClr val="37FF37">
                  <a:tint val="44500"/>
                  <a:satMod val="160000"/>
                </a:srgbClr>
              </a:gs>
              <a:gs pos="100000">
                <a:srgbClr val="37FF37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 здоровья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7735501" y="6062732"/>
            <a:ext cx="3876273" cy="6899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37FF37">
                  <a:tint val="66000"/>
                  <a:satMod val="160000"/>
                </a:srgbClr>
              </a:gs>
              <a:gs pos="50000">
                <a:srgbClr val="37FF37">
                  <a:tint val="44500"/>
                  <a:satMod val="160000"/>
                </a:srgbClr>
              </a:gs>
              <a:gs pos="100000">
                <a:srgbClr val="37FF37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организации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29742" y="4349796"/>
            <a:ext cx="3767768" cy="79219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37FF37">
                  <a:tint val="66000"/>
                  <a:satMod val="160000"/>
                </a:srgbClr>
              </a:gs>
              <a:gs pos="50000">
                <a:srgbClr val="37FF37">
                  <a:tint val="44500"/>
                  <a:satMod val="160000"/>
                </a:srgbClr>
              </a:gs>
              <a:gs pos="100000">
                <a:srgbClr val="37FF37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ДПС ГИБДД</a:t>
            </a:r>
          </a:p>
        </p:txBody>
      </p:sp>
      <p:sp>
        <p:nvSpPr>
          <p:cNvPr id="13" name="Стрелка вниз 12"/>
          <p:cNvSpPr/>
          <p:nvPr/>
        </p:nvSpPr>
        <p:spPr>
          <a:xfrm rot="3691505">
            <a:off x="3113505" y="240358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7865335">
            <a:off x="8442268" y="240358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7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759" y="451692"/>
            <a:ext cx="10818563" cy="1388126"/>
          </a:xfrm>
        </p:spPr>
        <p:txBody>
          <a:bodyPr/>
          <a:lstStyle/>
          <a:p>
            <a:r>
              <a:rPr lang="ru-RU" sz="4400" dirty="0" smtClean="0">
                <a:solidFill>
                  <a:srgbClr val="FFFF00"/>
                </a:solidFill>
              </a:rPr>
              <a:t>Количество медицинских освидетельствований в </a:t>
            </a:r>
            <a:r>
              <a:rPr lang="ru-RU" sz="4400" dirty="0" smtClean="0">
                <a:solidFill>
                  <a:srgbClr val="FFFF00"/>
                </a:solidFill>
              </a:rPr>
              <a:t>2015 </a:t>
            </a:r>
            <a:r>
              <a:rPr lang="ru-RU" sz="4400" dirty="0" smtClean="0">
                <a:solidFill>
                  <a:srgbClr val="FFFF00"/>
                </a:solidFill>
              </a:rPr>
              <a:t>году</a:t>
            </a:r>
            <a:endParaRPr lang="ru-RU" sz="4400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8951"/>
              </p:ext>
            </p:extLst>
          </p:nvPr>
        </p:nvGraphicFramePr>
        <p:xfrm>
          <a:off x="2" y="2247438"/>
          <a:ext cx="12191997" cy="4610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702"/>
                <a:gridCol w="1630496"/>
                <a:gridCol w="1586429"/>
                <a:gridCol w="1641513"/>
                <a:gridCol w="1593231"/>
                <a:gridCol w="1542905"/>
                <a:gridCol w="1541816"/>
                <a:gridCol w="1542905"/>
              </a:tblGrid>
              <a:tr h="357038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Годы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Число лиц,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направленных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на 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освидетель-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ствование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Число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отказов от 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освидетель-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ствования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Число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проведенных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освидетель-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ствований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Результаты </a:t>
                      </a:r>
                      <a:r>
                        <a:rPr lang="ru-RU" sz="1600" dirty="0">
                          <a:effectLst/>
                        </a:rPr>
                        <a:t>освидетельствования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Установлено фактов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Фактов 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употребле-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ния </a:t>
                      </a:r>
                      <a:r>
                        <a:rPr lang="ru-RU" sz="1600" dirty="0">
                          <a:effectLst/>
                        </a:rPr>
                        <a:t>и (или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опьянения не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установлено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91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Алкогольного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опьянения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Употребле-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ния </a:t>
                      </a:r>
                      <a:r>
                        <a:rPr lang="ru-RU" sz="1600" dirty="0">
                          <a:effectLst/>
                        </a:rPr>
                        <a:t>и (или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опьянения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наркотиками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Употребле-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ния </a:t>
                      </a:r>
                      <a:r>
                        <a:rPr lang="ru-RU" sz="1600" dirty="0">
                          <a:effectLst/>
                        </a:rPr>
                        <a:t>и (или</a:t>
                      </a:r>
                      <a:r>
                        <a:rPr lang="ru-RU" sz="16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опьянения 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ненаркоти-</a:t>
                      </a: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ческими </a:t>
                      </a:r>
                      <a:r>
                        <a:rPr lang="ru-RU" sz="1600" dirty="0">
                          <a:effectLst/>
                        </a:rPr>
                        <a:t>ПАВ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21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9852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2015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77689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6359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71330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31516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7331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32454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198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68927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5799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63128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30067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8325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24694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8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67967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5143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62824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25896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9201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27711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04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624" y="451692"/>
            <a:ext cx="11049918" cy="1266939"/>
          </a:xfrm>
        </p:spPr>
        <p:txBody>
          <a:bodyPr/>
          <a:lstStyle/>
          <a:p>
            <a:r>
              <a:rPr lang="ru-RU" sz="4400" dirty="0" smtClean="0">
                <a:solidFill>
                  <a:srgbClr val="FFFF00"/>
                </a:solidFill>
              </a:rPr>
              <a:t>Освидетельствование</a:t>
            </a: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несовершеннолетних (1 608)</a:t>
            </a:r>
            <a:endParaRPr lang="ru-RU" sz="4400" dirty="0">
              <a:solidFill>
                <a:srgbClr val="FFFF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579900"/>
              </p:ext>
            </p:extLst>
          </p:nvPr>
        </p:nvGraphicFramePr>
        <p:xfrm>
          <a:off x="0" y="2809301"/>
          <a:ext cx="6048260" cy="4048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468470783"/>
              </p:ext>
            </p:extLst>
          </p:nvPr>
        </p:nvGraphicFramePr>
        <p:xfrm>
          <a:off x="6116595" y="2798284"/>
          <a:ext cx="6075405" cy="405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062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925" y="473725"/>
            <a:ext cx="9950048" cy="1344058"/>
          </a:xfrm>
        </p:spPr>
        <p:txBody>
          <a:bodyPr/>
          <a:lstStyle/>
          <a:p>
            <a:r>
              <a:rPr lang="ru-RU" sz="4400" dirty="0" smtClean="0">
                <a:solidFill>
                  <a:srgbClr val="FFFF00"/>
                </a:solidFill>
              </a:rPr>
              <a:t>Освидетельствование водителей </a:t>
            </a:r>
            <a:r>
              <a:rPr lang="ru-RU" sz="4400" dirty="0">
                <a:solidFill>
                  <a:srgbClr val="FFFF00"/>
                </a:solidFill>
              </a:rPr>
              <a:t>автотранспортных средств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2926" y="2346593"/>
            <a:ext cx="4816187" cy="833169"/>
          </a:xfrm>
        </p:spPr>
        <p:txBody>
          <a:bodyPr/>
          <a:lstStyle/>
          <a:p>
            <a:r>
              <a:rPr lang="ru-RU" dirty="0" smtClean="0"/>
              <a:t>Структура опьянения среди водителей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23970" y="2346593"/>
            <a:ext cx="6468030" cy="833169"/>
          </a:xfrm>
        </p:spPr>
        <p:txBody>
          <a:bodyPr/>
          <a:lstStyle/>
          <a:p>
            <a:r>
              <a:rPr lang="ru-RU" dirty="0" smtClean="0"/>
              <a:t>Случаи наркотического </a:t>
            </a:r>
            <a:r>
              <a:rPr lang="ru-RU" dirty="0"/>
              <a:t>и токсического </a:t>
            </a:r>
            <a:r>
              <a:rPr lang="ru-RU" dirty="0" smtClean="0"/>
              <a:t>опьянения не </a:t>
            </a:r>
            <a:r>
              <a:rPr lang="ru-RU" dirty="0"/>
              <a:t>зафиксированы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23970" y="3708572"/>
            <a:ext cx="6468030" cy="31494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Каширском, </a:t>
            </a:r>
            <a:r>
              <a:rPr lang="ru-RU" sz="2400" dirty="0"/>
              <a:t>Лотошинском, Серебряно-Прудском, Талдомском </a:t>
            </a:r>
            <a:r>
              <a:rPr lang="ru-RU" sz="2400" dirty="0" smtClean="0"/>
              <a:t>районах</a:t>
            </a:r>
          </a:p>
          <a:p>
            <a:r>
              <a:rPr lang="ru-RU" sz="2400" dirty="0" smtClean="0"/>
              <a:t>В городских </a:t>
            </a:r>
            <a:r>
              <a:rPr lang="ru-RU" sz="2400" dirty="0"/>
              <a:t>округах: Железнодорожный, Дедовск и Дзержинский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1005946"/>
              </p:ext>
            </p:extLst>
          </p:nvPr>
        </p:nvGraphicFramePr>
        <p:xfrm>
          <a:off x="482925" y="3179764"/>
          <a:ext cx="4824413" cy="367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917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332" y="479397"/>
            <a:ext cx="9929057" cy="1361759"/>
          </a:xfrm>
        </p:spPr>
        <p:txBody>
          <a:bodyPr/>
          <a:lstStyle/>
          <a:p>
            <a:r>
              <a:rPr lang="ru-RU" sz="4400" dirty="0">
                <a:solidFill>
                  <a:srgbClr val="FFFF00"/>
                </a:solidFill>
              </a:rPr>
              <a:t>Освидетельствование </a:t>
            </a: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по </a:t>
            </a:r>
            <a:r>
              <a:rPr lang="ru-RU" sz="4400" dirty="0">
                <a:solidFill>
                  <a:srgbClr val="FFFF00"/>
                </a:solidFill>
              </a:rPr>
              <a:t>направлению </a:t>
            </a:r>
            <a:r>
              <a:rPr lang="ru-RU" sz="4400" dirty="0" smtClean="0">
                <a:solidFill>
                  <a:srgbClr val="FFFF00"/>
                </a:solidFill>
              </a:rPr>
              <a:t>УФСКН (3 988)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332" y="2261977"/>
            <a:ext cx="10211029" cy="42545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из них 2580 </a:t>
            </a:r>
            <a:r>
              <a:rPr lang="ru-RU" sz="2800" dirty="0" smtClean="0">
                <a:solidFill>
                  <a:srgbClr val="0070C0"/>
                </a:solidFill>
              </a:rPr>
              <a:t>(65 %) состояний </a:t>
            </a:r>
            <a:r>
              <a:rPr lang="ru-RU" sz="2800" dirty="0">
                <a:solidFill>
                  <a:srgbClr val="0070C0"/>
                </a:solidFill>
              </a:rPr>
              <a:t>наркотического и токсического </a:t>
            </a:r>
            <a:r>
              <a:rPr lang="ru-RU" sz="2800" dirty="0" smtClean="0">
                <a:solidFill>
                  <a:srgbClr val="0070C0"/>
                </a:solidFill>
              </a:rPr>
              <a:t>опьянения (</a:t>
            </a:r>
            <a:r>
              <a:rPr lang="ru-RU" sz="2800" dirty="0">
                <a:solidFill>
                  <a:srgbClr val="0070C0"/>
                </a:solidFill>
              </a:rPr>
              <a:t>2014 г. – </a:t>
            </a:r>
            <a:r>
              <a:rPr lang="ru-RU" sz="2800" dirty="0" smtClean="0">
                <a:solidFill>
                  <a:srgbClr val="0070C0"/>
                </a:solidFill>
              </a:rPr>
              <a:t>70 %).</a:t>
            </a:r>
          </a:p>
          <a:p>
            <a:pPr marL="0" indent="0">
              <a:buNone/>
            </a:pPr>
            <a:endParaRPr lang="ru-RU" sz="2800" dirty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увеличение количества </a:t>
            </a:r>
            <a:r>
              <a:rPr lang="ru-RU" sz="2800" dirty="0">
                <a:solidFill>
                  <a:srgbClr val="0070C0"/>
                </a:solidFill>
              </a:rPr>
              <a:t>освидетельствований на </a:t>
            </a:r>
            <a:r>
              <a:rPr lang="ru-RU" sz="2800" dirty="0" smtClean="0">
                <a:solidFill>
                  <a:srgbClr val="0070C0"/>
                </a:solidFill>
              </a:rPr>
              <a:t>11 % </a:t>
            </a:r>
            <a:r>
              <a:rPr lang="ru-RU" sz="2800" dirty="0">
                <a:solidFill>
                  <a:srgbClr val="0070C0"/>
                </a:solidFill>
              </a:rPr>
              <a:t>(с </a:t>
            </a:r>
            <a:r>
              <a:rPr lang="ru-RU" sz="2800" dirty="0" smtClean="0">
                <a:solidFill>
                  <a:srgbClr val="0070C0"/>
                </a:solidFill>
              </a:rPr>
              <a:t>3 609 </a:t>
            </a:r>
            <a:r>
              <a:rPr lang="ru-RU" sz="2800" dirty="0">
                <a:solidFill>
                  <a:srgbClr val="0070C0"/>
                </a:solidFill>
              </a:rPr>
              <a:t>до </a:t>
            </a:r>
            <a:r>
              <a:rPr lang="ru-RU" sz="2800" dirty="0" smtClean="0">
                <a:solidFill>
                  <a:srgbClr val="0070C0"/>
                </a:solidFill>
              </a:rPr>
              <a:t>3 988)</a:t>
            </a:r>
          </a:p>
          <a:p>
            <a:pPr marL="0" indent="0">
              <a:buNone/>
            </a:pPr>
            <a:endParaRPr lang="ru-RU" sz="2800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выявленных </a:t>
            </a:r>
            <a:r>
              <a:rPr lang="ru-RU" sz="2800" dirty="0">
                <a:solidFill>
                  <a:srgbClr val="0070C0"/>
                </a:solidFill>
              </a:rPr>
              <a:t>состояний наркотического, токсического опьянения увеличилось на </a:t>
            </a:r>
            <a:r>
              <a:rPr lang="ru-RU" sz="2800" dirty="0" smtClean="0">
                <a:solidFill>
                  <a:srgbClr val="0070C0"/>
                </a:solidFill>
              </a:rPr>
              <a:t>2 % (с </a:t>
            </a:r>
            <a:r>
              <a:rPr lang="ru-RU" sz="2800" dirty="0">
                <a:solidFill>
                  <a:srgbClr val="0070C0"/>
                </a:solidFill>
              </a:rPr>
              <a:t>2525 до 2580)</a:t>
            </a:r>
          </a:p>
        </p:txBody>
      </p:sp>
    </p:spTree>
    <p:extLst>
      <p:ext uri="{BB962C8B-B14F-4D97-AF65-F5344CB8AC3E}">
        <p14:creationId xmlns:p14="http://schemas.microsoft.com/office/powerpoint/2010/main" val="3100890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1019</TotalTime>
  <Words>319</Words>
  <Application>Microsoft Office PowerPoint</Application>
  <PresentationFormat>Широкоэкранный</PresentationFormat>
  <Paragraphs>180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Garamond</vt:lpstr>
      <vt:lpstr>Times New Roman</vt:lpstr>
      <vt:lpstr>Wingdings 3</vt:lpstr>
      <vt:lpstr>Ион (конференц-зал)</vt:lpstr>
      <vt:lpstr>ОРГАНИЗАЦИЯ ОСВИДЕТЕЛЬСТВОВАНИЯ  НА СОСТОЯНИЕ НАРКОТИЧЕСКОГО ОПЬЯНЕНИЯ В СУБЪЕКТЕ РОССИЙСКОЙ ФЕДЕРАЦИИ</vt:lpstr>
      <vt:lpstr>Медицинские округа МО (15)</vt:lpstr>
      <vt:lpstr>Проведение  медицинского свидетельствования</vt:lpstr>
      <vt:lpstr> Химико-токсикологические лаборатории </vt:lpstr>
      <vt:lpstr> Межведомственное взаимодействие </vt:lpstr>
      <vt:lpstr>Количество медицинских освидетельствований в 2015 году</vt:lpstr>
      <vt:lpstr>Освидетельствование несовершеннолетних (1 608)</vt:lpstr>
      <vt:lpstr>Освидетельствование водителей автотранспортных средств</vt:lpstr>
      <vt:lpstr>Освидетельствование  по направлению УФСКН (3 988)</vt:lpstr>
      <vt:lpstr>Результаты тестирования учащихся  в 2015 году</vt:lpstr>
      <vt:lpstr>Структура потребления наркотических веществ в 2014-2015 году среди учащихся</vt:lpstr>
      <vt:lpstr>Задачи по совершенствованию  работы ХТЛ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ОСВИДЕТЕЛЬСТВОВАНИЯ НА СОСТОЯНИЕ НАРКОТИЧЕСКОГО ОПЬЯНЕНИЯ В СУБЪЕКТЕ РОССИЙСКОЙ ФЕДЕРАЦИИ</dc:title>
  <dc:creator>Vitalii Kholdin</dc:creator>
  <cp:lastModifiedBy>Vitalii Kholdin</cp:lastModifiedBy>
  <cp:revision>54</cp:revision>
  <dcterms:created xsi:type="dcterms:W3CDTF">2016-03-02T06:58:08Z</dcterms:created>
  <dcterms:modified xsi:type="dcterms:W3CDTF">2016-05-25T14:15:06Z</dcterms:modified>
</cp:coreProperties>
</file>