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1"/>
  </p:notesMasterIdLst>
  <p:handoutMasterIdLst>
    <p:handoutMasterId r:id="rId22"/>
  </p:handoutMasterIdLst>
  <p:sldIdLst>
    <p:sldId id="256" r:id="rId2"/>
    <p:sldId id="465" r:id="rId3"/>
    <p:sldId id="428" r:id="rId4"/>
    <p:sldId id="466" r:id="rId5"/>
    <p:sldId id="467" r:id="rId6"/>
    <p:sldId id="470" r:id="rId7"/>
    <p:sldId id="469" r:id="rId8"/>
    <p:sldId id="468" r:id="rId9"/>
    <p:sldId id="474" r:id="rId10"/>
    <p:sldId id="471" r:id="rId11"/>
    <p:sldId id="472" r:id="rId12"/>
    <p:sldId id="475" r:id="rId13"/>
    <p:sldId id="478" r:id="rId14"/>
    <p:sldId id="479" r:id="rId15"/>
    <p:sldId id="480" r:id="rId16"/>
    <p:sldId id="481" r:id="rId17"/>
    <p:sldId id="482" r:id="rId18"/>
    <p:sldId id="484" r:id="rId19"/>
    <p:sldId id="35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1A61A35-308A-4E0F-9A89-0B3517759F8F}">
          <p14:sldIdLst>
            <p14:sldId id="256"/>
          </p14:sldIdLst>
        </p14:section>
        <p14:section name="Раздел без заголовка" id="{4D1E81EC-BDF3-42D1-AD40-3EDDAA6D1DD3}">
          <p14:sldIdLst>
            <p14:sldId id="465"/>
            <p14:sldId id="428"/>
            <p14:sldId id="466"/>
            <p14:sldId id="467"/>
            <p14:sldId id="470"/>
            <p14:sldId id="469"/>
            <p14:sldId id="468"/>
            <p14:sldId id="474"/>
            <p14:sldId id="471"/>
            <p14:sldId id="472"/>
            <p14:sldId id="475"/>
            <p14:sldId id="473"/>
            <p14:sldId id="476"/>
            <p14:sldId id="477"/>
            <p14:sldId id="483"/>
            <p14:sldId id="478"/>
            <p14:sldId id="479"/>
            <p14:sldId id="480"/>
            <p14:sldId id="481"/>
            <p14:sldId id="482"/>
            <p14:sldId id="484"/>
            <p14:sldId id="35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057B-4016-4E91-9191-922DC2301FA9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9BA7-C2A2-4202-A2C2-26CB5E54A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86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000956-44A9-4EEC-8080-8FDC2FCAF4F7}" type="datetimeFigureOut">
              <a:rPr lang="ru-RU"/>
              <a:pPr>
                <a:defRPr/>
              </a:pPr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46D3E6-980C-46E1-B3E8-2D3DA3559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3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C66687-80DE-4A12-B4A6-CA0F5BCAC29E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81518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C54686-9466-478D-AF1F-E3DBAF92FC03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22980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C54686-9466-478D-AF1F-E3DBAF92FC03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741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C54686-9466-478D-AF1F-E3DBAF92FC03}" type="slidenum">
              <a:rPr lang="ru-RU" altLang="ru-RU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65327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2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2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99513F-9C3B-4A94-911A-89A09F4E2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DC49-6629-4EA2-A50B-403859493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CCF91-5969-4BBF-939D-A21C99DF3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2527C-FBF6-49C6-8DED-4D62EE83F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93A2-D084-4260-9D77-BAB0F8D78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55E4-3041-4160-BE3C-5E9BB64E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59E2-D2A1-4951-8F9D-D31F8C73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855F-2207-4612-8608-6B54DA294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303A-F72F-4CB7-8F16-BBC2C3877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AE90-5CA8-4E08-9CA5-7F0E4EBA6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06FC-640B-457C-BC72-23F12D7BF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71456E-7F19-4946-B8FB-A2ECCE65C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2924944"/>
            <a:ext cx="7772400" cy="1714511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Опыт внедрения лабораторно-информационной системы в практику химико-токсикологической лаборатории МНПЦ наркологии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63700" y="5105400"/>
            <a:ext cx="7480300" cy="538163"/>
          </a:xfrm>
        </p:spPr>
        <p:txBody>
          <a:bodyPr/>
          <a:lstStyle/>
          <a:p>
            <a:pPr algn="r" eaLnBrk="1" hangingPunct="1"/>
            <a:r>
              <a:rPr lang="ru-RU" sz="2400" dirty="0" smtClean="0"/>
              <a:t>Петухов Алексей Евгеньевич, к.ф.н.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13334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Государственное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бюджетное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учреждение здравоохранения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города Москвы «Московский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научно-практический центр наркологии Департамента здравоохранения города Москвы»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Химико-токсикологическая лаборатория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714625" y="6000750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Москва</a:t>
            </a:r>
          </a:p>
          <a:p>
            <a:pPr algn="ctr"/>
            <a:r>
              <a:rPr lang="ru-RU" dirty="0" smtClean="0"/>
              <a:t>26-27 мая 2016 </a:t>
            </a:r>
            <a:r>
              <a:rPr lang="ru-RU" dirty="0"/>
              <a:t>г.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Функциональные возможности ЛИС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455" y="1844824"/>
            <a:ext cx="8271520" cy="4363615"/>
          </a:xfrm>
        </p:spPr>
        <p:txBody>
          <a:bodyPr/>
          <a:lstStyle/>
          <a:p>
            <a:r>
              <a:rPr lang="ru-RU" sz="2800" dirty="0" smtClean="0"/>
              <a:t>Авторизация и разграничение прав доступа</a:t>
            </a:r>
          </a:p>
          <a:p>
            <a:r>
              <a:rPr lang="ru-RU" sz="2800" dirty="0" smtClean="0"/>
              <a:t>Ведение </a:t>
            </a:r>
            <a:r>
              <a:rPr lang="en-US" sz="2800" dirty="0" smtClean="0"/>
              <a:t>LOG-</a:t>
            </a:r>
            <a:r>
              <a:rPr lang="ru-RU" sz="2800" dirty="0" smtClean="0"/>
              <a:t>журналов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996952"/>
            <a:ext cx="6710491" cy="35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60298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Функциональные возможности ЛИС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455" y="1844824"/>
            <a:ext cx="8271520" cy="4363615"/>
          </a:xfrm>
        </p:spPr>
        <p:txBody>
          <a:bodyPr/>
          <a:lstStyle/>
          <a:p>
            <a:r>
              <a:rPr lang="ru-RU" sz="2800" dirty="0" smtClean="0"/>
              <a:t>Поддержка различных направлений лабораторной диагностики</a:t>
            </a:r>
          </a:p>
          <a:p>
            <a:endParaRPr lang="ru-RU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flipH="1">
            <a:off x="539551" y="2763728"/>
            <a:ext cx="8404423" cy="4111472"/>
          </a:xfrm>
          <a:prstGeom prst="verticalScroll">
            <a:avLst>
              <a:gd name="adj" fmla="val 949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19050"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144000" rIns="0" bIns="0" numCol="2" anchor="ctr">
            <a:spAutoFit/>
          </a:bodyPr>
          <a:lstStyle/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ХТИ алкоголя</a:t>
            </a:r>
          </a:p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ХТИ наркотических средств, психотропных и других токсических веществ</a:t>
            </a:r>
          </a:p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CDT</a:t>
            </a:r>
          </a:p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Общеклинические исследования </a:t>
            </a:r>
          </a:p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7188" indent="-268288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Биохимия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7188" indent="-268288" eaLnBrk="0" hangingPunct="0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Исследования системы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гемостаза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7188" indent="-268288" eaLnBrk="0" hangingPunct="0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Иммунохимия</a:t>
            </a:r>
            <a:endParaRPr lang="ru-RU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7188" indent="-268288" eaLnBrk="0" hangingPunct="0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Иммунология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57188" indent="-268288" eaLnBrk="0" hangingPunct="0">
              <a:buFont typeface="Wingdings" pitchFamily="2" charset="2"/>
              <a:buChar char="ü"/>
              <a:tabLst>
                <a:tab pos="268288" algn="l"/>
              </a:tabLs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Гематология</a:t>
            </a:r>
            <a:endParaRPr lang="ru-RU" sz="20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46088" indent="-268288" eaLnBrk="0" hangingPunct="0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ru-RU" sz="2000" dirty="0" smtClean="0"/>
              <a:t>Цитология</a:t>
            </a:r>
            <a:endParaRPr lang="ru-RU" sz="2000" dirty="0"/>
          </a:p>
          <a:p>
            <a:pPr marL="446088" indent="-268288" eaLnBrk="0" hangingPunct="0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ru-RU" sz="2000" dirty="0" smtClean="0"/>
              <a:t>Гистология</a:t>
            </a:r>
            <a:endParaRPr lang="ru-RU" sz="2000" dirty="0"/>
          </a:p>
          <a:p>
            <a:pPr marL="446088" indent="-268288" eaLnBrk="0" hangingPunct="0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ru-RU" sz="2000" dirty="0" smtClean="0"/>
              <a:t>ПЦР-диагностика</a:t>
            </a:r>
            <a:endParaRPr lang="ru-RU" sz="2000" dirty="0"/>
          </a:p>
          <a:p>
            <a:pPr marL="446088" indent="-268288" eaLnBrk="0" hangingPunct="0">
              <a:buFont typeface="Wingdings" pitchFamily="2" charset="2"/>
              <a:buChar char="ü"/>
              <a:tabLst>
                <a:tab pos="357188" algn="l"/>
              </a:tabLst>
              <a:defRPr/>
            </a:pPr>
            <a:r>
              <a:rPr lang="ru-RU" sz="2000" dirty="0" smtClean="0"/>
              <a:t>Микробиология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1863362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Функциональные возможности ЛИС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455" y="1844824"/>
            <a:ext cx="8271520" cy="4363615"/>
          </a:xfrm>
        </p:spPr>
        <p:txBody>
          <a:bodyPr/>
          <a:lstStyle/>
          <a:p>
            <a:r>
              <a:rPr lang="ru-RU" sz="2800" dirty="0" smtClean="0"/>
              <a:t>Ведение журналов и оперативное управление записями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5369935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313"/>
            <a:ext cx="8332415" cy="550391"/>
          </a:xfrm>
        </p:spPr>
        <p:txBody>
          <a:bodyPr/>
          <a:lstStyle/>
          <a:p>
            <a:r>
              <a:rPr lang="ru-RU" sz="3600" dirty="0" smtClean="0"/>
              <a:t>Коммуникационные возможности ЛИС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4455053" cy="2664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948" y="908721"/>
            <a:ext cx="4455052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120" y="3672923"/>
            <a:ext cx="5325866" cy="31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37734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313"/>
            <a:ext cx="8332415" cy="550391"/>
          </a:xfrm>
        </p:spPr>
        <p:txBody>
          <a:bodyPr/>
          <a:lstStyle/>
          <a:p>
            <a:r>
              <a:rPr lang="ru-RU" sz="3600" dirty="0" smtClean="0"/>
              <a:t>Коммуникационные возможности ЛИС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4355976" cy="2605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318" y="4267781"/>
            <a:ext cx="4331185" cy="2590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382" y="2780928"/>
            <a:ext cx="4331187" cy="259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523" y="840159"/>
            <a:ext cx="2432940" cy="25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1342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550391"/>
          </a:xfrm>
        </p:spPr>
        <p:txBody>
          <a:bodyPr/>
          <a:lstStyle/>
          <a:p>
            <a:r>
              <a:rPr lang="ru-RU" sz="3600" dirty="0" smtClean="0"/>
              <a:t>Встроенная система контроля качества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64" y="667023"/>
            <a:ext cx="8762424" cy="62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08971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052736"/>
            <a:ext cx="6984776" cy="5715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возможности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Учетные функции</a:t>
            </a:r>
          </a:p>
          <a:p>
            <a:pPr lvl="1"/>
            <a:r>
              <a:rPr lang="ru-RU" dirty="0" smtClean="0"/>
              <a:t>Ведение прихода и расхода </a:t>
            </a:r>
            <a:r>
              <a:rPr lang="ru-RU" dirty="0" err="1" smtClean="0"/>
              <a:t>товаро</a:t>
            </a:r>
            <a:r>
              <a:rPr lang="ru-RU" dirty="0" smtClean="0"/>
              <a:t>-материальных ценностей, реагентов и расходных материалов</a:t>
            </a:r>
          </a:p>
          <a:p>
            <a:pPr lvl="1"/>
            <a:r>
              <a:rPr lang="ru-RU" dirty="0" smtClean="0"/>
              <a:t>Учет и списание остатков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047255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052736"/>
            <a:ext cx="6984776" cy="5715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возможности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отчетной и статистической документации</a:t>
            </a:r>
          </a:p>
          <a:p>
            <a:pPr lvl="1"/>
            <a:r>
              <a:rPr lang="ru-RU" dirty="0" smtClean="0"/>
              <a:t>Регистрационные журналы</a:t>
            </a:r>
          </a:p>
          <a:p>
            <a:pPr lvl="1"/>
            <a:r>
              <a:rPr lang="ru-RU" dirty="0" smtClean="0"/>
              <a:t>Бланки справок о результатах, направлений</a:t>
            </a:r>
          </a:p>
          <a:p>
            <a:pPr lvl="1"/>
            <a:r>
              <a:rPr lang="ru-RU" dirty="0" smtClean="0"/>
              <a:t>Отчет по оказанным ПМУ</a:t>
            </a:r>
          </a:p>
          <a:p>
            <a:pPr lvl="1"/>
            <a:r>
              <a:rPr lang="ru-RU" dirty="0" smtClean="0"/>
              <a:t>Статистический отчет по обнаруженным веществам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2540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052736"/>
            <a:ext cx="6984776" cy="5715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ограничения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Защищенность базы данных от  утечки и утраты информации?</a:t>
            </a:r>
          </a:p>
          <a:p>
            <a:r>
              <a:rPr lang="ru-RU" dirty="0" smtClean="0"/>
              <a:t>Невозможность коммуникации с некоторым аналитическим оборудованием </a:t>
            </a:r>
          </a:p>
          <a:p>
            <a:r>
              <a:rPr lang="ru-RU" dirty="0" smtClean="0"/>
              <a:t>Расход бумаги и картриджей </a:t>
            </a:r>
          </a:p>
          <a:p>
            <a:r>
              <a:rPr lang="ru-RU" dirty="0" smtClean="0"/>
              <a:t>...</a:t>
            </a:r>
          </a:p>
          <a:p>
            <a:r>
              <a:rPr lang="ru-RU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343549628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Химико-токсикологическая лаборатория МНПЦ наркологии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2"/>
            <a:ext cx="9144000" cy="5373687"/>
          </a:xfrm>
        </p:spPr>
        <p:txBody>
          <a:bodyPr/>
          <a:lstStyle/>
          <a:p>
            <a:endParaRPr lang="ru-RU" altLang="ru-RU" sz="2800" dirty="0" smtClean="0">
              <a:solidFill>
                <a:srgbClr val="009900"/>
              </a:solidFill>
            </a:endParaRPr>
          </a:p>
          <a:p>
            <a:r>
              <a:rPr lang="ru-RU" altLang="ru-RU" sz="2800" dirty="0" smtClean="0">
                <a:solidFill>
                  <a:srgbClr val="009900"/>
                </a:solidFill>
              </a:rPr>
              <a:t>Основные задачи:</a:t>
            </a:r>
            <a:r>
              <a:rPr lang="ru-RU" altLang="ru-RU" sz="2800" dirty="0" smtClean="0"/>
              <a:t> </a:t>
            </a:r>
          </a:p>
          <a:p>
            <a:pPr lvl="1"/>
            <a:r>
              <a:rPr lang="ru-RU" altLang="ru-RU" sz="2400" dirty="0" smtClean="0"/>
              <a:t>проведение химико-токсикологических исследований образцов мочи и крови на наличие алкоголя, наркотических средств, психотропных и иных токсических веществ</a:t>
            </a:r>
          </a:p>
          <a:p>
            <a:pPr lvl="2"/>
            <a:r>
              <a:rPr lang="ru-RU" altLang="ru-RU" sz="2000" dirty="0" smtClean="0"/>
              <a:t>из кабинетов медицинского освидетельствования МНПЦ наркологии</a:t>
            </a:r>
          </a:p>
          <a:p>
            <a:pPr lvl="2"/>
            <a:r>
              <a:rPr lang="ru-RU" altLang="ru-RU" sz="2000" dirty="0" smtClean="0"/>
              <a:t>ЛПУ московского и федерального подчинения</a:t>
            </a:r>
          </a:p>
          <a:p>
            <a:pPr lvl="2"/>
            <a:r>
              <a:rPr lang="ru-RU" altLang="ru-RU" sz="2000" dirty="0"/>
              <a:t>н</a:t>
            </a:r>
            <a:r>
              <a:rPr lang="ru-RU" altLang="ru-RU" sz="2000" dirty="0" smtClean="0"/>
              <a:t>аркологических отделений </a:t>
            </a:r>
            <a:r>
              <a:rPr lang="ru-RU" altLang="ru-RU" sz="2000" dirty="0"/>
              <a:t>МНПЦ </a:t>
            </a:r>
            <a:r>
              <a:rPr lang="ru-RU" altLang="ru-RU" sz="2000" dirty="0" smtClean="0"/>
              <a:t>наркологии</a:t>
            </a:r>
          </a:p>
          <a:p>
            <a:pPr lvl="2"/>
            <a:r>
              <a:rPr lang="ru-RU" altLang="ru-RU" sz="2000" dirty="0" smtClean="0"/>
              <a:t>филиалов </a:t>
            </a:r>
            <a:r>
              <a:rPr lang="ru-RU" altLang="ru-RU" sz="2000" dirty="0"/>
              <a:t>МНПЦ наркологии</a:t>
            </a:r>
            <a:endParaRPr lang="ru-RU" altLang="ru-RU" sz="2000" dirty="0" smtClean="0"/>
          </a:p>
          <a:p>
            <a:pPr lvl="2"/>
            <a:r>
              <a:rPr lang="ru-RU" altLang="ru-RU" sz="2000" dirty="0"/>
              <a:t>п</a:t>
            </a:r>
            <a:r>
              <a:rPr lang="ru-RU" altLang="ru-RU" sz="2000" dirty="0" smtClean="0"/>
              <a:t>о личным заявлениям физических лиц</a:t>
            </a:r>
          </a:p>
          <a:p>
            <a:pPr marL="457200" lvl="1" indent="0">
              <a:buNone/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4161524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Статистика ХТЛ МНПЦ Наркологии за 2012 г. – </a:t>
            </a:r>
            <a:r>
              <a:rPr lang="en-US" sz="3600" dirty="0" smtClean="0"/>
              <a:t>I </a:t>
            </a:r>
            <a:r>
              <a:rPr lang="ru-RU" sz="3600" dirty="0" smtClean="0"/>
              <a:t>кв. 2016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753354"/>
              </p:ext>
            </p:extLst>
          </p:nvPr>
        </p:nvGraphicFramePr>
        <p:xfrm>
          <a:off x="0" y="2492896"/>
          <a:ext cx="9144000" cy="3746529"/>
        </p:xfrm>
        <a:graphic>
          <a:graphicData uri="http://schemas.openxmlformats.org/drawingml/2006/table">
            <a:tbl>
              <a:tblPr/>
              <a:tblGrid>
                <a:gridCol w="3822505"/>
                <a:gridCol w="1035247"/>
                <a:gridCol w="1071570"/>
                <a:gridCol w="1143008"/>
                <a:gridCol w="1035835"/>
                <a:gridCol w="1035835"/>
              </a:tblGrid>
              <a:tr h="2810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образцов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кв. 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1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освидетельствованных,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49660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55663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54099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59473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16619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813">
                <a:tc>
                  <a:txBody>
                    <a:bodyPr/>
                    <a:lstStyle/>
                    <a:p>
                      <a:pPr marL="539750" marR="0" lvl="0" indent="-539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т.ч. на наркотические средства и психотропные вещества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24564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30899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30553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27378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7771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609">
                <a:tc>
                  <a:txBody>
                    <a:bodyPr/>
                    <a:lstStyle/>
                    <a:p>
                      <a:pPr marL="539750" marR="0" lvl="0" indent="-539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на алкоголь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23986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22497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31035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Задачи лабораторно-информационной системы (ЛИС)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83967" y="1844824"/>
            <a:ext cx="4660007" cy="4608512"/>
          </a:xfrm>
        </p:spPr>
        <p:txBody>
          <a:bodyPr/>
          <a:lstStyle/>
          <a:p>
            <a:pPr lvl="0"/>
            <a:r>
              <a:rPr lang="ru-RU" sz="2000" dirty="0"/>
              <a:t>Ускорить регистрацию поступающих в лабораторию </a:t>
            </a:r>
            <a:r>
              <a:rPr lang="ru-RU" sz="2000" dirty="0" smtClean="0"/>
              <a:t>образцов.</a:t>
            </a:r>
            <a:endParaRPr lang="ru-RU" sz="2000" dirty="0"/>
          </a:p>
          <a:p>
            <a:pPr lvl="0"/>
            <a:r>
              <a:rPr lang="ru-RU" sz="2000" dirty="0" smtClean="0"/>
              <a:t>Заменить </a:t>
            </a:r>
            <a:r>
              <a:rPr lang="ru-RU" sz="2000" dirty="0"/>
              <a:t>бумажные лабораторные журналы электронными, организовать электронное хранение архивной информации.</a:t>
            </a:r>
          </a:p>
          <a:p>
            <a:r>
              <a:rPr lang="ru-RU" sz="2000" dirty="0"/>
              <a:t>Упростить и ускорить процесс выполнения исследований на автоматизированном аналитическом оборудовании лаборатории.</a:t>
            </a:r>
          </a:p>
          <a:p>
            <a:r>
              <a:rPr lang="ru-RU" sz="2000" dirty="0"/>
              <a:t>Автоматически вычислять результаты расчетных тестов</a:t>
            </a:r>
            <a:r>
              <a:rPr lang="ru-RU" sz="2000" dirty="0" smtClean="0"/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6564"/>
            <a:ext cx="2808312" cy="18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140968"/>
            <a:ext cx="3371391" cy="2016224"/>
          </a:xfrm>
          <a:prstGeom prst="rect">
            <a:avLst/>
          </a:prstGeom>
        </p:spPr>
      </p:pic>
      <p:pic>
        <p:nvPicPr>
          <p:cNvPr id="10" name="Рисунок 10" descr="P91800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431" y="4343395"/>
            <a:ext cx="2843536" cy="24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927036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Задачи лабораторно-информационной системы (ЛИС)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139952" y="1844824"/>
            <a:ext cx="4804023" cy="4869159"/>
          </a:xfrm>
        </p:spPr>
        <p:txBody>
          <a:bodyPr/>
          <a:lstStyle/>
          <a:p>
            <a:pPr lvl="0"/>
            <a:r>
              <a:rPr lang="ru-RU" sz="2400" dirty="0" smtClean="0"/>
              <a:t>Ускорить поиск необходимой информации, быстрее выдавать повторные результаты.</a:t>
            </a:r>
          </a:p>
          <a:p>
            <a:pPr lvl="0"/>
            <a:r>
              <a:rPr lang="ru-RU" sz="2400" dirty="0" smtClean="0"/>
              <a:t>Упростить и ускорить составление отчетных форм.</a:t>
            </a:r>
          </a:p>
          <a:p>
            <a:pPr lvl="0"/>
            <a:r>
              <a:rPr lang="ru-RU" sz="2400" dirty="0" smtClean="0"/>
              <a:t>Организовать учет движения товарно-материальных ценностей.</a:t>
            </a:r>
          </a:p>
          <a:p>
            <a:pPr lvl="0"/>
            <a:r>
              <a:rPr lang="ru-RU" sz="2400" dirty="0" smtClean="0"/>
              <a:t>Ускорить и сделать точным учет выполненных лабораторией услуг</a:t>
            </a:r>
            <a:endParaRPr lang="ru-RU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2276"/>
            <a:ext cx="2593592" cy="18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2838871" cy="2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Fs3\MikhailS\Мои рисунки\Организатор клипов (Microsoft)\j04016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827" y="4024802"/>
            <a:ext cx="21431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83256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Функциональные возможности ЛИС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2132856"/>
            <a:ext cx="85867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51973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ЛИС «АЛИСА»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455" y="1844824"/>
            <a:ext cx="8271520" cy="4363615"/>
          </a:xfrm>
        </p:spPr>
        <p:txBody>
          <a:bodyPr/>
          <a:lstStyle/>
          <a:p>
            <a:r>
              <a:rPr lang="ru-RU" sz="2800" dirty="0" smtClean="0"/>
              <a:t>С апреля 2016 г. в практику ХТЛ МНПЦ наркологии внедрена ЛИС «АЛИСА»</a:t>
            </a:r>
          </a:p>
          <a:p>
            <a:r>
              <a:rPr lang="ru-RU" sz="2800" dirty="0" smtClean="0"/>
              <a:t>Прикладное </a:t>
            </a:r>
            <a:r>
              <a:rPr lang="ru-RU" sz="2800" dirty="0"/>
              <a:t>ПО </a:t>
            </a:r>
            <a:r>
              <a:rPr lang="ru-RU" sz="2800" dirty="0" smtClean="0"/>
              <a:t>системы реализовано </a:t>
            </a:r>
            <a:r>
              <a:rPr lang="ru-RU" sz="2800" dirty="0"/>
              <a:t>на базе платформы «1С: Предприятие </a:t>
            </a:r>
            <a:r>
              <a:rPr lang="ru-RU" sz="2800" dirty="0" smtClean="0"/>
              <a:t>8.3»</a:t>
            </a:r>
          </a:p>
          <a:p>
            <a:pPr lvl="1"/>
            <a:r>
              <a:rPr lang="ru-RU" sz="2400" dirty="0" smtClean="0"/>
              <a:t>Открытость «архитектуры»</a:t>
            </a:r>
          </a:p>
          <a:p>
            <a:pPr lvl="1"/>
            <a:r>
              <a:rPr lang="ru-RU" sz="2400" dirty="0" smtClean="0"/>
              <a:t>Гибкость и простота подстройки системы</a:t>
            </a:r>
          </a:p>
          <a:p>
            <a:pPr lvl="1"/>
            <a:r>
              <a:rPr lang="ru-RU" sz="2400" dirty="0" smtClean="0"/>
              <a:t>Соответствие требованиям 152-ФЗ «О персональных данных»</a:t>
            </a:r>
          </a:p>
          <a:p>
            <a:r>
              <a:rPr lang="ru-RU" sz="2800" dirty="0"/>
              <a:t>Высокая степень </a:t>
            </a:r>
            <a:r>
              <a:rPr lang="ru-RU" sz="2800" dirty="0" smtClean="0"/>
              <a:t>профессиональных </a:t>
            </a:r>
            <a:r>
              <a:rPr lang="ru-RU" sz="2800" dirty="0"/>
              <a:t>знаний компьютеров не является необходимой для успешной работы с ЛИС</a:t>
            </a:r>
          </a:p>
        </p:txBody>
      </p:sp>
    </p:spTree>
    <p:extLst>
      <p:ext uri="{BB962C8B-B14F-4D97-AF65-F5344CB8AC3E}">
        <p14:creationId xmlns:p14="http://schemas.microsoft.com/office/powerpoint/2010/main" xmlns="" val="39436125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973" y="2754312"/>
            <a:ext cx="266944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3214688" y="3073400"/>
            <a:ext cx="3929062" cy="2357438"/>
            <a:chOff x="2781037" y="3357562"/>
            <a:chExt cx="3791227" cy="2143140"/>
          </a:xfrm>
        </p:grpSpPr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2781037" y="3811289"/>
              <a:ext cx="3148285" cy="1689413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H="1">
              <a:off x="2786050" y="3357562"/>
              <a:ext cx="3786214" cy="1571636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V="1">
              <a:off x="4000496" y="3429000"/>
              <a:ext cx="571504" cy="1928826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3"/>
            <p:cNvSpPr>
              <a:spLocks noChangeShapeType="1"/>
            </p:cNvSpPr>
            <p:nvPr/>
          </p:nvSpPr>
          <p:spPr bwMode="auto">
            <a:xfrm flipV="1">
              <a:off x="4286248" y="4214818"/>
              <a:ext cx="2286016" cy="214314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1" name="Picture 3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863" y="1714500"/>
            <a:ext cx="24098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30613"/>
            <a:ext cx="9572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78450"/>
            <a:ext cx="2057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 descr="2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88" y="5286375"/>
            <a:ext cx="2209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02025"/>
            <a:ext cx="2286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900238"/>
            <a:ext cx="2286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Untitled-1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062413"/>
            <a:ext cx="22098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57375" y="3309938"/>
            <a:ext cx="1447800" cy="762000"/>
            <a:chOff x="1440" y="1392"/>
            <a:chExt cx="912" cy="480"/>
          </a:xfrm>
        </p:grpSpPr>
        <p:sp>
          <p:nvSpPr>
            <p:cNvPr id="8207" name="Line 12"/>
            <p:cNvSpPr>
              <a:spLocks noChangeShapeType="1"/>
            </p:cNvSpPr>
            <p:nvPr/>
          </p:nvSpPr>
          <p:spPr bwMode="auto">
            <a:xfrm flipV="1">
              <a:off x="1488" y="1536"/>
              <a:ext cx="864" cy="336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3"/>
            <p:cNvSpPr>
              <a:spLocks noChangeShapeType="1"/>
            </p:cNvSpPr>
            <p:nvPr/>
          </p:nvSpPr>
          <p:spPr bwMode="auto">
            <a:xfrm>
              <a:off x="2256" y="1392"/>
              <a:ext cx="96" cy="144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4"/>
            <p:cNvSpPr>
              <a:spLocks noChangeShapeType="1"/>
            </p:cNvSpPr>
            <p:nvPr/>
          </p:nvSpPr>
          <p:spPr bwMode="auto">
            <a:xfrm>
              <a:off x="1824" y="1584"/>
              <a:ext cx="48" cy="144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15"/>
            <p:cNvSpPr>
              <a:spLocks noChangeShapeType="1"/>
            </p:cNvSpPr>
            <p:nvPr/>
          </p:nvSpPr>
          <p:spPr bwMode="auto">
            <a:xfrm>
              <a:off x="1440" y="1776"/>
              <a:ext cx="48" cy="96"/>
            </a:xfrm>
            <a:prstGeom prst="line">
              <a:avLst/>
            </a:prstGeom>
            <a:noFill/>
            <a:ln w="28575">
              <a:solidFill>
                <a:srgbClr val="A0A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5000625" y="4287838"/>
            <a:ext cx="15890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48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Сервер ЛИС</a:t>
            </a:r>
            <a:endParaRPr lang="ru-RU" b="1" baseline="40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316" y="985838"/>
            <a:ext cx="6876256" cy="5715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ЛИС</a:t>
            </a:r>
          </a:p>
        </p:txBody>
      </p:sp>
    </p:spTree>
    <p:extLst>
      <p:ext uri="{BB962C8B-B14F-4D97-AF65-F5344CB8AC3E}">
        <p14:creationId xmlns:p14="http://schemas.microsoft.com/office/powerpoint/2010/main" xmlns="" val="368733505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1" descr="j01833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1" y="2099897"/>
            <a:ext cx="593480" cy="5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3" descr="j0183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177" y="4226170"/>
            <a:ext cx="593481" cy="54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2" descr="j01833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374" y="2697773"/>
            <a:ext cx="594946" cy="5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7379677" y="3494943"/>
            <a:ext cx="360485" cy="265234"/>
          </a:xfrm>
          <a:prstGeom prst="notchedRightArrow">
            <a:avLst>
              <a:gd name="adj1" fmla="val 50000"/>
              <a:gd name="adj2" fmla="val 3135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pic>
        <p:nvPicPr>
          <p:cNvPr id="29702" name="Picture 3" descr="j02054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942" y="1640498"/>
            <a:ext cx="4909038" cy="45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16" descr="j02054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51" y="2432539"/>
            <a:ext cx="934915" cy="8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19" descr="j02054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993" y="3894993"/>
            <a:ext cx="934915" cy="8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22" descr="j02054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693" y="5024805"/>
            <a:ext cx="934915" cy="8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 Box 24"/>
          <p:cNvSpPr txBox="1">
            <a:spLocks noChangeArrowheads="1"/>
          </p:cNvSpPr>
          <p:nvPr/>
        </p:nvSpPr>
        <p:spPr bwMode="auto">
          <a:xfrm>
            <a:off x="6572252" y="2333577"/>
            <a:ext cx="710711" cy="3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77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ХТЛ</a:t>
            </a:r>
            <a:endParaRPr lang="ru-RU" altLang="ru-RU" sz="1477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08" name="Text Box 26"/>
          <p:cNvSpPr txBox="1">
            <a:spLocks noChangeArrowheads="1"/>
          </p:cNvSpPr>
          <p:nvPr/>
        </p:nvSpPr>
        <p:spPr bwMode="auto">
          <a:xfrm>
            <a:off x="8034050" y="3388479"/>
            <a:ext cx="872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ХТИ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811966" y="3030415"/>
            <a:ext cx="1153257" cy="1131277"/>
            <a:chOff x="4785" y="1888"/>
            <a:chExt cx="499" cy="772"/>
          </a:xfrm>
        </p:grpSpPr>
        <p:sp>
          <p:nvSpPr>
            <p:cNvPr id="91164" name="AutoShape 28"/>
            <p:cNvSpPr>
              <a:spLocks noChangeArrowheads="1"/>
            </p:cNvSpPr>
            <p:nvPr/>
          </p:nvSpPr>
          <p:spPr bwMode="auto">
            <a:xfrm>
              <a:off x="4785" y="2478"/>
              <a:ext cx="499" cy="182"/>
            </a:xfrm>
            <a:prstGeom prst="curvedUpArrow">
              <a:avLst>
                <a:gd name="adj1" fmla="val 54835"/>
                <a:gd name="adj2" fmla="val 10967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1165" name="AutoShape 29"/>
            <p:cNvSpPr>
              <a:spLocks noChangeArrowheads="1"/>
            </p:cNvSpPr>
            <p:nvPr/>
          </p:nvSpPr>
          <p:spPr bwMode="auto">
            <a:xfrm flipH="1" flipV="1">
              <a:off x="4785" y="1888"/>
              <a:ext cx="499" cy="182"/>
            </a:xfrm>
            <a:prstGeom prst="curvedUpArrow">
              <a:avLst>
                <a:gd name="adj1" fmla="val 54835"/>
                <a:gd name="adj2" fmla="val 10967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91172" name="Picture 36" descr="j019538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477" y="2233247"/>
            <a:ext cx="564174" cy="53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3" name="Picture 37" descr="j019538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628293"/>
            <a:ext cx="562708" cy="53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4" name="Picture 38" descr="j019538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177" y="4758104"/>
            <a:ext cx="564174" cy="53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39" descr="j019538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082" y="2763715"/>
            <a:ext cx="1269023" cy="11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4" name="Group 42"/>
          <p:cNvGrpSpPr>
            <a:grpSpLocks/>
          </p:cNvGrpSpPr>
          <p:nvPr/>
        </p:nvGrpSpPr>
        <p:grpSpPr bwMode="auto">
          <a:xfrm>
            <a:off x="2451589" y="1966546"/>
            <a:ext cx="1225720" cy="927588"/>
            <a:chOff x="612" y="300"/>
            <a:chExt cx="771" cy="633"/>
          </a:xfrm>
        </p:grpSpPr>
        <p:pic>
          <p:nvPicPr>
            <p:cNvPr id="29724" name="Picture 43" descr="j020546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00"/>
              <a:ext cx="589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Text Box 44"/>
            <p:cNvSpPr txBox="1">
              <a:spLocks noChangeArrowheads="1"/>
            </p:cNvSpPr>
            <p:nvPr/>
          </p:nvSpPr>
          <p:spPr bwMode="auto">
            <a:xfrm>
              <a:off x="612" y="754"/>
              <a:ext cx="77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6615" rIns="1661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108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Кабинет ОМОСО</a:t>
              </a:r>
              <a:endParaRPr lang="ru-RU" altLang="ru-RU" sz="1108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181" name="Picture 45" descr="j019538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681" y="1767254"/>
            <a:ext cx="562708" cy="53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6" name="Cloud"/>
          <p:cNvSpPr>
            <a:spLocks noChangeAspect="1" noEditPoints="1" noChangeArrowheads="1"/>
          </p:cNvSpPr>
          <p:nvPr/>
        </p:nvSpPr>
        <p:spPr bwMode="auto">
          <a:xfrm>
            <a:off x="2725616" y="2697774"/>
            <a:ext cx="2505808" cy="223471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5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>
              <a:defRPr/>
            </a:pPr>
            <a:endParaRPr lang="en-US" sz="2954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2954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INTERNET</a:t>
            </a:r>
            <a:endParaRPr lang="ru-RU" sz="2954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1168" name="Freeform 32"/>
          <p:cNvSpPr>
            <a:spLocks/>
          </p:cNvSpPr>
          <p:nvPr/>
        </p:nvSpPr>
        <p:spPr bwMode="auto">
          <a:xfrm>
            <a:off x="1934308" y="3099289"/>
            <a:ext cx="4078166" cy="594946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93" y="141"/>
              </a:cxn>
              <a:cxn ang="0">
                <a:pos x="883" y="0"/>
              </a:cxn>
              <a:cxn ang="0">
                <a:pos x="2767" y="460"/>
              </a:cxn>
            </a:cxnLst>
            <a:rect l="0" t="0" r="r" b="b"/>
            <a:pathLst>
              <a:path w="2767" h="460">
                <a:moveTo>
                  <a:pt x="0" y="7"/>
                </a:moveTo>
                <a:lnTo>
                  <a:pt x="993" y="141"/>
                </a:lnTo>
                <a:lnTo>
                  <a:pt x="883" y="0"/>
                </a:lnTo>
                <a:lnTo>
                  <a:pt x="2767" y="460"/>
                </a:ln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1182" name="Freeform 46"/>
          <p:cNvSpPr>
            <a:spLocks/>
          </p:cNvSpPr>
          <p:nvPr/>
        </p:nvSpPr>
        <p:spPr bwMode="auto">
          <a:xfrm>
            <a:off x="3253154" y="2505808"/>
            <a:ext cx="2759320" cy="9891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7" y="209"/>
              </a:cxn>
              <a:cxn ang="0">
                <a:pos x="435" y="50"/>
              </a:cxn>
              <a:cxn ang="0">
                <a:pos x="1860" y="680"/>
              </a:cxn>
            </a:cxnLst>
            <a:rect l="0" t="0" r="r" b="b"/>
            <a:pathLst>
              <a:path w="1860" h="680">
                <a:moveTo>
                  <a:pt x="0" y="0"/>
                </a:moveTo>
                <a:lnTo>
                  <a:pt x="527" y="209"/>
                </a:lnTo>
                <a:lnTo>
                  <a:pt x="435" y="50"/>
                </a:lnTo>
                <a:lnTo>
                  <a:pt x="1860" y="680"/>
                </a:ln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1169" name="Freeform 33"/>
          <p:cNvSpPr>
            <a:spLocks/>
          </p:cNvSpPr>
          <p:nvPr/>
        </p:nvSpPr>
        <p:spPr bwMode="auto">
          <a:xfrm>
            <a:off x="2066192" y="3894993"/>
            <a:ext cx="3946281" cy="391258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1072" y="169"/>
              </a:cxn>
              <a:cxn ang="0">
                <a:pos x="833" y="47"/>
              </a:cxn>
              <a:cxn ang="0">
                <a:pos x="2631" y="0"/>
              </a:cxn>
            </a:cxnLst>
            <a:rect l="0" t="0" r="r" b="b"/>
            <a:pathLst>
              <a:path w="2631" h="272">
                <a:moveTo>
                  <a:pt x="0" y="272"/>
                </a:moveTo>
                <a:lnTo>
                  <a:pt x="1072" y="169"/>
                </a:lnTo>
                <a:lnTo>
                  <a:pt x="833" y="47"/>
                </a:lnTo>
                <a:lnTo>
                  <a:pt x="2631" y="0"/>
                </a:ln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91170" name="Freeform 34"/>
          <p:cNvSpPr>
            <a:spLocks/>
          </p:cNvSpPr>
          <p:nvPr/>
        </p:nvSpPr>
        <p:spPr bwMode="auto">
          <a:xfrm>
            <a:off x="2857500" y="4160228"/>
            <a:ext cx="3154974" cy="851388"/>
          </a:xfrm>
          <a:custGeom>
            <a:avLst/>
            <a:gdLst/>
            <a:ahLst/>
            <a:cxnLst>
              <a:cxn ang="0">
                <a:pos x="0" y="726"/>
              </a:cxn>
              <a:cxn ang="0">
                <a:pos x="702" y="423"/>
              </a:cxn>
              <a:cxn ang="0">
                <a:pos x="671" y="613"/>
              </a:cxn>
              <a:cxn ang="0">
                <a:pos x="2359" y="0"/>
              </a:cxn>
            </a:cxnLst>
            <a:rect l="0" t="0" r="r" b="b"/>
            <a:pathLst>
              <a:path w="2359" h="726">
                <a:moveTo>
                  <a:pt x="0" y="726"/>
                </a:moveTo>
                <a:lnTo>
                  <a:pt x="702" y="423"/>
                </a:lnTo>
                <a:lnTo>
                  <a:pt x="671" y="613"/>
                </a:lnTo>
                <a:lnTo>
                  <a:pt x="2359" y="0"/>
                </a:ln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pic>
        <p:nvPicPr>
          <p:cNvPr id="29722" name="Picture 54" descr="j018332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343" y="5024804"/>
            <a:ext cx="593480" cy="54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316" y="985838"/>
            <a:ext cx="6876256" cy="5715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ЛИС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808682" y="3128084"/>
            <a:ext cx="1354226" cy="4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615" rIns="166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8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Наркологическое отделение</a:t>
            </a:r>
            <a:endParaRPr lang="ru-RU" altLang="ru-RU" sz="11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1562099" y="4558080"/>
            <a:ext cx="589085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615" rIns="166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108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ЛПУ</a:t>
            </a:r>
            <a:endParaRPr lang="ru-RU" altLang="ru-RU" sz="11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1730290" y="5692286"/>
            <a:ext cx="1225720" cy="2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615" rIns="166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108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 ОМОСО</a:t>
            </a:r>
            <a:endParaRPr lang="ru-RU" altLang="ru-RU" sz="110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1138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12855</TotalTime>
  <Words>438</Words>
  <Application>Microsoft Office PowerPoint</Application>
  <PresentationFormat>Экран (4:3)</PresentationFormat>
  <Paragraphs>134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Палитра</vt:lpstr>
      <vt:lpstr>Опыт внедрения лабораторно-информационной системы в практику химико-токсикологической лаборатории МНПЦ наркологии </vt:lpstr>
      <vt:lpstr>Химико-токсикологическая лаборатория МНПЦ наркологии</vt:lpstr>
      <vt:lpstr>Статистика ХТЛ МНПЦ Наркологии за 2012 г. – I кв. 2016 г.</vt:lpstr>
      <vt:lpstr>Задачи лабораторно-информационной системы (ЛИС)</vt:lpstr>
      <vt:lpstr>Задачи лабораторно-информационной системы (ЛИС)</vt:lpstr>
      <vt:lpstr>Функциональные возможности ЛИС</vt:lpstr>
      <vt:lpstr>ЛИС «АЛИСА»</vt:lpstr>
      <vt:lpstr>Структура ЛИС</vt:lpstr>
      <vt:lpstr>Структура ЛИС</vt:lpstr>
      <vt:lpstr>Функциональные возможности ЛИС </vt:lpstr>
      <vt:lpstr>Функциональные возможности ЛИС </vt:lpstr>
      <vt:lpstr>Функциональные возможности ЛИС </vt:lpstr>
      <vt:lpstr>Коммуникационные возможности ЛИС </vt:lpstr>
      <vt:lpstr>Коммуникационные возможности ЛИС </vt:lpstr>
      <vt:lpstr>Встроенная система контроля качества</vt:lpstr>
      <vt:lpstr>Функциональные возможности </vt:lpstr>
      <vt:lpstr>Функциональные возможности</vt:lpstr>
      <vt:lpstr>Возможные ограничения</vt:lpstr>
      <vt:lpstr>Спасибо за внимание!</vt:lpstr>
    </vt:vector>
  </TitlesOfParts>
  <Company>n.W.o.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наркологии. Девиантное поведение в обществе</dc:title>
  <dc:creator>BaJl</dc:creator>
  <cp:lastModifiedBy>user</cp:lastModifiedBy>
  <cp:revision>1114</cp:revision>
  <dcterms:created xsi:type="dcterms:W3CDTF">2008-02-26T13:48:17Z</dcterms:created>
  <dcterms:modified xsi:type="dcterms:W3CDTF">2016-05-26T15:33:16Z</dcterms:modified>
</cp:coreProperties>
</file>