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5"/>
  </p:notesMasterIdLst>
  <p:handoutMasterIdLst>
    <p:handoutMasterId r:id="rId36"/>
  </p:handoutMasterIdLst>
  <p:sldIdLst>
    <p:sldId id="256" r:id="rId2"/>
    <p:sldId id="519" r:id="rId3"/>
    <p:sldId id="506" r:id="rId4"/>
    <p:sldId id="509" r:id="rId5"/>
    <p:sldId id="520" r:id="rId6"/>
    <p:sldId id="527" r:id="rId7"/>
    <p:sldId id="538" r:id="rId8"/>
    <p:sldId id="539" r:id="rId9"/>
    <p:sldId id="521" r:id="rId10"/>
    <p:sldId id="522" r:id="rId11"/>
    <p:sldId id="510" r:id="rId12"/>
    <p:sldId id="523" r:id="rId13"/>
    <p:sldId id="525" r:id="rId14"/>
    <p:sldId id="526" r:id="rId15"/>
    <p:sldId id="528" r:id="rId16"/>
    <p:sldId id="529" r:id="rId17"/>
    <p:sldId id="530" r:id="rId18"/>
    <p:sldId id="511" r:id="rId19"/>
    <p:sldId id="512" r:id="rId20"/>
    <p:sldId id="531" r:id="rId21"/>
    <p:sldId id="513" r:id="rId22"/>
    <p:sldId id="532" r:id="rId23"/>
    <p:sldId id="533" r:id="rId24"/>
    <p:sldId id="514" r:id="rId25"/>
    <p:sldId id="534" r:id="rId26"/>
    <p:sldId id="515" r:id="rId27"/>
    <p:sldId id="508" r:id="rId28"/>
    <p:sldId id="535" r:id="rId29"/>
    <p:sldId id="516" r:id="rId30"/>
    <p:sldId id="517" r:id="rId31"/>
    <p:sldId id="536" r:id="rId32"/>
    <p:sldId id="537" r:id="rId33"/>
    <p:sldId id="35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A61A35-308A-4E0F-9A89-0B3517759F8F}">
          <p14:sldIdLst>
            <p14:sldId id="256"/>
          </p14:sldIdLst>
        </p14:section>
        <p14:section name="Раздел без заголовка" id="{4D1E81EC-BDF3-42D1-AD40-3EDDAA6D1DD3}">
          <p14:sldIdLst>
            <p14:sldId id="519"/>
            <p14:sldId id="506"/>
            <p14:sldId id="509"/>
            <p14:sldId id="520"/>
            <p14:sldId id="527"/>
            <p14:sldId id="538"/>
            <p14:sldId id="539"/>
            <p14:sldId id="521"/>
            <p14:sldId id="522"/>
            <p14:sldId id="510"/>
            <p14:sldId id="523"/>
            <p14:sldId id="525"/>
            <p14:sldId id="526"/>
            <p14:sldId id="528"/>
            <p14:sldId id="529"/>
            <p14:sldId id="530"/>
            <p14:sldId id="511"/>
            <p14:sldId id="512"/>
            <p14:sldId id="531"/>
            <p14:sldId id="513"/>
            <p14:sldId id="532"/>
            <p14:sldId id="533"/>
            <p14:sldId id="514"/>
            <p14:sldId id="534"/>
            <p14:sldId id="515"/>
            <p14:sldId id="508"/>
            <p14:sldId id="535"/>
            <p14:sldId id="516"/>
            <p14:sldId id="517"/>
            <p14:sldId id="536"/>
            <p14:sldId id="537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84934" autoAdjust="0"/>
  </p:normalViewPr>
  <p:slideViewPr>
    <p:cSldViewPr>
      <p:cViewPr varScale="1">
        <p:scale>
          <a:sx n="112" d="100"/>
          <a:sy n="112" d="100"/>
        </p:scale>
        <p:origin x="15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E057B-4016-4E91-9191-922DC2301FA9}" type="datetimeFigureOut">
              <a:rPr lang="ru-RU" smtClean="0"/>
              <a:pPr/>
              <a:t>07.06.2017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9BA7-C2A2-4202-A2C2-26CB5E54A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86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000956-44A9-4EEC-8080-8FDC2FCAF4F7}" type="datetimeFigureOut">
              <a:rPr lang="ru-RU"/>
              <a:pPr>
                <a:defRPr/>
              </a:pPr>
              <a:t>07.06.2017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46D3E6-980C-46E1-B3E8-2D3DA35596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332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029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Постановка диагноза и выбор правильной стратегии лечения требует точного знания о количестве и частоте потребляемого человеком алкоголя. Для этого проводится анкетирование пациентов, используются такие опросники, как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 Use Disorder Identification Test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состоящий из 10 вопросов и укороченные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состоящие из 4 вопросов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позволяющие выявить группы риска среди лиц, злоупотребляющих алкоголем, с учетом самооценки наблюдаемого человека. Однако информация, полученная таким путем, подвержена субъективизму, так как человек зачастую может вносить заведомо ложные данные. Для получения объективной картины используются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более точно указывают на потребление алкоголя человеком.  Такие маркеры можно разделить на две группы: непрямые и прямые.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589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Непрямые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образуются в результате воздействия алкоголя на организм человека, к ним относятся γ-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глутамилтрансфераза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(ГГТ),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аспартатаминотрансфераза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аланинаминотрансфераза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ЛТ),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карбогидратдефицитный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трансферрин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(CDT) Некоторые авторы к непрямым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также относят средний корпускулярный объем эритроцитов (СКОЭ,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В целом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АСТ,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ЛТ и ГГТ указывают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генерализованное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повреждение печени. К прямым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относятся такие метаболиты этанола, как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этилглюкуронид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этилфосфат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этиловые эфиры жирных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фосфатидилэтанол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38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АСТ,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ЛТ и ГГТ указывают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генерализованное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повреждение печени.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Митохондриальный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фермент АСТ преимущественно находится в печени, но также может быть найден в сердце, поджелудочной железе, скелетных мышцах, почках, головном мозге, легких, эритроцитах и лейкоцитах. Повышение уровня АСТ в крови может быть вызвано напряженной физической нагрузкой, патологией мышечного аппарата и приемом многих лекарств.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Цитозольный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фермент АЛТ в основном представлен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гепатоцитах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поэтому его можно считать чуть более специфичным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указывающим на повреждение печени.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Точность показаний АСТ и АЛТ в отношении алкогольного поражения печени является низкой в сравнении с ГГТ. Специфичность АСТ и АЛТ составляет 47-68% и 50-57% соответственно. Однако, как и ГГТ, АСТ и АЛТ очень часто используются в клинической практике, так как они относительно недороги и просты в определении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222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ГГТ является ферментом, который переносит γ-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глутаминовую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группу на определенные аминокислоты. ГГТ выполняет важную функцию в печени, но при этом также находится в селезенке, почках, поджелудочной железе, сердце и головном мозге. При повторяющихся приемах алкоголя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гепатоцитах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начинается воспаление, приводящее к их некрозу. Это проявляется в дальнейшем увеличении уровня сывороточного ГГТ, поскольку ГГТ выделяется из умирающих клеток. ГГТ часто позиционируется как точный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потребления алкоголя, однако, необходимо помнить, что и другие нарушения в организме способны вызвать схожий ответ. Например,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холестаз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прямое повреждение печени также вызывают повышение уровня ГГТ [9]. Чувствительность ГГТ относительно низкая, составляет 37-95%. Примечательно, что у многих лиц, хронически злоупотребляющих алкоголем, не наблюдается повышенного уровня ГГТ. Однако несмотря на все ограничения в применении ГГТ остается одним из наиболее часто используемых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выявления алкогольного поражения печени.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324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используется в качестве маркера хронического злоупотребления алкоголем вследствие прямого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гематотоксичного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действия этанола и его метаболитов. Этанол способен проходить через клеточную мембрану, изменять структурную организацию липидов и влиять на клеточный метаболизм. При этом в эритроцитах присутствует ацетальдегид в высоких концентрациях, который образует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аддукты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белками и компонентами клеточной мембраны. В результате эритроциты становятся более чувствительными к действию повреждающих факторов и последующему гемолизу. При длительном злоупотреблении алкоголем значение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MCV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медленно повышается, а при воздержании медленно возвращается к норме (за 2-4 месяца), что связано  с продолжительным периодом полураспада эритроцитов (жизненный цикл эритроцита составляет 120 дней). Однако необходимо отметить, что использование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MCV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злоупотребления алкоголя ограничено повышением  уровня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MCV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фолиеводефицитной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-дефицитной анемии, заболеваниях печени,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ретикулоцитозе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гипотиреозе. Чувствительность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MCV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составляет 40-50%, а специфичность 80-90%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689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402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вышеперечисленных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выявления потребления алкоголя используется прямой метаболит этанола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этилглюкуронид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Его концентрация становится пропорциональной концентрации этанола спустя 2-5 часов после приема алкоголя, при этом менее 0.5% этанола подвергается конъюгации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глюкуроновой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кислотой под действием УДФ-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глюкуронилтрансферазы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Из-за этой задержки чаще всего измеряется концентрация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моче, причем детектирование возможно вплоть до 90 часов после потребления этанола. Чувствительность и специфичность данного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рассматриваются на уровне 90%.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нельзя рассматривать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маркера хронического злоупотребления алкоголя, так как он указывает лишь на факт наличия этанола в организме и может давать ложноположительные результаты даже при наружном применении этанола. Однако возможна ретроспективная оценка потребления этанола для контроля ремиссии в течение длительного периода времени из-за накопления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волосах. Если учитывать, что средняя скорость роста волоса составляет 1 см в месяц, то анализ 1 см волоса дает информацию о потреблении этанола за 1 месяц. Согласно соглашению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 of Hair Testing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SOHT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2014) концентрация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измеряется в участке волоса размером от 0–3 см до 0–6 см. При этом концентрация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/мг указывает на хроническое злоупотребление алкоголем, а более 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/мг – на потребление алкоголя во время ремиссии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873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большое количество исследований посвящено изучению другого прямого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этанола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фосфатидилэтанола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представляет собой группу гомологичных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глицерофосфолипидов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различаются между собой связанными остатками жирных кислот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185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1983 году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доказали наличие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органах мышей, которым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внутрибрюшинно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вводили этанол. Результаты первых исследований, предлагающих использование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качестве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употребления алкоголя у людей, были опубликованы 15 лет спустя той же группой ученых. Всего насчитывается 48 гомологов, причем наиболее часто встречающимися являются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16:0/18:1 (38%)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16:0/18:2 (24%). Было показано, что количественное измерение суммы этих двух гомологов коррелирует лучше с общим уровнем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крови, чем измерение каждого из гомологов в отдельности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883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48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435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образуется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vivo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 действием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фосфолипазы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эндогенного фосфолипида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фосфатидилхолина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норме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фосфатидилхолин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превращается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фосфатидную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кислоту под действием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фосфолипазы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В присутствии этанола реакция смещается в сторону образования ковалентной связи с этанолом с образованием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465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436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образуется в различных тканях, таких как головной мозг, печень, в лимфоцитах, тромбоцитах и эритроцитах. В отличие от других клеток в эритроцитах отсутствует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фосфолипаза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С, которая осуществляет метаболизм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поэтому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в них накапливаться. Это позволяет использовать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качестве потенциального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биомаркера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хронического и разового употребления алкоголя. Даже однократный прием алкоголя дает значительное детектируемое повышение концентрации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~8 часов) в зависимости от количества потребленного алкоголя и используемого метода анализа. Было показано, что период полувыведения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составляет от 4 до 10 дней. Из-за большого периода полувыведения при длительном употреблении алкоголя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накапливается в крови. В таком случае появляется возможность детектировать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течение 28 дней после последнего приема алкоголя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517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Теоретически специфичность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составляет 100%, так как его образование напрямую зависит от содержания этанола в крови. В проведенных исследованиях было показано, что не существует различий между уровнем образования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употреблении алкоголя между мужчинами и женщинами, а также людьми разного возраста. Помимо этого проводились исследования для выявления возможного влияния сопутствующих заболеваний, таких цирроз печени, на образование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при приеме алкоголя. Однако взаимосвязи между этими факторами не было выявлено. Было показано, что образование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крови не зависит от гематологических показателей (СКОЭ, гематокрит, количество эритроцитов)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Синтез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пропорционален концентрации этанола и может индивидуально отличаться в зависимости от активности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217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предупреждения ложноположительных результатов взятые на анализ пробы крови не следует хранить при комнатной температуре или при –20°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из-за образования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vitro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наличии алкоголя в крови. В случае хранения проб при температуре +4°С (до 72 часов) или при –80°С увеличение содержания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наблюдалось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259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Фармакокинетическая кривая, представляющая собой зависимость концентрации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16:0/18:1,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16:0/18:2 и суммы данных гомологов в плазме крови от времени после приема этанола и последующей абстиненции. Значения уровня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нулевой момент времени соответствуют исходному содержанию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образцах крови до приема этанола.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отметить, что скорость элиминации для гомологов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различается во время периода абстиненции. Было показано, что 16:0/18:2 выводится быстрее из организма, чем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16:0/18:1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963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 авторов для проведения анализ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 цельную или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гемолизированную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кровь, что подразумевает процедуру взятия крови из вены. Для упрощения определения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некоторые авторы предлагают использовать метод сухой капли крови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dried blood spots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906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сегодняшний день одним из наиболее точных используемых методов для анализа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 высокоэффективная жидкостная хроматография – тандемная масс-спектрометрия (HPLC-MS/MS)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электроспрейной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ионизацией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521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принятому соглашению между шведскими лабораториями содержание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крови  ≥0.3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мкмоль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/л (210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/мл) рассматривается как маркер чрезмерного злоупотребления алкоголем, в то время как уровень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&lt;0.05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мкмоль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/л (35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/мл) относится к низкому уровню потребления алкоголя или же его отсутствию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540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97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10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978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76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0053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89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34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27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25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74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43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Хроническое и острое отравление алкоголем может спровоцировать широкий спектр различных нарушений в организме человека, таких как онкологические заболевания,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сердечнососудистые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заболевания, цирроз печени, нейропсихиатрические расстройства, а также привести к таким социальным проблемам, как совершение суицидов, вождение в нетрезвом виде, приводящее к дорожно-транспортным происшествиям, появление неблагополучных семей и т.д.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этом показано, что увеличение расходов для общества составляют до 2-5% от валового национального продукта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6D3E6-980C-46E1-B3E8-2D3DA35596B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99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925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25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E99513F-9C3B-4A94-911A-89A09F4E2C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DC49-6629-4EA2-A50B-4038594935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CCF91-5969-4BBF-939D-A21C99DF36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2527C-FBF6-49C6-8DED-4D62EE83F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993A2-D084-4260-9D77-BAB0F8D781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55E4-3041-4160-BE3C-5E9BB64EAC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59E2-D2A1-4951-8F9D-D31F8C7393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7855F-2207-4612-8608-6B54DA294E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303A-F72F-4CB7-8F16-BBC2C3877C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3AE90-5CA8-4E08-9CA5-7F0E4EBA6B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306FC-640B-457C-BC72-23F12D7BFA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14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1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15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71456E-7F19-4946-B8FB-A2ECCE65C4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1916832"/>
            <a:ext cx="7772400" cy="1714511"/>
          </a:xfrm>
        </p:spPr>
        <p:txBody>
          <a:bodyPr/>
          <a:lstStyle/>
          <a:p>
            <a:pPr eaLnBrk="1" hangingPunct="1"/>
            <a:r>
              <a:rPr lang="ru-RU" sz="3200" dirty="0" err="1" smtClean="0"/>
              <a:t>Фосфатидилэтанол</a:t>
            </a:r>
            <a:r>
              <a:rPr lang="ru-RU" sz="3200" dirty="0" smtClean="0"/>
              <a:t> (</a:t>
            </a:r>
            <a:r>
              <a:rPr lang="en-US" sz="3200" dirty="0" err="1" smtClean="0"/>
              <a:t>PEth</a:t>
            </a:r>
            <a:r>
              <a:rPr lang="en-US" sz="3200" dirty="0" smtClean="0"/>
              <a:t>) </a:t>
            </a:r>
            <a:r>
              <a:rPr lang="ru-RU" sz="3200" dirty="0" smtClean="0"/>
              <a:t>как </a:t>
            </a:r>
            <a:r>
              <a:rPr lang="ru-RU" sz="3200" dirty="0" err="1" smtClean="0"/>
              <a:t>биомаркер</a:t>
            </a:r>
            <a:r>
              <a:rPr lang="ru-RU" sz="3200" dirty="0" smtClean="0"/>
              <a:t> злоупотребления алкоголем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3925362"/>
            <a:ext cx="7480300" cy="538163"/>
          </a:xfrm>
        </p:spPr>
        <p:txBody>
          <a:bodyPr/>
          <a:lstStyle/>
          <a:p>
            <a:pPr algn="r" eaLnBrk="1" hangingPunct="1"/>
            <a:r>
              <a:rPr lang="ru-RU" sz="2000" b="1" dirty="0" smtClean="0"/>
              <a:t>Петухов Алексей Евгеньевич, к.ф.н.</a:t>
            </a:r>
            <a:endParaRPr lang="en-US" sz="2000" b="1" dirty="0" smtClean="0"/>
          </a:p>
          <a:p>
            <a:pPr algn="r" eaLnBrk="1" hangingPunct="1"/>
            <a:r>
              <a:rPr lang="ru-RU" sz="2000" dirty="0" smtClean="0"/>
              <a:t>Надеждин Алексей Валентинович, к.м.н</a:t>
            </a:r>
            <a:r>
              <a:rPr lang="ru-RU" sz="2000" dirty="0" smtClean="0"/>
              <a:t>.</a:t>
            </a:r>
          </a:p>
          <a:p>
            <a:pPr algn="r" eaLnBrk="1" hangingPunct="1"/>
            <a:r>
              <a:rPr lang="ru-RU" sz="2000" dirty="0" err="1" smtClean="0"/>
              <a:t>Тетенова</a:t>
            </a:r>
            <a:r>
              <a:rPr lang="ru-RU" sz="2000" dirty="0" smtClean="0"/>
              <a:t> Елена Юрьевна, к.м.н.</a:t>
            </a:r>
            <a:endParaRPr lang="ru-RU" sz="2000" dirty="0" smtClean="0"/>
          </a:p>
          <a:p>
            <a:pPr algn="r" eaLnBrk="1" hangingPunct="1"/>
            <a:r>
              <a:rPr lang="ru-RU" sz="2000" dirty="0" err="1" smtClean="0"/>
              <a:t>Панкратенко</a:t>
            </a:r>
            <a:r>
              <a:rPr lang="ru-RU" sz="2000" dirty="0" smtClean="0"/>
              <a:t> Екатерина Петровна</a:t>
            </a:r>
            <a:endParaRPr lang="en-US" sz="2000" dirty="0" smtClean="0"/>
          </a:p>
          <a:p>
            <a:pPr algn="r" eaLnBrk="1" hangingPunct="1"/>
            <a:r>
              <a:rPr lang="ru-RU" sz="2000" dirty="0" smtClean="0"/>
              <a:t>Мельник Елизавета Валерьевна 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0" y="13334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Государственное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бюджетное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учреждение здравоохранения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города Москвы «Московский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научно-практический центр наркологии Департамента здравоохранения города Москвы»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Химико-токсикологическая лаборатория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939381" y="5946031"/>
            <a:ext cx="292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Москва</a:t>
            </a:r>
            <a:endParaRPr lang="ru-RU" dirty="0"/>
          </a:p>
          <a:p>
            <a:pPr algn="ctr"/>
            <a:r>
              <a:rPr lang="ru-RU" dirty="0" smtClean="0"/>
              <a:t>08 июня </a:t>
            </a:r>
            <a:r>
              <a:rPr lang="ru-RU" dirty="0" smtClean="0"/>
              <a:t>2017 </a:t>
            </a:r>
            <a:r>
              <a:rPr lang="ru-RU" dirty="0"/>
              <a:t>г.</a:t>
            </a:r>
          </a:p>
        </p:txBody>
      </p:sp>
      <p:pic>
        <p:nvPicPr>
          <p:cNvPr id="6" name="Picture 7" descr="Али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95712"/>
            <a:ext cx="2423138" cy="35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Методы диагностики злоупотребления алкоголем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2060848"/>
            <a:ext cx="9144000" cy="489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2800" kern="0" dirty="0" smtClean="0"/>
              <a:t>Анкетирование с помощью специально разработанных опросников </a:t>
            </a:r>
            <a:endParaRPr lang="en-US" altLang="ru-RU" sz="2800" kern="0" dirty="0" smtClean="0"/>
          </a:p>
          <a:p>
            <a:pPr lvl="1"/>
            <a:r>
              <a:rPr lang="en-US" altLang="ru-RU" sz="2400" kern="0" dirty="0" smtClean="0"/>
              <a:t>AUDIT</a:t>
            </a:r>
          </a:p>
          <a:p>
            <a:pPr lvl="1"/>
            <a:r>
              <a:rPr lang="en-US" altLang="ru-RU" sz="2400" kern="0" dirty="0" smtClean="0"/>
              <a:t>AUDIT-C</a:t>
            </a:r>
          </a:p>
          <a:p>
            <a:pPr lvl="1"/>
            <a:r>
              <a:rPr lang="en-US" altLang="ru-RU" sz="2400" kern="0" dirty="0" smtClean="0"/>
              <a:t>CAGE</a:t>
            </a:r>
            <a:endParaRPr lang="ru-RU" altLang="ru-RU" sz="2400" kern="0" dirty="0" smtClean="0"/>
          </a:p>
          <a:p>
            <a:r>
              <a:rPr lang="ru-RU" altLang="ru-RU" sz="2800" kern="0" dirty="0" smtClean="0"/>
              <a:t>Аналитическая диагностика </a:t>
            </a:r>
            <a:endParaRPr lang="en-US" altLang="ru-RU" sz="2800" kern="0" dirty="0" smtClean="0"/>
          </a:p>
          <a:p>
            <a:pPr marL="0" indent="0">
              <a:buNone/>
            </a:pPr>
            <a:r>
              <a:rPr lang="en-US" altLang="ru-RU" sz="2800" kern="0" dirty="0"/>
              <a:t> </a:t>
            </a:r>
            <a:r>
              <a:rPr lang="en-US" altLang="ru-RU" sz="2800" kern="0" dirty="0" smtClean="0"/>
              <a:t>  </a:t>
            </a:r>
            <a:r>
              <a:rPr lang="ru-RU" altLang="ru-RU" sz="2800" kern="0" dirty="0" err="1" smtClean="0"/>
              <a:t>биомаркеров</a:t>
            </a:r>
            <a:endParaRPr lang="ru-RU" altLang="ru-RU" sz="2800" kern="0" dirty="0" smtClean="0"/>
          </a:p>
          <a:p>
            <a:pPr lvl="1"/>
            <a:r>
              <a:rPr lang="ru-RU" altLang="ru-RU" sz="2400" kern="0" dirty="0" smtClean="0"/>
              <a:t>Прямые</a:t>
            </a:r>
          </a:p>
          <a:p>
            <a:pPr lvl="1"/>
            <a:r>
              <a:rPr lang="ru-RU" altLang="ru-RU" sz="2400" kern="0" dirty="0" smtClean="0"/>
              <a:t>Непрямые</a:t>
            </a:r>
            <a:endParaRPr lang="ru-RU" altLang="ru-RU" sz="2400" kern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45" y="3885034"/>
            <a:ext cx="3963955" cy="29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8706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err="1" smtClean="0"/>
              <a:t>Биомаркеры</a:t>
            </a:r>
            <a:r>
              <a:rPr lang="ru-RU" altLang="ru-RU" sz="3200" dirty="0" smtClean="0"/>
              <a:t> потребления алкоголя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772816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000" kern="0" dirty="0" smtClean="0">
              <a:solidFill>
                <a:srgbClr val="009900"/>
              </a:solidFill>
            </a:endParaRPr>
          </a:p>
          <a:p>
            <a:r>
              <a:rPr lang="ru-RU" altLang="ru-RU" sz="2400" kern="0" dirty="0" smtClean="0"/>
              <a:t>Прямые</a:t>
            </a:r>
          </a:p>
          <a:p>
            <a:pPr lvl="1"/>
            <a:r>
              <a:rPr lang="ru-RU" altLang="ru-RU" sz="2000" kern="0" dirty="0" err="1" smtClean="0"/>
              <a:t>Фосфатидилэтанол</a:t>
            </a:r>
            <a:r>
              <a:rPr lang="ru-RU" altLang="ru-RU" sz="2000" kern="0" dirty="0" smtClean="0"/>
              <a:t> </a:t>
            </a:r>
            <a:r>
              <a:rPr lang="en-US" altLang="ru-RU" sz="2000" kern="0" dirty="0" smtClean="0"/>
              <a:t>(</a:t>
            </a:r>
            <a:r>
              <a:rPr lang="en-US" altLang="ru-RU" sz="2000" kern="0" dirty="0" err="1" smtClean="0"/>
              <a:t>PEth</a:t>
            </a:r>
            <a:r>
              <a:rPr lang="en-US" altLang="ru-RU" sz="2000" kern="0" dirty="0" smtClean="0"/>
              <a:t>)</a:t>
            </a:r>
          </a:p>
          <a:p>
            <a:pPr lvl="1"/>
            <a:r>
              <a:rPr lang="ru-RU" altLang="ru-RU" sz="2000" kern="0" dirty="0" err="1" smtClean="0"/>
              <a:t>Этилглюкуронид</a:t>
            </a:r>
            <a:r>
              <a:rPr lang="ru-RU" altLang="ru-RU" sz="2000" kern="0" dirty="0" smtClean="0"/>
              <a:t> (</a:t>
            </a:r>
            <a:r>
              <a:rPr lang="en-US" altLang="ru-RU" sz="2000" kern="0" dirty="0" err="1" smtClean="0"/>
              <a:t>EtG</a:t>
            </a:r>
            <a:r>
              <a:rPr lang="en-US" altLang="ru-RU" sz="2000" kern="0" dirty="0" smtClean="0"/>
              <a:t>)</a:t>
            </a:r>
          </a:p>
          <a:p>
            <a:pPr lvl="1"/>
            <a:r>
              <a:rPr lang="ru-RU" altLang="ru-RU" sz="2000" kern="0" dirty="0" err="1" smtClean="0"/>
              <a:t>Этилсульфат</a:t>
            </a:r>
            <a:r>
              <a:rPr lang="ru-RU" altLang="ru-RU" sz="2000" kern="0" dirty="0" smtClean="0"/>
              <a:t> (</a:t>
            </a:r>
            <a:r>
              <a:rPr lang="en-US" altLang="ru-RU" sz="2000" kern="0" dirty="0" err="1" smtClean="0"/>
              <a:t>EtS</a:t>
            </a:r>
            <a:r>
              <a:rPr lang="en-US" altLang="ru-RU" sz="2000" kern="0" dirty="0" smtClean="0"/>
              <a:t>)</a:t>
            </a:r>
            <a:endParaRPr lang="ru-RU" altLang="ru-RU" sz="2000" kern="0" dirty="0" smtClean="0"/>
          </a:p>
          <a:p>
            <a:pPr lvl="1"/>
            <a:r>
              <a:rPr lang="ru-RU" altLang="ru-RU" sz="2000" kern="0" dirty="0" smtClean="0"/>
              <a:t>Этиловые эфиры жирных кислот (</a:t>
            </a:r>
            <a:r>
              <a:rPr lang="en-US" altLang="ru-RU" sz="2000" kern="0" dirty="0" smtClean="0"/>
              <a:t>FAEE)</a:t>
            </a:r>
            <a:endParaRPr lang="ru-RU" altLang="ru-RU" sz="2000" kern="0" dirty="0"/>
          </a:p>
          <a:p>
            <a:r>
              <a:rPr lang="ru-RU" altLang="ru-RU" sz="2400" kern="0" dirty="0" smtClean="0"/>
              <a:t>Непрямые</a:t>
            </a:r>
            <a:endParaRPr lang="ru-RU" altLang="ru-RU" sz="2400" kern="0" dirty="0"/>
          </a:p>
          <a:p>
            <a:pPr lvl="1"/>
            <a:r>
              <a:rPr lang="ru-RU" altLang="ru-RU" sz="2000" kern="0" dirty="0" err="1" smtClean="0"/>
              <a:t>Карбогидратдефицитный</a:t>
            </a:r>
            <a:r>
              <a:rPr lang="ru-RU" altLang="ru-RU" sz="2000" kern="0" dirty="0" smtClean="0"/>
              <a:t> </a:t>
            </a:r>
            <a:r>
              <a:rPr lang="ru-RU" altLang="ru-RU" sz="2000" kern="0" dirty="0" err="1" smtClean="0"/>
              <a:t>трансферрин</a:t>
            </a:r>
            <a:r>
              <a:rPr lang="ru-RU" altLang="ru-RU" sz="2000" kern="0" dirty="0" smtClean="0"/>
              <a:t> (</a:t>
            </a:r>
            <a:r>
              <a:rPr lang="en-US" altLang="ru-RU" sz="2000" kern="0" dirty="0" smtClean="0"/>
              <a:t>CDT)</a:t>
            </a:r>
          </a:p>
          <a:p>
            <a:pPr lvl="1"/>
            <a:r>
              <a:rPr lang="el-GR" altLang="ru-RU" sz="2000" kern="0" dirty="0" smtClean="0"/>
              <a:t>γ</a:t>
            </a:r>
            <a:r>
              <a:rPr lang="en-US" altLang="ru-RU" sz="2000" kern="0" dirty="0" smtClean="0"/>
              <a:t>-</a:t>
            </a:r>
            <a:r>
              <a:rPr lang="ru-RU" altLang="ru-RU" sz="2000" kern="0" dirty="0" err="1" smtClean="0"/>
              <a:t>глутамилтрансфераза</a:t>
            </a:r>
            <a:r>
              <a:rPr lang="ru-RU" altLang="ru-RU" sz="2000" kern="0" dirty="0" smtClean="0"/>
              <a:t> (ГГТ)</a:t>
            </a:r>
          </a:p>
          <a:p>
            <a:pPr lvl="1"/>
            <a:r>
              <a:rPr lang="ru-RU" altLang="ru-RU" sz="2000" kern="0" dirty="0" err="1" smtClean="0"/>
              <a:t>Аспартатаминотрансфераза</a:t>
            </a:r>
            <a:r>
              <a:rPr lang="ru-RU" altLang="ru-RU" sz="2000" kern="0" dirty="0" smtClean="0"/>
              <a:t> (АСТ)</a:t>
            </a:r>
          </a:p>
          <a:p>
            <a:pPr lvl="1"/>
            <a:r>
              <a:rPr lang="ru-RU" altLang="ru-RU" sz="2000" kern="0" dirty="0" err="1" smtClean="0"/>
              <a:t>Аланинаминотрансфераза</a:t>
            </a:r>
            <a:r>
              <a:rPr lang="ru-RU" altLang="ru-RU" sz="2000" kern="0" dirty="0" smtClean="0"/>
              <a:t> (АЛТ)</a:t>
            </a:r>
          </a:p>
          <a:p>
            <a:pPr lvl="1"/>
            <a:r>
              <a:rPr lang="ru-RU" altLang="ru-RU" sz="2000" kern="0" dirty="0" smtClean="0"/>
              <a:t>Средний корпускулярный объем эритроцитов (СКОЭ, </a:t>
            </a:r>
            <a:r>
              <a:rPr lang="en-US" altLang="ru-RU" sz="2000" kern="0" dirty="0" smtClean="0"/>
              <a:t>MCV)</a:t>
            </a:r>
            <a:endParaRPr lang="ru-RU" altLang="ru-RU" sz="2000" kern="0" dirty="0" smtClean="0"/>
          </a:p>
          <a:p>
            <a:endParaRPr lang="ru-RU" altLang="ru-RU" sz="14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400" kern="0" dirty="0"/>
          </a:p>
        </p:txBody>
      </p:sp>
    </p:spTree>
    <p:extLst>
      <p:ext uri="{BB962C8B-B14F-4D97-AF65-F5344CB8AC3E}">
        <p14:creationId xmlns:p14="http://schemas.microsoft.com/office/powerpoint/2010/main" val="144472509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АЛТ/АСТ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72815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ru-RU" altLang="ru-RU" sz="2800" kern="0" dirty="0" smtClean="0"/>
              <a:t>Указывают на </a:t>
            </a:r>
            <a:r>
              <a:rPr lang="ru-RU" altLang="ru-RU" sz="2800" kern="0" dirty="0" err="1" smtClean="0"/>
              <a:t>генерализованное</a:t>
            </a:r>
            <a:r>
              <a:rPr lang="ru-RU" altLang="ru-RU" sz="2800" kern="0" dirty="0" smtClean="0"/>
              <a:t> повреждение печени</a:t>
            </a:r>
          </a:p>
          <a:p>
            <a:r>
              <a:rPr lang="ru-RU" altLang="ru-RU" sz="2800" kern="0" dirty="0" smtClean="0"/>
              <a:t>Повышение АСТ может наблюдаться при напряженной физической нагрузке, патологии мышечного аппарата и приеме медикаментов</a:t>
            </a:r>
          </a:p>
          <a:p>
            <a:r>
              <a:rPr lang="ru-RU" altLang="ru-RU" sz="2800" kern="0" dirty="0" smtClean="0"/>
              <a:t>Специфичность АСТ 47-68%</a:t>
            </a:r>
          </a:p>
          <a:p>
            <a:r>
              <a:rPr lang="ru-RU" altLang="ru-RU" sz="2800" kern="0" dirty="0" smtClean="0"/>
              <a:t>Специфичность АЛТ 50-57%</a:t>
            </a:r>
          </a:p>
          <a:p>
            <a:endParaRPr lang="ru-RU" altLang="ru-RU" sz="2400" kern="0" dirty="0" smtClean="0"/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401794108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ГГТ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72815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ru-RU" altLang="ru-RU" sz="2800" kern="0" dirty="0" smtClean="0"/>
              <a:t>Увеличение уровня сывороточного ГГТ наблюдается при некрозе </a:t>
            </a:r>
            <a:r>
              <a:rPr lang="ru-RU" altLang="ru-RU" sz="2800" kern="0" dirty="0" err="1" smtClean="0"/>
              <a:t>гепатоцитов</a:t>
            </a:r>
            <a:r>
              <a:rPr lang="ru-RU" altLang="ru-RU" sz="2800" kern="0" dirty="0" smtClean="0"/>
              <a:t>, который может быть вызван злоупотреблением алкоголем</a:t>
            </a:r>
          </a:p>
          <a:p>
            <a:r>
              <a:rPr lang="ru-RU" altLang="ru-RU" sz="2800" kern="0" dirty="0" smtClean="0"/>
              <a:t>Специфичность ГГТ 18-93%</a:t>
            </a:r>
          </a:p>
          <a:p>
            <a:r>
              <a:rPr lang="ru-RU" altLang="ru-RU" sz="2800" kern="0" dirty="0" smtClean="0"/>
              <a:t>Чувствительность ГГТ 37-95%</a:t>
            </a:r>
          </a:p>
          <a:p>
            <a:r>
              <a:rPr lang="ru-RU" altLang="ru-RU" sz="2800" kern="0" dirty="0" smtClean="0"/>
              <a:t>Является самым доступным и дешевым </a:t>
            </a:r>
            <a:r>
              <a:rPr lang="ru-RU" altLang="ru-RU" sz="2800" kern="0" dirty="0" err="1" smtClean="0"/>
              <a:t>биомаркером</a:t>
            </a:r>
            <a:r>
              <a:rPr lang="ru-RU" altLang="ru-RU" sz="2800" kern="0" dirty="0" smtClean="0"/>
              <a:t> хронического употребления алкоголя</a:t>
            </a:r>
          </a:p>
          <a:p>
            <a:endParaRPr lang="ru-RU" altLang="ru-RU" sz="2400" kern="0" dirty="0" smtClean="0"/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246726570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СКОЭ (</a:t>
            </a:r>
            <a:r>
              <a:rPr lang="en-US" altLang="ru-RU" sz="3200" dirty="0" smtClean="0"/>
              <a:t>MCV)</a:t>
            </a:r>
            <a:endParaRPr lang="ru-RU" altLang="ru-RU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72815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ru-RU" altLang="ru-RU" sz="2800" kern="0" dirty="0" smtClean="0"/>
              <a:t>Повышение уровня</a:t>
            </a:r>
            <a:r>
              <a:rPr lang="en-US" altLang="ru-RU" sz="2800" kern="0" dirty="0" smtClean="0"/>
              <a:t> </a:t>
            </a:r>
            <a:r>
              <a:rPr lang="ru-RU" altLang="ru-RU" sz="2800" kern="0" dirty="0" smtClean="0"/>
              <a:t>наблюдается в результате прямого </a:t>
            </a:r>
            <a:r>
              <a:rPr lang="ru-RU" altLang="ru-RU" sz="2800" kern="0" dirty="0" err="1" smtClean="0"/>
              <a:t>гематотоксичного</a:t>
            </a:r>
            <a:r>
              <a:rPr lang="ru-RU" altLang="ru-RU" sz="2800" kern="0" dirty="0" smtClean="0"/>
              <a:t> действия этанола и его метаболитов</a:t>
            </a:r>
          </a:p>
          <a:p>
            <a:r>
              <a:rPr lang="ru-RU" altLang="ru-RU" sz="2800" kern="0" dirty="0" smtClean="0"/>
              <a:t>При </a:t>
            </a:r>
            <a:r>
              <a:rPr lang="ru-RU" altLang="ru-RU" sz="2800" kern="0" dirty="0"/>
              <a:t>длительном злоупотреблении алкоголем </a:t>
            </a:r>
            <a:r>
              <a:rPr lang="ru-RU" altLang="ru-RU" sz="2800" kern="0" dirty="0" smtClean="0"/>
              <a:t>уровень СКОЭ </a:t>
            </a:r>
            <a:r>
              <a:rPr lang="ru-RU" altLang="ru-RU" sz="2800" kern="0" dirty="0"/>
              <a:t>медленно </a:t>
            </a:r>
            <a:r>
              <a:rPr lang="ru-RU" altLang="ru-RU" sz="2800" kern="0" dirty="0" smtClean="0"/>
              <a:t>повышается (1 месяц), </a:t>
            </a:r>
            <a:r>
              <a:rPr lang="ru-RU" altLang="ru-RU" sz="2800" kern="0" dirty="0"/>
              <a:t>а при воздержании медленно возвращается к норме (за 2-4 месяца</a:t>
            </a:r>
            <a:r>
              <a:rPr lang="ru-RU" altLang="ru-RU" sz="2800" kern="0" dirty="0" smtClean="0"/>
              <a:t>)</a:t>
            </a:r>
          </a:p>
          <a:p>
            <a:r>
              <a:rPr lang="ru-RU" altLang="ru-RU" sz="2800" kern="0" dirty="0"/>
              <a:t>Специфичность </a:t>
            </a:r>
            <a:r>
              <a:rPr lang="ru-RU" altLang="ru-RU" sz="2800" kern="0" dirty="0" smtClean="0"/>
              <a:t>СКОЭ 80-90%</a:t>
            </a:r>
            <a:endParaRPr lang="ru-RU" altLang="ru-RU" sz="2800" kern="0" dirty="0"/>
          </a:p>
          <a:p>
            <a:r>
              <a:rPr lang="ru-RU" altLang="ru-RU" sz="2800" kern="0" dirty="0"/>
              <a:t>Чувствительность </a:t>
            </a:r>
            <a:r>
              <a:rPr lang="ru-RU" altLang="ru-RU" sz="2800" kern="0" dirty="0" smtClean="0"/>
              <a:t>СКОЭ 40-50 %</a:t>
            </a:r>
          </a:p>
          <a:p>
            <a:endParaRPr lang="ru-RU" altLang="ru-RU" sz="2800" kern="0" dirty="0" smtClean="0"/>
          </a:p>
          <a:p>
            <a:endParaRPr lang="ru-RU" altLang="ru-RU" sz="2400" kern="0" dirty="0" smtClean="0"/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31296175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dirty="0" smtClean="0"/>
              <a:t>CDT</a:t>
            </a:r>
            <a:endParaRPr lang="ru-RU" altLang="ru-RU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9144000" cy="4869160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988840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2400" kern="0" dirty="0"/>
              <a:t>Уровень CDT в крови увеличивается только при потреблении 60-80 г абсолютного этилового спирта в день в течение 1-2 </a:t>
            </a:r>
            <a:r>
              <a:rPr lang="ru-RU" altLang="ru-RU" sz="2400" kern="0" dirty="0" smtClean="0"/>
              <a:t>недель</a:t>
            </a:r>
            <a:endParaRPr lang="en-US" altLang="ru-RU" sz="2400" kern="0" dirty="0" smtClean="0"/>
          </a:p>
          <a:p>
            <a:r>
              <a:rPr lang="ru-RU" altLang="ru-RU" sz="2400" kern="0" dirty="0"/>
              <a:t>П</a:t>
            </a:r>
            <a:r>
              <a:rPr lang="ru-RU" altLang="ru-RU" sz="2400" kern="0" dirty="0" smtClean="0"/>
              <a:t>овышенный </a:t>
            </a:r>
            <a:r>
              <a:rPr lang="ru-RU" altLang="ru-RU" sz="2400" kern="0" dirty="0"/>
              <a:t>уровень CDT после последнего употребления алкоголя будет наблюдаться не сразу, а спустя 2 </a:t>
            </a:r>
            <a:r>
              <a:rPr lang="ru-RU" altLang="ru-RU" sz="2400" kern="0" dirty="0" smtClean="0"/>
              <a:t>недели</a:t>
            </a:r>
          </a:p>
          <a:p>
            <a:r>
              <a:rPr lang="ru-RU" altLang="ru-RU" sz="2400" kern="0" dirty="0" smtClean="0"/>
              <a:t>Специфичность </a:t>
            </a:r>
            <a:r>
              <a:rPr lang="en-US" altLang="ru-RU" sz="2400" kern="0" dirty="0" smtClean="0"/>
              <a:t>CDT – 92-97%</a:t>
            </a:r>
          </a:p>
          <a:p>
            <a:r>
              <a:rPr lang="ru-RU" altLang="ru-RU" sz="2400" kern="0" dirty="0" smtClean="0"/>
              <a:t>Чувствительность </a:t>
            </a:r>
            <a:r>
              <a:rPr lang="en-US" altLang="ru-RU" sz="2400" kern="0" dirty="0" smtClean="0"/>
              <a:t>CDT – 55-90%</a:t>
            </a:r>
          </a:p>
          <a:p>
            <a:r>
              <a:rPr lang="ru-RU" altLang="ru-RU" sz="2400" kern="0" dirty="0" smtClean="0"/>
              <a:t>Самый распространенный на сегодняшний день </a:t>
            </a:r>
            <a:r>
              <a:rPr lang="ru-RU" altLang="ru-RU" sz="2400" kern="0" dirty="0" err="1" smtClean="0"/>
              <a:t>биомаркер</a:t>
            </a:r>
            <a:r>
              <a:rPr lang="ru-RU" altLang="ru-RU" sz="2400" kern="0" dirty="0" smtClean="0"/>
              <a:t> злоупотребления алкоголем как в России, так и во всем мире</a:t>
            </a:r>
          </a:p>
          <a:p>
            <a:endParaRPr lang="ru-RU" alt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200160423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dirty="0" err="1" smtClean="0"/>
              <a:t>EtG</a:t>
            </a:r>
            <a:r>
              <a:rPr lang="en-US" altLang="ru-RU" sz="3200" dirty="0" smtClean="0"/>
              <a:t>/</a:t>
            </a:r>
            <a:r>
              <a:rPr lang="en-US" altLang="ru-RU" sz="3200" dirty="0" err="1" smtClean="0"/>
              <a:t>EtS</a:t>
            </a:r>
            <a:endParaRPr lang="ru-RU" altLang="ru-RU" sz="32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988840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2400" kern="0" dirty="0" smtClean="0"/>
              <a:t>В первую очередь указывают на факт потребления алкоголя</a:t>
            </a:r>
          </a:p>
          <a:p>
            <a:r>
              <a:rPr lang="ru-RU" altLang="ru-RU" sz="2400" kern="0" dirty="0" smtClean="0"/>
              <a:t>Рискованное/хроническое употребление алкоголя может быть подтверждено анализом </a:t>
            </a:r>
            <a:r>
              <a:rPr lang="en-US" altLang="ru-RU" sz="2400" kern="0" dirty="0" err="1" smtClean="0"/>
              <a:t>EtG</a:t>
            </a:r>
            <a:r>
              <a:rPr lang="en-US" altLang="ru-RU" sz="2400" kern="0" dirty="0" smtClean="0"/>
              <a:t>/</a:t>
            </a:r>
            <a:r>
              <a:rPr lang="en-US" altLang="ru-RU" sz="2400" kern="0" dirty="0" err="1" smtClean="0"/>
              <a:t>EtS</a:t>
            </a:r>
            <a:r>
              <a:rPr lang="en-US" altLang="ru-RU" sz="2400" kern="0" dirty="0" smtClean="0"/>
              <a:t> </a:t>
            </a:r>
            <a:r>
              <a:rPr lang="ru-RU" altLang="ru-RU" sz="2400" kern="0" dirty="0" smtClean="0"/>
              <a:t>в волосах</a:t>
            </a:r>
            <a:endParaRPr lang="en-US" altLang="ru-RU" sz="2400" kern="0" dirty="0" smtClean="0"/>
          </a:p>
          <a:p>
            <a:r>
              <a:rPr lang="ru-RU" sz="2400" dirty="0" smtClean="0"/>
              <a:t>Определение </a:t>
            </a:r>
            <a:r>
              <a:rPr lang="ru-RU" sz="2400" dirty="0"/>
              <a:t>уровня </a:t>
            </a:r>
            <a:r>
              <a:rPr lang="en-US" sz="2400" dirty="0" err="1" smtClean="0"/>
              <a:t>EtG</a:t>
            </a:r>
            <a:r>
              <a:rPr lang="ru-RU" sz="2400" dirty="0" smtClean="0"/>
              <a:t>/</a:t>
            </a:r>
            <a:r>
              <a:rPr lang="en-US" altLang="ru-RU" sz="2400" kern="0" dirty="0" err="1"/>
              <a:t>EtS</a:t>
            </a:r>
            <a:r>
              <a:rPr lang="ru-RU" sz="2400" dirty="0" smtClean="0"/>
              <a:t> </a:t>
            </a:r>
            <a:r>
              <a:rPr lang="ru-RU" sz="2400" dirty="0"/>
              <a:t>в моче и крови не позволяет дифференцировать разовое употребление алкоголя от </a:t>
            </a:r>
            <a:r>
              <a:rPr lang="ru-RU" sz="2400" dirty="0" smtClean="0"/>
              <a:t>систематического</a:t>
            </a:r>
            <a:endParaRPr lang="ru-RU" sz="2400" dirty="0"/>
          </a:p>
          <a:p>
            <a:r>
              <a:rPr lang="ru-RU" sz="2400" dirty="0" smtClean="0"/>
              <a:t>После разового употребления алкоголя </a:t>
            </a:r>
            <a:r>
              <a:rPr lang="en-US" sz="2400" dirty="0" err="1"/>
              <a:t>EtG</a:t>
            </a:r>
            <a:r>
              <a:rPr lang="ru-RU" sz="2400" dirty="0"/>
              <a:t> и </a:t>
            </a:r>
            <a:r>
              <a:rPr lang="en-US" sz="2400" dirty="0" err="1"/>
              <a:t>EtS</a:t>
            </a:r>
            <a:r>
              <a:rPr lang="ru-RU" sz="2400" dirty="0"/>
              <a:t> могут быть детектированы в крови в течение нескольких часов (4-8 часов), а в моче </a:t>
            </a:r>
            <a:r>
              <a:rPr lang="ru-RU" sz="2400" dirty="0">
                <a:sym typeface="Symbol" panose="05050102010706020507" pitchFamily="18" charset="2"/>
              </a:rPr>
              <a:t></a:t>
            </a:r>
            <a:r>
              <a:rPr lang="ru-RU" sz="2400" dirty="0"/>
              <a:t> до 7 дней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50617409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err="1" smtClean="0"/>
              <a:t>Фосфатидилэтанол</a:t>
            </a:r>
            <a:r>
              <a:rPr lang="ru-RU" altLang="ru-RU" sz="3200" dirty="0" smtClean="0"/>
              <a:t> </a:t>
            </a:r>
            <a:r>
              <a:rPr lang="en-US" altLang="ru-RU" sz="3200" dirty="0" smtClean="0"/>
              <a:t>(</a:t>
            </a:r>
            <a:r>
              <a:rPr lang="en-US" altLang="ru-RU" sz="3200" dirty="0" err="1" smtClean="0"/>
              <a:t>PEth</a:t>
            </a:r>
            <a:r>
              <a:rPr lang="en-US" altLang="ru-RU" sz="3200" dirty="0" smtClean="0"/>
              <a:t>)</a:t>
            </a:r>
            <a:endParaRPr lang="ru-RU" altLang="ru-RU" sz="32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988840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400" kern="0" dirty="0" smtClean="0"/>
              <a:t>Группа гомологичных </a:t>
            </a:r>
            <a:r>
              <a:rPr lang="ru-RU" sz="2400" kern="0" dirty="0" err="1" smtClean="0"/>
              <a:t>глицерофосфолипидов</a:t>
            </a:r>
            <a:r>
              <a:rPr lang="ru-RU" sz="2400" kern="0" dirty="0" smtClean="0"/>
              <a:t> </a:t>
            </a:r>
            <a:endParaRPr lang="ru-RU" sz="2400" dirty="0" smtClean="0"/>
          </a:p>
        </p:txBody>
      </p:sp>
      <p:pic>
        <p:nvPicPr>
          <p:cNvPr id="6" name="Рисунок 5" descr="C:\Users\Elizaveta\Desktop\Безымянный6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336704" cy="2828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27893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err="1" smtClean="0"/>
              <a:t>Фосфатидилэтанол</a:t>
            </a:r>
            <a:r>
              <a:rPr lang="ru-RU" altLang="ru-RU" sz="3200" dirty="0" smtClean="0"/>
              <a:t> (</a:t>
            </a:r>
            <a:r>
              <a:rPr lang="en-US" altLang="ru-RU" sz="3200" dirty="0" err="1" smtClean="0"/>
              <a:t>PEth</a:t>
            </a:r>
            <a:r>
              <a:rPr lang="en-US" altLang="ru-RU" sz="3200" dirty="0" smtClean="0"/>
              <a:t>)</a:t>
            </a:r>
            <a:endParaRPr lang="ru-RU" altLang="ru-RU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44824"/>
            <a:ext cx="9144000" cy="496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ru-RU" altLang="ru-RU" sz="2400" kern="0" dirty="0" smtClean="0"/>
              <a:t>Впервые обнаружен </a:t>
            </a:r>
            <a:r>
              <a:rPr lang="en-US" altLang="ru-RU" sz="2400" kern="0" dirty="0" err="1" smtClean="0"/>
              <a:t>Alling</a:t>
            </a:r>
            <a:r>
              <a:rPr lang="en-US" altLang="ru-RU" sz="2400" kern="0" dirty="0" smtClean="0"/>
              <a:t> et al. </a:t>
            </a:r>
            <a:r>
              <a:rPr lang="ru-RU" altLang="ru-RU" sz="2400" kern="0" dirty="0" smtClean="0"/>
              <a:t>в 1983 г.</a:t>
            </a:r>
          </a:p>
          <a:p>
            <a:r>
              <a:rPr lang="en-US" altLang="ru-RU" sz="2400" kern="0" dirty="0" smtClean="0"/>
              <a:t>48 </a:t>
            </a:r>
            <a:r>
              <a:rPr lang="ru-RU" altLang="ru-RU" sz="2400" kern="0" dirty="0" smtClean="0"/>
              <a:t>гомологов идентифицируется в крови</a:t>
            </a:r>
          </a:p>
          <a:p>
            <a:r>
              <a:rPr lang="ru-RU" altLang="ru-RU" sz="2400" kern="0" dirty="0" smtClean="0"/>
              <a:t>Наиболее часто встречающиеся</a:t>
            </a:r>
          </a:p>
          <a:p>
            <a:pPr lvl="1"/>
            <a:r>
              <a:rPr lang="en-US" altLang="ru-RU" sz="2400" kern="0" dirty="0" err="1" smtClean="0"/>
              <a:t>PEth</a:t>
            </a:r>
            <a:r>
              <a:rPr lang="en-US" altLang="ru-RU" sz="2400" kern="0" dirty="0" smtClean="0"/>
              <a:t> 16:0/18:1 – 37-46%</a:t>
            </a:r>
          </a:p>
          <a:p>
            <a:pPr lvl="1"/>
            <a:r>
              <a:rPr lang="en-US" altLang="ru-RU" sz="2400" kern="0" dirty="0" err="1"/>
              <a:t>PEth</a:t>
            </a:r>
            <a:r>
              <a:rPr lang="en-US" altLang="ru-RU" sz="2400" kern="0" dirty="0"/>
              <a:t> </a:t>
            </a:r>
            <a:r>
              <a:rPr lang="en-US" altLang="ru-RU" sz="2400" kern="0" dirty="0" smtClean="0"/>
              <a:t>16:0/18:2 </a:t>
            </a:r>
            <a:r>
              <a:rPr lang="en-US" altLang="ru-RU" sz="2400" kern="0" dirty="0"/>
              <a:t>– </a:t>
            </a:r>
            <a:r>
              <a:rPr lang="en-US" altLang="ru-RU" sz="2400" kern="0" dirty="0" smtClean="0"/>
              <a:t>26-28%</a:t>
            </a:r>
            <a:endParaRPr lang="ru-RU" altLang="ru-RU" sz="1800" kern="0" dirty="0" smtClean="0"/>
          </a:p>
          <a:p>
            <a:r>
              <a:rPr lang="ru-RU" altLang="ru-RU" sz="2400" kern="0" dirty="0" smtClean="0"/>
              <a:t>Суммарное определение </a:t>
            </a:r>
            <a:r>
              <a:rPr lang="en-US" altLang="ru-RU" sz="2400" kern="0" dirty="0" err="1"/>
              <a:t>PEth</a:t>
            </a:r>
            <a:r>
              <a:rPr lang="en-US" altLang="ru-RU" sz="2400" kern="0" dirty="0"/>
              <a:t> 16:0/18:1 </a:t>
            </a:r>
            <a:r>
              <a:rPr lang="ru-RU" altLang="ru-RU" sz="2400" kern="0" dirty="0" smtClean="0"/>
              <a:t>и </a:t>
            </a:r>
            <a:r>
              <a:rPr lang="en-US" altLang="ru-RU" sz="2400" kern="0" dirty="0" err="1"/>
              <a:t>PEth</a:t>
            </a:r>
            <a:r>
              <a:rPr lang="en-US" altLang="ru-RU" sz="2400" kern="0" dirty="0"/>
              <a:t> </a:t>
            </a:r>
            <a:r>
              <a:rPr lang="en-US" altLang="ru-RU" sz="2400" kern="0" dirty="0" smtClean="0"/>
              <a:t>16:0/18:2 </a:t>
            </a:r>
            <a:r>
              <a:rPr lang="ru-RU" altLang="ru-RU" sz="2400" kern="0" dirty="0" smtClean="0"/>
              <a:t>лучше коррелирует с общим уровнем </a:t>
            </a:r>
            <a:r>
              <a:rPr lang="en-US" altLang="ru-RU" sz="2400" kern="0" dirty="0" err="1" smtClean="0"/>
              <a:t>PEth</a:t>
            </a:r>
            <a:r>
              <a:rPr lang="en-US" altLang="ru-RU" sz="2400" kern="0" dirty="0" smtClean="0"/>
              <a:t> </a:t>
            </a:r>
            <a:r>
              <a:rPr lang="ru-RU" altLang="ru-RU" sz="2400" kern="0" dirty="0" smtClean="0"/>
              <a:t>в крови, чем определение каждого из гомологов по отдельности</a:t>
            </a:r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255900186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Комбинация жирных кислот </a:t>
            </a:r>
            <a:br>
              <a:rPr lang="ru-RU" altLang="ru-RU" sz="3200" dirty="0" smtClean="0"/>
            </a:br>
            <a:r>
              <a:rPr lang="ru-RU" altLang="ru-RU" sz="3200" dirty="0" smtClean="0"/>
              <a:t>гомологов </a:t>
            </a:r>
            <a:r>
              <a:rPr lang="en-US" altLang="ru-RU" sz="3200" dirty="0" err="1" smtClean="0"/>
              <a:t>PEth</a:t>
            </a:r>
            <a:endParaRPr lang="ru-RU" altLang="ru-RU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384722"/>
              </p:ext>
            </p:extLst>
          </p:nvPr>
        </p:nvGraphicFramePr>
        <p:xfrm>
          <a:off x="971602" y="1916831"/>
          <a:ext cx="7776862" cy="4320480"/>
        </p:xfrm>
        <a:graphic>
          <a:graphicData uri="http://schemas.openxmlformats.org/drawingml/2006/table">
            <a:tbl>
              <a:tblPr firstRow="1" firstCol="1" bandRow="1"/>
              <a:tblGrid>
                <a:gridCol w="1554854"/>
                <a:gridCol w="1554854"/>
                <a:gridCol w="1555718"/>
                <a:gridCol w="1555718"/>
                <a:gridCol w="1555718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14:0/16:0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14:0/18:1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14:0/18:2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14:0/20:4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16:0/16:0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16:0/16:1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16:0/17:1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16:0/18:0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16:0/18:1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16:0/18:2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16:0/18:3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16:0/20:2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16:0/20:3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16:0/20:4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16:0/20:5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16:0/22:4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16:0/22:5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16:0/22:6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16:1/14:0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16:1/16:1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16:1/18:0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16:1/18:1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16:1/18:2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16:1/20:4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17:0/18:1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17:0/18:2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18:0/18:1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18:0/18:2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18:0/20:3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18:0/20:4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18:0/20:5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18:0/22:4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18:0/22:5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18:0/22:6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18:1/18:1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18:1/18:2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18:1/20:1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18:1/20:2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18:1/20:3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18:1/20:4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18:1/22:4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18:1/22:5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18:1/22:6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18:2/18:2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18:2/20:1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18:2/20:4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20:1/20:4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20:2/20:4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8264" y="638923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Gnann</a:t>
            </a:r>
            <a:r>
              <a:rPr lang="en-US" i="1" dirty="0"/>
              <a:t>, H</a:t>
            </a:r>
            <a:r>
              <a:rPr lang="en-US" i="1" dirty="0" smtClean="0"/>
              <a:t>.</a:t>
            </a:r>
            <a:r>
              <a:rPr lang="ru-RU" i="1" dirty="0" smtClean="0"/>
              <a:t> </a:t>
            </a:r>
            <a:r>
              <a:rPr lang="en-US" i="1" dirty="0" smtClean="0"/>
              <a:t>et al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5304727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ХТЛ МНПЦ Наркологии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2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r>
              <a:rPr lang="ru-RU" altLang="ru-RU" sz="2600" dirty="0">
                <a:solidFill>
                  <a:srgbClr val="009900"/>
                </a:solidFill>
              </a:rPr>
              <a:t>Создана</a:t>
            </a:r>
            <a:r>
              <a:rPr lang="ru-RU" altLang="ru-RU" sz="2600" dirty="0"/>
              <a:t> во исполнение решения Моссовета от 11 августа 1987 на базе Наркологической больницы № 17 г. Москвы.</a:t>
            </a:r>
          </a:p>
          <a:p>
            <a:r>
              <a:rPr lang="ru-RU" altLang="ru-RU" sz="2600" dirty="0">
                <a:solidFill>
                  <a:srgbClr val="009900"/>
                </a:solidFill>
              </a:rPr>
              <a:t>Основные </a:t>
            </a:r>
            <a:r>
              <a:rPr lang="ru-RU" altLang="ru-RU" sz="2600" dirty="0" smtClean="0">
                <a:solidFill>
                  <a:srgbClr val="009900"/>
                </a:solidFill>
              </a:rPr>
              <a:t>задачи:</a:t>
            </a:r>
            <a:r>
              <a:rPr lang="ru-RU" altLang="ru-RU" sz="2600" dirty="0" smtClean="0"/>
              <a:t> </a:t>
            </a:r>
          </a:p>
          <a:p>
            <a:pPr lvl="1"/>
            <a:r>
              <a:rPr lang="ru-RU" altLang="ru-RU" sz="2200" dirty="0" smtClean="0"/>
              <a:t>Проведение </a:t>
            </a:r>
            <a:r>
              <a:rPr lang="ru-RU" altLang="ru-RU" sz="2200" dirty="0"/>
              <a:t>химико-токсикологических исследований образцов </a:t>
            </a:r>
            <a:r>
              <a:rPr lang="ru-RU" altLang="ru-RU" sz="2200" dirty="0" smtClean="0"/>
              <a:t>биологических объектов </a:t>
            </a:r>
            <a:r>
              <a:rPr lang="ru-RU" altLang="ru-RU" sz="2200" dirty="0"/>
              <a:t>на наличие </a:t>
            </a:r>
            <a:r>
              <a:rPr lang="ru-RU" altLang="ru-RU" sz="2200" dirty="0" smtClean="0"/>
              <a:t>этанола маркеров хронического потребления алкоголя, наркотических </a:t>
            </a:r>
            <a:r>
              <a:rPr lang="ru-RU" altLang="ru-RU" sz="2200" dirty="0"/>
              <a:t>средств, психотропных и других токсических веществ </a:t>
            </a:r>
            <a:endParaRPr lang="ru-RU" altLang="ru-RU" sz="2200" dirty="0" smtClean="0"/>
          </a:p>
          <a:p>
            <a:pPr lvl="1"/>
            <a:r>
              <a:rPr lang="ru-RU" altLang="ru-RU" sz="2200" dirty="0" smtClean="0"/>
              <a:t>Научные исследования </a:t>
            </a: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138518929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err="1" smtClean="0"/>
              <a:t>Фосфолипаза</a:t>
            </a:r>
            <a:r>
              <a:rPr lang="ru-RU" altLang="ru-RU" sz="3200" dirty="0" smtClean="0"/>
              <a:t> </a:t>
            </a:r>
            <a:r>
              <a:rPr lang="en-US" altLang="ru-RU" sz="3200" dirty="0" smtClean="0"/>
              <a:t>D</a:t>
            </a:r>
            <a:r>
              <a:rPr lang="ru-RU" altLang="ru-RU" sz="3200" dirty="0" smtClean="0"/>
              <a:t> (</a:t>
            </a:r>
            <a:r>
              <a:rPr lang="en-US" altLang="ru-RU" sz="3200" dirty="0" smtClean="0"/>
              <a:t>PLD)</a:t>
            </a:r>
            <a:endParaRPr lang="ru-RU" altLang="ru-RU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44824"/>
            <a:ext cx="9144000" cy="496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ru-RU" altLang="ru-RU" sz="2800" kern="0" dirty="0" smtClean="0"/>
              <a:t>Впервые </a:t>
            </a:r>
            <a:r>
              <a:rPr lang="en-US" altLang="ru-RU" sz="2800" kern="0" dirty="0" smtClean="0"/>
              <a:t>PLD </a:t>
            </a:r>
            <a:r>
              <a:rPr lang="ru-RU" altLang="ru-RU" sz="2800" kern="0" dirty="0" smtClean="0"/>
              <a:t>была обнаружена в моркови и листьях капусты в конце 1940-х гг.</a:t>
            </a:r>
          </a:p>
          <a:p>
            <a:r>
              <a:rPr lang="en-US" altLang="ru-RU" sz="2800" kern="0" dirty="0" err="1" smtClean="0"/>
              <a:t>PEth</a:t>
            </a:r>
            <a:r>
              <a:rPr lang="en-US" altLang="ru-RU" sz="2800" kern="0" dirty="0" smtClean="0"/>
              <a:t> </a:t>
            </a:r>
            <a:r>
              <a:rPr lang="ru-RU" altLang="ru-RU" sz="2800" kern="0" dirty="0" smtClean="0"/>
              <a:t>образуется под действием изоферментов </a:t>
            </a:r>
            <a:r>
              <a:rPr lang="en-US" altLang="ru-RU" sz="2800" kern="0" dirty="0" smtClean="0"/>
              <a:t>PLD1 </a:t>
            </a:r>
            <a:r>
              <a:rPr lang="ru-RU" altLang="ru-RU" sz="2800" kern="0" dirty="0" smtClean="0"/>
              <a:t>и </a:t>
            </a:r>
            <a:r>
              <a:rPr lang="en-US" altLang="ru-RU" sz="2800" kern="0" dirty="0" smtClean="0"/>
              <a:t>PLD2 </a:t>
            </a:r>
            <a:r>
              <a:rPr lang="ru-RU" altLang="ru-RU" sz="2800" kern="0" dirty="0" smtClean="0"/>
              <a:t>в присутствии этанола</a:t>
            </a:r>
          </a:p>
          <a:p>
            <a:r>
              <a:rPr lang="ru-RU" altLang="ru-RU" sz="2800" kern="0" dirty="0" smtClean="0"/>
              <a:t>В норме </a:t>
            </a:r>
            <a:r>
              <a:rPr lang="en-US" altLang="ru-RU" sz="2800" kern="0" dirty="0" smtClean="0"/>
              <a:t>PLD </a:t>
            </a:r>
            <a:r>
              <a:rPr lang="ru-RU" altLang="ru-RU" sz="2800" kern="0" dirty="0" err="1" smtClean="0"/>
              <a:t>гидролизует</a:t>
            </a:r>
            <a:r>
              <a:rPr lang="ru-RU" altLang="ru-RU" sz="2800" kern="0" dirty="0" smtClean="0"/>
              <a:t> фосфолипиды клеточных мембран с образованием </a:t>
            </a:r>
            <a:r>
              <a:rPr lang="ru-RU" altLang="ru-RU" sz="2800" kern="0" dirty="0" err="1" smtClean="0"/>
              <a:t>фосфатидной</a:t>
            </a:r>
            <a:r>
              <a:rPr lang="ru-RU" altLang="ru-RU" sz="2800" kern="0" dirty="0" smtClean="0"/>
              <a:t> кислоты</a:t>
            </a:r>
          </a:p>
          <a:p>
            <a:pPr marL="0" indent="0">
              <a:buNone/>
            </a:pPr>
            <a:endParaRPr lang="ru-RU" altLang="ru-RU" sz="2800" kern="0" dirty="0" smtClean="0"/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392538457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Механизм образования </a:t>
            </a:r>
            <a:r>
              <a:rPr lang="en-US" altLang="ru-RU" sz="3200" dirty="0" err="1" smtClean="0"/>
              <a:t>PEth</a:t>
            </a:r>
            <a:endParaRPr lang="ru-RU" altLang="ru-RU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44824"/>
            <a:ext cx="9144000" cy="496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800" kern="0" dirty="0" smtClean="0"/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  <p:pic>
        <p:nvPicPr>
          <p:cNvPr id="5" name="Рисунок 4" descr="C:\Users\Elizaveta\Desktop\1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676400"/>
            <a:ext cx="6229374" cy="48489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948264" y="638923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Isaksson, A. et al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782629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dirty="0" err="1" smtClean="0"/>
              <a:t>P</a:t>
            </a:r>
            <a:r>
              <a:rPr lang="en-US" altLang="ru-RU" sz="3200" dirty="0" err="1"/>
              <a:t>E</a:t>
            </a:r>
            <a:r>
              <a:rPr lang="en-US" altLang="ru-RU" sz="3200" dirty="0" err="1" smtClean="0"/>
              <a:t>th</a:t>
            </a:r>
            <a:r>
              <a:rPr lang="en-US" altLang="ru-RU" sz="3200" dirty="0" smtClean="0"/>
              <a:t> </a:t>
            </a:r>
            <a:r>
              <a:rPr lang="ru-RU" altLang="ru-RU" sz="3200" dirty="0" smtClean="0"/>
              <a:t>как </a:t>
            </a:r>
            <a:r>
              <a:rPr lang="ru-RU" altLang="ru-RU" sz="3200" dirty="0" err="1" smtClean="0"/>
              <a:t>биомаркер</a:t>
            </a:r>
            <a:r>
              <a:rPr lang="ru-RU" altLang="ru-RU" sz="3200" dirty="0" smtClean="0"/>
              <a:t> злоупотребления алкоголем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44824"/>
            <a:ext cx="9144000" cy="496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ru-RU" altLang="ru-RU" sz="2800" kern="0" dirty="0" smtClean="0"/>
              <a:t>Наиболее чувствительный и специфичный </a:t>
            </a:r>
            <a:r>
              <a:rPr lang="ru-RU" altLang="ru-RU" sz="2800" kern="0" dirty="0" err="1" smtClean="0"/>
              <a:t>биомаркер</a:t>
            </a:r>
            <a:r>
              <a:rPr lang="ru-RU" altLang="ru-RU" sz="2800" kern="0" dirty="0" smtClean="0"/>
              <a:t> хронического потребления алкоголя</a:t>
            </a:r>
          </a:p>
          <a:p>
            <a:r>
              <a:rPr lang="ru-RU" altLang="ru-RU" sz="2800" kern="0" dirty="0" smtClean="0"/>
              <a:t>Т</a:t>
            </a:r>
            <a:r>
              <a:rPr lang="ru-RU" altLang="ru-RU" sz="2000" kern="0" dirty="0" smtClean="0"/>
              <a:t>1/2 – </a:t>
            </a:r>
            <a:r>
              <a:rPr lang="ru-RU" altLang="ru-RU" sz="2800" kern="0" dirty="0" smtClean="0"/>
              <a:t>4-10 дней</a:t>
            </a:r>
          </a:p>
          <a:p>
            <a:r>
              <a:rPr lang="ru-RU" altLang="ru-RU" sz="2800" kern="0" dirty="0" smtClean="0"/>
              <a:t>Накапливается в мембранах </a:t>
            </a:r>
            <a:r>
              <a:rPr lang="ru-RU" altLang="ru-RU" sz="2800" kern="0" dirty="0"/>
              <a:t>эритроцитов из-за предполагаемого отсутствия </a:t>
            </a:r>
            <a:r>
              <a:rPr lang="ru-RU" altLang="ru-RU" sz="2800" kern="0" dirty="0" err="1"/>
              <a:t>фосфолипазы</a:t>
            </a:r>
            <a:r>
              <a:rPr lang="ru-RU" altLang="ru-RU" sz="2800" kern="0" dirty="0"/>
              <a:t> </a:t>
            </a:r>
            <a:r>
              <a:rPr lang="ru-RU" altLang="ru-RU" sz="2800" kern="0" dirty="0" smtClean="0"/>
              <a:t>С</a:t>
            </a:r>
          </a:p>
          <a:p>
            <a:r>
              <a:rPr lang="ru-RU" altLang="ru-RU" sz="2800" kern="0" dirty="0" smtClean="0"/>
              <a:t>Детектируется в течение 28 дней с момента последнего приема алкоголя (при злоупотреблении)</a:t>
            </a:r>
          </a:p>
          <a:p>
            <a:pPr marL="0" indent="0">
              <a:buNone/>
            </a:pPr>
            <a:endParaRPr lang="ru-RU" altLang="ru-RU" sz="2800" kern="0" dirty="0" smtClean="0"/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222168954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err="1" smtClean="0"/>
              <a:t>Фосфатидилэтанол</a:t>
            </a:r>
            <a:r>
              <a:rPr lang="ru-RU" altLang="ru-RU" sz="3200" dirty="0" smtClean="0"/>
              <a:t> (</a:t>
            </a:r>
            <a:r>
              <a:rPr lang="en-US" altLang="ru-RU" sz="3200" dirty="0" err="1" smtClean="0"/>
              <a:t>PEth</a:t>
            </a:r>
            <a:r>
              <a:rPr lang="en-US" altLang="ru-RU" sz="3200" dirty="0" smtClean="0"/>
              <a:t>)</a:t>
            </a:r>
            <a:endParaRPr lang="ru-RU" altLang="ru-RU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44824"/>
            <a:ext cx="9144000" cy="496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ru-RU" altLang="ru-RU" sz="2800" kern="0" dirty="0" smtClean="0"/>
              <a:t>На образование </a:t>
            </a:r>
            <a:r>
              <a:rPr lang="en-US" altLang="ru-RU" sz="2800" kern="0" dirty="0" err="1" smtClean="0"/>
              <a:t>PEth</a:t>
            </a:r>
            <a:r>
              <a:rPr lang="en-US" altLang="ru-RU" sz="2800" kern="0" dirty="0" smtClean="0"/>
              <a:t> </a:t>
            </a:r>
            <a:r>
              <a:rPr lang="ru-RU" altLang="ru-RU" sz="2800" kern="0" dirty="0" smtClean="0"/>
              <a:t>не влияют</a:t>
            </a:r>
          </a:p>
          <a:p>
            <a:pPr lvl="1"/>
            <a:r>
              <a:rPr lang="ru-RU" altLang="ru-RU" sz="2400" kern="0" dirty="0"/>
              <a:t>Пол</a:t>
            </a:r>
          </a:p>
          <a:p>
            <a:pPr lvl="1"/>
            <a:r>
              <a:rPr lang="ru-RU" altLang="ru-RU" sz="2400" kern="0" dirty="0"/>
              <a:t>Возраст</a:t>
            </a:r>
          </a:p>
          <a:p>
            <a:pPr lvl="1"/>
            <a:r>
              <a:rPr lang="ru-RU" altLang="ru-RU" sz="2400" kern="0" dirty="0"/>
              <a:t>Сопутствующие заболевания (цирроз печени)</a:t>
            </a:r>
          </a:p>
          <a:p>
            <a:pPr lvl="1"/>
            <a:r>
              <a:rPr lang="ru-RU" altLang="ru-RU" sz="2400" kern="0" dirty="0"/>
              <a:t>Гематологические </a:t>
            </a:r>
            <a:r>
              <a:rPr lang="ru-RU" altLang="ru-RU" sz="2400" kern="0" dirty="0" smtClean="0"/>
              <a:t>показатели</a:t>
            </a:r>
            <a:endParaRPr lang="ru-RU" altLang="ru-RU" sz="2800" kern="0" dirty="0" smtClean="0"/>
          </a:p>
          <a:p>
            <a:r>
              <a:rPr lang="ru-RU" altLang="ru-RU" sz="2800" kern="0" dirty="0"/>
              <a:t>На образование </a:t>
            </a:r>
            <a:r>
              <a:rPr lang="en-US" altLang="ru-RU" sz="2800" kern="0" dirty="0" err="1"/>
              <a:t>PEth</a:t>
            </a:r>
            <a:r>
              <a:rPr lang="en-US" altLang="ru-RU" sz="2800" kern="0" dirty="0"/>
              <a:t> </a:t>
            </a:r>
            <a:r>
              <a:rPr lang="ru-RU" altLang="ru-RU" sz="2800" kern="0" dirty="0" smtClean="0"/>
              <a:t>влияет </a:t>
            </a:r>
          </a:p>
          <a:p>
            <a:pPr lvl="1"/>
            <a:r>
              <a:rPr lang="ru-RU" altLang="ru-RU" sz="2400" kern="0" dirty="0" smtClean="0"/>
              <a:t>Активность </a:t>
            </a:r>
            <a:r>
              <a:rPr lang="en-US" altLang="ru-RU" sz="2400" kern="0" dirty="0" smtClean="0"/>
              <a:t>PLD</a:t>
            </a:r>
            <a:endParaRPr lang="ru-RU" altLang="ru-RU" sz="2400" kern="0" dirty="0" smtClean="0"/>
          </a:p>
          <a:p>
            <a:r>
              <a:rPr lang="ru-RU" altLang="ru-RU" sz="2800" kern="0" dirty="0" smtClean="0"/>
              <a:t>Теоретическая специфичность – 100%</a:t>
            </a:r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57018624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Влияние условий хранения образцов на концентрацию </a:t>
            </a:r>
            <a:r>
              <a:rPr lang="en-US" altLang="ru-RU" sz="3200" dirty="0" err="1" smtClean="0"/>
              <a:t>PEth</a:t>
            </a:r>
            <a:endParaRPr lang="ru-RU" altLang="ru-RU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44824"/>
            <a:ext cx="9144000" cy="496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ru-RU" sz="2800" dirty="0" smtClean="0"/>
              <a:t>При </a:t>
            </a:r>
            <a:r>
              <a:rPr lang="ru-RU" sz="2800" dirty="0"/>
              <a:t>комнатной температуре </a:t>
            </a:r>
            <a:r>
              <a:rPr lang="ru-RU" sz="2800" dirty="0" smtClean="0"/>
              <a:t>и</a:t>
            </a:r>
            <a:r>
              <a:rPr lang="en-US" sz="2800" dirty="0" smtClean="0"/>
              <a:t> </a:t>
            </a:r>
            <a:r>
              <a:rPr lang="ru-RU" sz="2800" dirty="0" smtClean="0"/>
              <a:t>при </a:t>
            </a:r>
            <a:r>
              <a:rPr lang="ru-RU" sz="2800" dirty="0"/>
              <a:t>–20°</a:t>
            </a:r>
            <a:r>
              <a:rPr lang="en-US" sz="2800" dirty="0" smtClean="0"/>
              <a:t>C</a:t>
            </a:r>
            <a:r>
              <a:rPr lang="ru-RU" sz="2800" dirty="0" smtClean="0"/>
              <a:t> наблюдается увеличение уровня </a:t>
            </a:r>
            <a:r>
              <a:rPr lang="en-US" sz="2800" dirty="0" err="1"/>
              <a:t>PEth</a:t>
            </a:r>
            <a:r>
              <a:rPr lang="en-US" sz="2800" dirty="0"/>
              <a:t> </a:t>
            </a:r>
            <a:r>
              <a:rPr lang="en-US" sz="2800" i="1" dirty="0" smtClean="0"/>
              <a:t>in vitro</a:t>
            </a:r>
            <a:r>
              <a:rPr lang="ru-RU" sz="2800" dirty="0" smtClean="0"/>
              <a:t> при </a:t>
            </a:r>
            <a:r>
              <a:rPr lang="ru-RU" sz="2800" dirty="0"/>
              <a:t>наличии алкоголя в </a:t>
            </a:r>
            <a:r>
              <a:rPr lang="ru-RU" sz="2800" dirty="0" smtClean="0"/>
              <a:t>крови</a:t>
            </a:r>
          </a:p>
          <a:p>
            <a:endParaRPr lang="ru-RU" sz="2800" dirty="0" smtClean="0"/>
          </a:p>
          <a:p>
            <a:r>
              <a:rPr lang="ru-RU" sz="2800" dirty="0" smtClean="0"/>
              <a:t>При </a:t>
            </a:r>
            <a:r>
              <a:rPr lang="ru-RU" sz="2800" dirty="0"/>
              <a:t>температуре +4°С (до 72 часов) </a:t>
            </a:r>
            <a:r>
              <a:rPr lang="ru-RU" sz="2800" dirty="0" smtClean="0"/>
              <a:t>и </a:t>
            </a:r>
            <a:r>
              <a:rPr lang="ru-RU" sz="2800" dirty="0"/>
              <a:t>при –80°С увеличение содержания </a:t>
            </a:r>
            <a:r>
              <a:rPr lang="en-US" sz="2800" dirty="0" err="1"/>
              <a:t>PEth</a:t>
            </a:r>
            <a:r>
              <a:rPr lang="ru-RU" sz="2800" dirty="0"/>
              <a:t> не </a:t>
            </a:r>
            <a:r>
              <a:rPr lang="ru-RU" sz="2800" dirty="0" smtClean="0"/>
              <a:t>наблюдается</a:t>
            </a:r>
            <a:endParaRPr lang="ru-RU" alt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405250274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err="1" smtClean="0"/>
              <a:t>Фармакокинетика</a:t>
            </a:r>
            <a:r>
              <a:rPr lang="ru-RU" altLang="ru-RU" sz="3200" dirty="0" smtClean="0"/>
              <a:t> </a:t>
            </a:r>
            <a:r>
              <a:rPr lang="en-US" altLang="ru-RU" sz="3200" dirty="0" err="1" smtClean="0"/>
              <a:t>PEth</a:t>
            </a:r>
            <a:endParaRPr lang="ru-RU" altLang="ru-RU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44824"/>
            <a:ext cx="9144000" cy="496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  <p:pic>
        <p:nvPicPr>
          <p:cNvPr id="5" name="Рисунок 4" descr="C:\Users\Elizaveta\Desktop\PeH\Мое\Безымянный5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b="24412"/>
          <a:stretch/>
        </p:blipFill>
        <p:spPr bwMode="auto">
          <a:xfrm>
            <a:off x="683568" y="1844824"/>
            <a:ext cx="7344816" cy="4683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8264" y="638923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Javors</a:t>
            </a:r>
            <a:r>
              <a:rPr lang="en-US" i="1" dirty="0" smtClean="0"/>
              <a:t>, M.A. et al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5082700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err="1" smtClean="0"/>
              <a:t>Пробоподготовка</a:t>
            </a:r>
            <a:endParaRPr lang="ru-RU" altLang="ru-RU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44824"/>
            <a:ext cx="9144000" cy="496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ru-RU" altLang="ru-RU" sz="2800" kern="0" dirty="0" smtClean="0"/>
              <a:t>100 </a:t>
            </a:r>
            <a:r>
              <a:rPr lang="ru-RU" altLang="ru-RU" sz="2800" kern="0" dirty="0" err="1" smtClean="0"/>
              <a:t>мкл</a:t>
            </a:r>
            <a:r>
              <a:rPr lang="ru-RU" altLang="ru-RU" sz="2800" kern="0" dirty="0" smtClean="0"/>
              <a:t> крови + 50 </a:t>
            </a:r>
            <a:r>
              <a:rPr lang="ru-RU" altLang="ru-RU" sz="2800" kern="0" dirty="0" err="1" smtClean="0"/>
              <a:t>мкл</a:t>
            </a:r>
            <a:r>
              <a:rPr lang="ru-RU" altLang="ru-RU" sz="2800" kern="0" dirty="0" smtClean="0"/>
              <a:t> </a:t>
            </a:r>
            <a:r>
              <a:rPr lang="en-US" altLang="ru-RU" sz="2800" kern="0" dirty="0" smtClean="0"/>
              <a:t>IS (</a:t>
            </a:r>
            <a:r>
              <a:rPr lang="en-US" altLang="ru-RU" sz="2800" kern="0" dirty="0" err="1" smtClean="0"/>
              <a:t>PEth</a:t>
            </a:r>
            <a:r>
              <a:rPr lang="en-US" altLang="ru-RU" sz="2800" kern="0" dirty="0" smtClean="0"/>
              <a:t> 16:0/18:1-D3) + </a:t>
            </a:r>
            <a:r>
              <a:rPr lang="ru-RU" altLang="ru-RU" sz="2800" kern="0" dirty="0" smtClean="0"/>
              <a:t>6</a:t>
            </a:r>
            <a:r>
              <a:rPr lang="en-US" altLang="ru-RU" sz="2800" kern="0" dirty="0" smtClean="0"/>
              <a:t>00 </a:t>
            </a:r>
            <a:r>
              <a:rPr lang="ru-RU" altLang="ru-RU" sz="2800" kern="0" dirty="0" err="1" smtClean="0"/>
              <a:t>мкл</a:t>
            </a:r>
            <a:r>
              <a:rPr lang="ru-RU" altLang="ru-RU" sz="2800" kern="0" dirty="0" smtClean="0"/>
              <a:t> </a:t>
            </a:r>
            <a:r>
              <a:rPr lang="en-US" altLang="ru-RU" sz="2800" kern="0" dirty="0" smtClean="0"/>
              <a:t>IPA</a:t>
            </a:r>
            <a:endParaRPr lang="ru-RU" altLang="ru-RU" sz="2800" kern="0" dirty="0" smtClean="0"/>
          </a:p>
          <a:p>
            <a:r>
              <a:rPr lang="ru-RU" altLang="ru-RU" sz="2800" kern="0" dirty="0" smtClean="0"/>
              <a:t>Встряхивание/центрифугирование</a:t>
            </a:r>
          </a:p>
          <a:p>
            <a:r>
              <a:rPr lang="ru-RU" altLang="ru-RU" sz="2800" kern="0" dirty="0" smtClean="0"/>
              <a:t>600 </a:t>
            </a:r>
            <a:r>
              <a:rPr lang="ru-RU" altLang="ru-RU" sz="2800" kern="0" dirty="0" err="1" smtClean="0"/>
              <a:t>мкл</a:t>
            </a:r>
            <a:r>
              <a:rPr lang="ru-RU" altLang="ru-RU" sz="2800" kern="0" dirty="0" smtClean="0"/>
              <a:t> </a:t>
            </a:r>
            <a:r>
              <a:rPr lang="ru-RU" altLang="ru-RU" sz="2800" kern="0" dirty="0" err="1" smtClean="0"/>
              <a:t>супернатанта</a:t>
            </a:r>
            <a:r>
              <a:rPr lang="ru-RU" altLang="ru-RU" sz="2800" kern="0" dirty="0" smtClean="0"/>
              <a:t> </a:t>
            </a:r>
            <a:r>
              <a:rPr lang="ru-RU" altLang="ru-RU" sz="2800" kern="0" dirty="0" err="1" smtClean="0"/>
              <a:t>упиравают</a:t>
            </a:r>
            <a:r>
              <a:rPr lang="ru-RU" altLang="ru-RU" sz="2800" kern="0" dirty="0" smtClean="0"/>
              <a:t> до сухого остатка</a:t>
            </a:r>
          </a:p>
          <a:p>
            <a:r>
              <a:rPr lang="ru-RU" altLang="ru-RU" sz="2800" kern="0" dirty="0" smtClean="0"/>
              <a:t>К сухому остатку 80 </a:t>
            </a:r>
            <a:r>
              <a:rPr lang="ru-RU" altLang="ru-RU" sz="2800" kern="0" dirty="0" err="1" smtClean="0"/>
              <a:t>мкл</a:t>
            </a:r>
            <a:r>
              <a:rPr lang="ru-RU" altLang="ru-RU" sz="2800" kern="0" dirty="0" smtClean="0"/>
              <a:t> смеси гептан/</a:t>
            </a:r>
            <a:r>
              <a:rPr lang="en-US" altLang="ru-RU" sz="2800" kern="0" dirty="0" smtClean="0"/>
              <a:t>ACN/IPA</a:t>
            </a:r>
          </a:p>
          <a:p>
            <a:r>
              <a:rPr lang="ru-RU" altLang="ru-RU" sz="2800" kern="0" dirty="0" smtClean="0"/>
              <a:t>Встряхивание/центрифугирование</a:t>
            </a:r>
          </a:p>
          <a:p>
            <a:r>
              <a:rPr lang="ru-RU" altLang="ru-RU" sz="2800" kern="0" dirty="0" smtClean="0"/>
              <a:t>Перенос в </a:t>
            </a:r>
            <a:r>
              <a:rPr lang="ru-RU" altLang="ru-RU" sz="2800" kern="0" dirty="0" err="1" smtClean="0"/>
              <a:t>виалу</a:t>
            </a:r>
            <a:endParaRPr lang="ru-RU" altLang="ru-RU" sz="2800" kern="0" dirty="0" smtClean="0"/>
          </a:p>
          <a:p>
            <a:r>
              <a:rPr lang="ru-RU" altLang="ru-RU" sz="2800" kern="0" dirty="0" smtClean="0"/>
              <a:t>5 </a:t>
            </a:r>
            <a:r>
              <a:rPr lang="ru-RU" altLang="ru-RU" sz="2800" kern="0" dirty="0" err="1" smtClean="0"/>
              <a:t>мкл</a:t>
            </a:r>
            <a:r>
              <a:rPr lang="ru-RU" altLang="ru-RU" sz="2800" kern="0" dirty="0" smtClean="0"/>
              <a:t> в петлю </a:t>
            </a:r>
            <a:r>
              <a:rPr lang="en-US" altLang="ru-RU" sz="2800" kern="0" dirty="0" smtClean="0"/>
              <a:t>ASL</a:t>
            </a:r>
            <a:endParaRPr lang="ru-RU" altLang="ru-RU" sz="2800" kern="0" dirty="0" smtClean="0"/>
          </a:p>
          <a:p>
            <a:endParaRPr lang="ru-RU" altLang="ru-RU" sz="2800" kern="0" dirty="0" smtClean="0"/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334757676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ВЭЖХ-МС/МС с использованием </a:t>
            </a:r>
            <a:r>
              <a:rPr lang="en-US" altLang="ru-RU" sz="3200" dirty="0" smtClean="0"/>
              <a:t/>
            </a:r>
            <a:br>
              <a:rPr lang="en-US" altLang="ru-RU" sz="3200" dirty="0" smtClean="0"/>
            </a:br>
            <a:r>
              <a:rPr lang="en-US" altLang="ru-RU" sz="3200" dirty="0" smtClean="0"/>
              <a:t>Agilent 1260/6460</a:t>
            </a:r>
            <a:endParaRPr lang="ru-RU" altLang="ru-RU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507295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ru-RU" altLang="ru-RU" sz="2400" kern="0" dirty="0" smtClean="0"/>
              <a:t>Неподвижная фаза:</a:t>
            </a:r>
          </a:p>
          <a:p>
            <a:pPr lvl="1"/>
            <a:r>
              <a:rPr lang="ru-RU" altLang="ru-RU" sz="2000" kern="0" dirty="0" smtClean="0"/>
              <a:t>колонка </a:t>
            </a:r>
            <a:r>
              <a:rPr lang="en-US" altLang="ru-RU" sz="2000" kern="0" dirty="0" err="1" smtClean="0"/>
              <a:t>Poroshell</a:t>
            </a:r>
            <a:r>
              <a:rPr lang="en-US" altLang="ru-RU" sz="2000" kern="0" dirty="0" smtClean="0"/>
              <a:t> 120 EC C18 3,0*50 </a:t>
            </a:r>
            <a:r>
              <a:rPr lang="ru-RU" altLang="ru-RU" sz="2000" kern="0" dirty="0" smtClean="0"/>
              <a:t>мм, 2,7 мкм, </a:t>
            </a:r>
            <a:r>
              <a:rPr lang="ru-RU" altLang="ru-RU" sz="2000" kern="0" dirty="0" err="1" smtClean="0"/>
              <a:t>предколонка</a:t>
            </a:r>
            <a:r>
              <a:rPr lang="ru-RU" altLang="ru-RU" sz="2000" kern="0" dirty="0" smtClean="0"/>
              <a:t> </a:t>
            </a:r>
            <a:r>
              <a:rPr lang="en-US" altLang="ru-RU" sz="2000" kern="0" dirty="0" err="1"/>
              <a:t>Poroshell</a:t>
            </a:r>
            <a:r>
              <a:rPr lang="en-US" altLang="ru-RU" sz="2000" kern="0" dirty="0"/>
              <a:t> 120 EC C18 </a:t>
            </a:r>
            <a:r>
              <a:rPr lang="en-US" altLang="ru-RU" sz="2000" kern="0" dirty="0" smtClean="0"/>
              <a:t>3,0*</a:t>
            </a:r>
            <a:r>
              <a:rPr lang="ru-RU" altLang="ru-RU" sz="2000" kern="0" dirty="0" smtClean="0"/>
              <a:t>5</a:t>
            </a:r>
            <a:r>
              <a:rPr lang="en-US" altLang="ru-RU" sz="2000" kern="0" dirty="0" smtClean="0"/>
              <a:t> </a:t>
            </a:r>
            <a:r>
              <a:rPr lang="ru-RU" altLang="ru-RU" sz="2000" kern="0" dirty="0"/>
              <a:t>мм, 2,7 мкм</a:t>
            </a:r>
            <a:endParaRPr lang="ru-RU" altLang="ru-RU" sz="2000" kern="0" dirty="0" smtClean="0"/>
          </a:p>
          <a:p>
            <a:r>
              <a:rPr lang="ru-RU" altLang="ru-RU" sz="2400" kern="0" dirty="0" smtClean="0"/>
              <a:t>Подвижная фаза:</a:t>
            </a:r>
          </a:p>
          <a:p>
            <a:pPr lvl="1"/>
            <a:r>
              <a:rPr lang="ru-RU" altLang="ru-RU" sz="2000" kern="0" dirty="0" smtClean="0"/>
              <a:t>А – вода</a:t>
            </a:r>
            <a:r>
              <a:rPr lang="en-US" altLang="ru-RU" sz="2000" kern="0" dirty="0" smtClean="0"/>
              <a:t> + </a:t>
            </a:r>
            <a:r>
              <a:rPr lang="ru-RU" altLang="ru-RU" sz="2000" kern="0" dirty="0" smtClean="0"/>
              <a:t>10 </a:t>
            </a:r>
            <a:r>
              <a:rPr lang="ru-RU" altLang="ru-RU" sz="2000" kern="0" dirty="0" err="1"/>
              <a:t>мМ</a:t>
            </a:r>
            <a:r>
              <a:rPr lang="ru-RU" altLang="ru-RU" sz="2000" kern="0" dirty="0"/>
              <a:t> аммония </a:t>
            </a:r>
            <a:r>
              <a:rPr lang="ru-RU" altLang="ru-RU" sz="2000" kern="0" dirty="0" smtClean="0"/>
              <a:t>формиата</a:t>
            </a:r>
            <a:r>
              <a:rPr lang="en-US" altLang="ru-RU" sz="2000" kern="0" dirty="0" smtClean="0"/>
              <a:t> /ACN</a:t>
            </a:r>
            <a:r>
              <a:rPr lang="ru-RU" altLang="ru-RU" sz="2000" kern="0" dirty="0" smtClean="0"/>
              <a:t> (</a:t>
            </a:r>
            <a:r>
              <a:rPr lang="en-US" altLang="ru-RU" sz="2000" kern="0" dirty="0" smtClean="0"/>
              <a:t>20:80</a:t>
            </a:r>
            <a:r>
              <a:rPr lang="ru-RU" altLang="ru-RU" sz="2000" kern="0" dirty="0" smtClean="0"/>
              <a:t>)</a:t>
            </a:r>
          </a:p>
          <a:p>
            <a:pPr lvl="1"/>
            <a:r>
              <a:rPr lang="ru-RU" altLang="ru-RU" sz="2000" kern="0" dirty="0" smtClean="0"/>
              <a:t>В – </a:t>
            </a:r>
            <a:r>
              <a:rPr lang="en-US" altLang="ru-RU" sz="2000" kern="0" dirty="0" smtClean="0"/>
              <a:t>IPA</a:t>
            </a:r>
            <a:r>
              <a:rPr lang="ru-RU" altLang="ru-RU" sz="2000" kern="0" dirty="0" smtClean="0"/>
              <a:t> </a:t>
            </a:r>
            <a:endParaRPr lang="en-US" altLang="ru-RU" sz="2000" kern="0" dirty="0" smtClean="0"/>
          </a:p>
          <a:p>
            <a:pPr lvl="1"/>
            <a:r>
              <a:rPr lang="ru-RU" altLang="ru-RU" sz="2000" kern="0" dirty="0" smtClean="0"/>
              <a:t>Скорость потока 0,</a:t>
            </a:r>
            <a:r>
              <a:rPr lang="en-US" altLang="ru-RU" sz="2000" kern="0" dirty="0"/>
              <a:t>6</a:t>
            </a:r>
            <a:r>
              <a:rPr lang="ru-RU" altLang="ru-RU" sz="2000" kern="0" dirty="0" smtClean="0"/>
              <a:t> мл/мин</a:t>
            </a:r>
          </a:p>
          <a:p>
            <a:r>
              <a:rPr lang="ru-RU" altLang="ru-RU" sz="2400" kern="0" dirty="0" smtClean="0"/>
              <a:t>Ионизация – </a:t>
            </a:r>
            <a:r>
              <a:rPr lang="en-US" altLang="ru-RU" sz="2400" kern="0" dirty="0" smtClean="0"/>
              <a:t>ESI (-), Agilent Jet Stream</a:t>
            </a:r>
            <a:endParaRPr lang="ru-RU" altLang="ru-RU" sz="2400" kern="0" dirty="0" smtClean="0"/>
          </a:p>
          <a:p>
            <a:r>
              <a:rPr lang="ru-RU" altLang="ru-RU" sz="2400" kern="0" dirty="0"/>
              <a:t>Объем вводимой пробы – 2 </a:t>
            </a:r>
            <a:r>
              <a:rPr lang="ru-RU" altLang="ru-RU" sz="2400" kern="0" dirty="0" err="1" smtClean="0"/>
              <a:t>мкл</a:t>
            </a:r>
            <a:endParaRPr lang="ru-RU" altLang="ru-RU" sz="2400" kern="0" dirty="0" smtClean="0"/>
          </a:p>
          <a:p>
            <a:r>
              <a:rPr lang="ru-RU" altLang="ru-RU" sz="2400" kern="0" dirty="0" smtClean="0"/>
              <a:t>Температура термостата колонок - 50°С</a:t>
            </a:r>
            <a:endParaRPr lang="en-US" altLang="ru-RU" sz="2400" kern="0" dirty="0" smtClean="0"/>
          </a:p>
          <a:p>
            <a:r>
              <a:rPr lang="ru-RU" altLang="ru-RU" sz="2400" kern="0" dirty="0" smtClean="0"/>
              <a:t>Время анализа – </a:t>
            </a:r>
            <a:r>
              <a:rPr lang="en-US" altLang="ru-RU" sz="2400" kern="0" dirty="0" smtClean="0"/>
              <a:t>6</a:t>
            </a:r>
            <a:r>
              <a:rPr lang="ru-RU" altLang="ru-RU" sz="2400" kern="0" dirty="0" smtClean="0"/>
              <a:t> мин, </a:t>
            </a:r>
            <a:r>
              <a:rPr lang="en-US" altLang="ru-RU" sz="2400" kern="0" dirty="0" smtClean="0"/>
              <a:t>post</a:t>
            </a:r>
            <a:r>
              <a:rPr lang="ru-RU" altLang="ru-RU" sz="2400" kern="0" dirty="0" smtClean="0"/>
              <a:t> </a:t>
            </a:r>
            <a:r>
              <a:rPr lang="en-US" altLang="ru-RU" sz="2400" kern="0" dirty="0" smtClean="0"/>
              <a:t>time – 2 </a:t>
            </a:r>
            <a:r>
              <a:rPr lang="ru-RU" altLang="ru-RU" sz="2400" kern="0" dirty="0" smtClean="0"/>
              <a:t>мин</a:t>
            </a:r>
            <a:endParaRPr lang="ru-RU" altLang="ru-RU" sz="2000" kern="0" dirty="0" smtClean="0"/>
          </a:p>
          <a:p>
            <a:endParaRPr lang="ru-RU" altLang="ru-RU" sz="2400" kern="0" dirty="0" smtClean="0"/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253260233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Метрологические характеристики методики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44824"/>
            <a:ext cx="9144000" cy="496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en-US" altLang="ru-RU" sz="2800" kern="0" dirty="0" smtClean="0"/>
              <a:t>LOD – 0,001 </a:t>
            </a:r>
            <a:r>
              <a:rPr lang="el-GR" altLang="ru-RU" sz="2800" kern="0" dirty="0" smtClean="0"/>
              <a:t>μ</a:t>
            </a:r>
            <a:r>
              <a:rPr lang="en-US" altLang="ru-RU" sz="2800" kern="0" dirty="0" err="1" smtClean="0"/>
              <a:t>mol</a:t>
            </a:r>
            <a:r>
              <a:rPr lang="en-US" altLang="ru-RU" sz="2800" kern="0" dirty="0" smtClean="0"/>
              <a:t>/L (0,7 ng/ml)</a:t>
            </a:r>
            <a:endParaRPr lang="ru-RU" altLang="ru-RU" sz="2800" kern="0" dirty="0" smtClean="0"/>
          </a:p>
          <a:p>
            <a:endParaRPr lang="en-US" altLang="ru-RU" sz="2800" kern="0" dirty="0" smtClean="0"/>
          </a:p>
          <a:p>
            <a:r>
              <a:rPr lang="en-US" altLang="ru-RU" sz="2800" kern="0" dirty="0" smtClean="0"/>
              <a:t>LOQ – 0,0025 </a:t>
            </a:r>
            <a:r>
              <a:rPr lang="el-GR" altLang="ru-RU" sz="2800" kern="0" dirty="0"/>
              <a:t>μ</a:t>
            </a:r>
            <a:r>
              <a:rPr lang="en-US" altLang="ru-RU" sz="2800" kern="0" dirty="0" err="1"/>
              <a:t>mol</a:t>
            </a:r>
            <a:r>
              <a:rPr lang="en-US" altLang="ru-RU" sz="2800" kern="0" dirty="0"/>
              <a:t>/L </a:t>
            </a:r>
            <a:r>
              <a:rPr lang="en-US" altLang="ru-RU" sz="2800" kern="0" dirty="0" smtClean="0"/>
              <a:t>(1,75 </a:t>
            </a:r>
            <a:r>
              <a:rPr lang="en-US" altLang="ru-RU" sz="2800" kern="0" dirty="0"/>
              <a:t>ng/ml</a:t>
            </a:r>
            <a:r>
              <a:rPr lang="en-US" altLang="ru-RU" sz="2800" kern="0" dirty="0" smtClean="0"/>
              <a:t>)</a:t>
            </a:r>
            <a:endParaRPr lang="ru-RU" altLang="ru-RU" sz="2800" kern="0" dirty="0" smtClean="0"/>
          </a:p>
          <a:p>
            <a:endParaRPr lang="en-US" altLang="ru-RU" sz="2800" kern="0" dirty="0" smtClean="0"/>
          </a:p>
          <a:p>
            <a:r>
              <a:rPr lang="en-US" altLang="ru-RU" sz="2800" kern="0" dirty="0" smtClean="0">
                <a:solidFill>
                  <a:srgbClr val="FF0000"/>
                </a:solidFill>
              </a:rPr>
              <a:t>Cut-off – 0,3 </a:t>
            </a:r>
            <a:r>
              <a:rPr lang="el-GR" altLang="ru-RU" sz="2800" kern="0" dirty="0" smtClean="0">
                <a:solidFill>
                  <a:srgbClr val="FF0000"/>
                </a:solidFill>
              </a:rPr>
              <a:t>μ</a:t>
            </a:r>
            <a:r>
              <a:rPr lang="en-US" altLang="ru-RU" sz="2800" kern="0" dirty="0" err="1" smtClean="0">
                <a:solidFill>
                  <a:srgbClr val="FF0000"/>
                </a:solidFill>
              </a:rPr>
              <a:t>mol</a:t>
            </a:r>
            <a:r>
              <a:rPr lang="en-US" altLang="ru-RU" sz="2800" kern="0" dirty="0" smtClean="0">
                <a:solidFill>
                  <a:srgbClr val="FF0000"/>
                </a:solidFill>
              </a:rPr>
              <a:t>/L (210 ng/ml)</a:t>
            </a:r>
            <a:endParaRPr lang="ru-RU" altLang="ru-RU" sz="2800" kern="0" dirty="0" smtClean="0">
              <a:solidFill>
                <a:srgbClr val="FF0000"/>
              </a:solidFill>
            </a:endParaRPr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96546077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Качественное определение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" y="1972218"/>
            <a:ext cx="8926199" cy="43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32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Норвежский проект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580357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/>
              <a:t>«Изучение </a:t>
            </a:r>
            <a:r>
              <a:rPr lang="ru-RU" sz="2400" b="1" dirty="0"/>
              <a:t>употребления алкоголя и других </a:t>
            </a:r>
            <a:r>
              <a:rPr lang="ru-RU" sz="2400" b="1" dirty="0" err="1"/>
              <a:t>психоактивных</a:t>
            </a:r>
            <a:r>
              <a:rPr lang="ru-RU" sz="2400" b="1" dirty="0"/>
              <a:t> веществ среди госпитализированных соматических </a:t>
            </a:r>
            <a:r>
              <a:rPr lang="ru-RU" sz="2400" b="1" dirty="0" smtClean="0"/>
              <a:t>больных»</a:t>
            </a:r>
            <a:endParaRPr lang="ru-RU" altLang="ru-RU" sz="2400" b="1" kern="0" dirty="0" smtClean="0"/>
          </a:p>
          <a:p>
            <a:endParaRPr lang="ru-RU" altLang="ru-RU" sz="2400" kern="0" dirty="0"/>
          </a:p>
          <a:p>
            <a:r>
              <a:rPr lang="ru-RU" altLang="ru-RU" sz="2800" kern="0" dirty="0" smtClean="0"/>
              <a:t>ГБУЗ «МНПЦ наркологии ДЗМ», Москва, Россия</a:t>
            </a:r>
          </a:p>
          <a:p>
            <a:r>
              <a:rPr lang="ru-RU" altLang="ru-RU" sz="2800" kern="0" dirty="0" smtClean="0"/>
              <a:t>ГБУЗ «ГКБ №68 ДЗМ», Москва, Россия</a:t>
            </a:r>
          </a:p>
          <a:p>
            <a:r>
              <a:rPr lang="en-US" altLang="ru-RU" sz="2800" kern="0" dirty="0" smtClean="0"/>
              <a:t>Oslo University Hospital, </a:t>
            </a:r>
            <a:r>
              <a:rPr lang="en-US" altLang="ru-RU" sz="2800" kern="0" dirty="0" err="1" smtClean="0"/>
              <a:t>Ulleval</a:t>
            </a:r>
            <a:r>
              <a:rPr lang="en-US" altLang="ru-RU" sz="2800" kern="0" dirty="0" smtClean="0"/>
              <a:t>, Oslo, Norway</a:t>
            </a:r>
            <a:endParaRPr lang="ru-RU" altLang="ru-RU" sz="2400" kern="0" dirty="0" smtClean="0"/>
          </a:p>
          <a:p>
            <a:endParaRPr lang="ru-RU" altLang="ru-RU" sz="2400" kern="0" dirty="0" smtClean="0"/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18423441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Количественное определение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359"/>
            <a:ext cx="7985964" cy="3492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13" y="3273683"/>
            <a:ext cx="7376187" cy="36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58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Практическое применение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44824"/>
            <a:ext cx="9144000" cy="496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ru-RU" altLang="ru-RU" sz="2400" kern="0" dirty="0" smtClean="0"/>
              <a:t>Определение </a:t>
            </a:r>
            <a:r>
              <a:rPr lang="en-US" altLang="ru-RU" sz="2400" kern="0" dirty="0" err="1" smtClean="0"/>
              <a:t>PEth</a:t>
            </a:r>
            <a:r>
              <a:rPr lang="ru-RU" altLang="ru-RU" sz="2400" kern="0" dirty="0" smtClean="0"/>
              <a:t> у водителей</a:t>
            </a:r>
            <a:r>
              <a:rPr lang="en-US" altLang="ru-RU" sz="2400" kern="0" dirty="0" smtClean="0"/>
              <a:t> </a:t>
            </a:r>
            <a:r>
              <a:rPr lang="ru-RU" altLang="ru-RU" sz="2400" kern="0" dirty="0" smtClean="0"/>
              <a:t>законодательно закреплено в Дании и Швеции</a:t>
            </a:r>
          </a:p>
          <a:p>
            <a:r>
              <a:rPr lang="ru-RU" altLang="ru-RU" sz="2400" kern="0" dirty="0" smtClean="0"/>
              <a:t>В Европе </a:t>
            </a:r>
            <a:r>
              <a:rPr lang="ru-RU" sz="2400" dirty="0"/>
              <a:t>определение уровня </a:t>
            </a:r>
            <a:r>
              <a:rPr lang="ru-RU" sz="2400" dirty="0" err="1"/>
              <a:t>PEth</a:t>
            </a:r>
            <a:r>
              <a:rPr lang="ru-RU" sz="2400" dirty="0"/>
              <a:t> в крови используется </a:t>
            </a:r>
            <a:r>
              <a:rPr lang="ru-RU" sz="2400" dirty="0" smtClean="0"/>
              <a:t>для: </a:t>
            </a:r>
          </a:p>
          <a:p>
            <a:pPr lvl="1"/>
            <a:r>
              <a:rPr lang="ru-RU" sz="2000" dirty="0" smtClean="0"/>
              <a:t>допуска </a:t>
            </a:r>
            <a:r>
              <a:rPr lang="ru-RU" sz="2000" dirty="0"/>
              <a:t>к вождению после лишения </a:t>
            </a:r>
            <a:r>
              <a:rPr lang="ru-RU" sz="2000" dirty="0" smtClean="0"/>
              <a:t>прав</a:t>
            </a:r>
          </a:p>
          <a:p>
            <a:pPr lvl="1"/>
            <a:r>
              <a:rPr lang="ru-RU" sz="2000" dirty="0" smtClean="0"/>
              <a:t>в </a:t>
            </a:r>
            <a:r>
              <a:rPr lang="ru-RU" sz="2000" dirty="0"/>
              <a:t>практике судебной </a:t>
            </a:r>
            <a:r>
              <a:rPr lang="ru-RU" sz="2000" dirty="0" smtClean="0"/>
              <a:t>психиатрии</a:t>
            </a:r>
          </a:p>
          <a:p>
            <a:pPr lvl="1"/>
            <a:r>
              <a:rPr lang="ru-RU" sz="2000" dirty="0" smtClean="0"/>
              <a:t>для </a:t>
            </a:r>
            <a:r>
              <a:rPr lang="ru-RU" sz="2000" dirty="0"/>
              <a:t>мониторинга стабильности ремиссии алкоголизма и выявления возможных </a:t>
            </a:r>
            <a:r>
              <a:rPr lang="ru-RU" sz="2000" dirty="0" smtClean="0"/>
              <a:t>рецидивов</a:t>
            </a:r>
          </a:p>
          <a:p>
            <a:pPr lvl="1"/>
            <a:r>
              <a:rPr lang="ru-RU" sz="2000" dirty="0" smtClean="0"/>
              <a:t>для </a:t>
            </a:r>
            <a:r>
              <a:rPr lang="ru-RU" sz="2000" dirty="0"/>
              <a:t>отнесения лиц к группам риска по потреблению </a:t>
            </a:r>
            <a:r>
              <a:rPr lang="ru-RU" sz="2000" dirty="0" smtClean="0"/>
              <a:t>алкоголя</a:t>
            </a:r>
          </a:p>
          <a:p>
            <a:pPr lvl="1"/>
            <a:r>
              <a:rPr lang="ru-RU" sz="2000" dirty="0" smtClean="0"/>
              <a:t>для </a:t>
            </a:r>
            <a:r>
              <a:rPr lang="ru-RU" sz="2000" dirty="0"/>
              <a:t>неонатального скрининга </a:t>
            </a:r>
            <a:r>
              <a:rPr lang="ru-RU" sz="2000" dirty="0" err="1"/>
              <a:t>пренатального</a:t>
            </a:r>
            <a:r>
              <a:rPr lang="ru-RU" sz="2000" dirty="0"/>
              <a:t> употребления алкоголя </a:t>
            </a:r>
            <a:endParaRPr lang="ru-RU" altLang="ru-RU" sz="20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5663039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В заключение…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44824"/>
            <a:ext cx="9144000" cy="496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ru-RU" altLang="ru-RU" kern="0" dirty="0" smtClean="0"/>
              <a:t>Требуется проведение широкомасштабных популяционных исследований</a:t>
            </a:r>
            <a:endParaRPr lang="en-US" altLang="ru-RU" kern="0" dirty="0" smtClean="0"/>
          </a:p>
          <a:p>
            <a:r>
              <a:rPr lang="ru-RU" altLang="ru-RU" kern="0" dirty="0" smtClean="0"/>
              <a:t>Представляется  возможным  изменение  </a:t>
            </a:r>
            <a:r>
              <a:rPr lang="en-US" altLang="ru-RU" kern="0" dirty="0" smtClean="0"/>
              <a:t>Cut-off </a:t>
            </a:r>
            <a:r>
              <a:rPr lang="ru-RU" altLang="ru-RU" kern="0" dirty="0" smtClean="0"/>
              <a:t>по результатам дальнейших исследований</a:t>
            </a:r>
          </a:p>
          <a:p>
            <a:r>
              <a:rPr lang="en-US" altLang="ru-RU" kern="0" dirty="0" smtClean="0"/>
              <a:t>CDT vs </a:t>
            </a:r>
            <a:r>
              <a:rPr lang="en-US" altLang="ru-RU" kern="0" dirty="0" err="1" smtClean="0"/>
              <a:t>PEth</a:t>
            </a:r>
            <a:r>
              <a:rPr lang="en-US" altLang="ru-RU" kern="0" dirty="0" smtClean="0"/>
              <a:t> </a:t>
            </a:r>
            <a:r>
              <a:rPr lang="ru-RU" altLang="ru-RU" kern="0" dirty="0" smtClean="0"/>
              <a:t>???</a:t>
            </a:r>
            <a:endParaRPr lang="en-US" altLang="ru-RU" kern="0" dirty="0" smtClean="0"/>
          </a:p>
          <a:p>
            <a:endParaRPr lang="ru-RU" altLang="ru-RU" sz="20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333378262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Спасибо за внимание!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Норвежский проект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580357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r>
              <a:rPr lang="ru-RU" altLang="ru-RU" sz="2800" kern="0" dirty="0" smtClean="0"/>
              <a:t>Анкетирование соматических больных по профилю неврология, кардиология, </a:t>
            </a:r>
            <a:r>
              <a:rPr lang="ru-RU" altLang="ru-RU" sz="2800" kern="0" dirty="0" err="1" smtClean="0"/>
              <a:t>гастроэнеторология</a:t>
            </a:r>
            <a:r>
              <a:rPr lang="ru-RU" altLang="ru-RU" sz="2800" kern="0" dirty="0" smtClean="0"/>
              <a:t>, пульмонология, терапия - </a:t>
            </a:r>
            <a:r>
              <a:rPr lang="en-US" altLang="ru-RU" sz="2800" kern="0" dirty="0" smtClean="0"/>
              <a:t>AUDIT &amp; DUDIT</a:t>
            </a:r>
            <a:endParaRPr lang="ru-RU" altLang="ru-RU" sz="2800" kern="0" dirty="0"/>
          </a:p>
          <a:p>
            <a:r>
              <a:rPr lang="ru-RU" altLang="ru-RU" sz="2800" kern="0" dirty="0" smtClean="0"/>
              <a:t>Анализ образцов крови на </a:t>
            </a:r>
            <a:r>
              <a:rPr lang="ru-RU" altLang="ru-RU" sz="2800" kern="0" dirty="0" smtClean="0">
                <a:solidFill>
                  <a:srgbClr val="FF0000"/>
                </a:solidFill>
              </a:rPr>
              <a:t>НС, ПВ и иные вещества</a:t>
            </a:r>
          </a:p>
          <a:p>
            <a:r>
              <a:rPr lang="ru-RU" altLang="ru-RU" sz="2800" kern="0" dirty="0" smtClean="0"/>
              <a:t>Анализ образцов крови на </a:t>
            </a:r>
            <a:r>
              <a:rPr lang="ru-RU" altLang="ru-RU" sz="2800" kern="0" dirty="0" smtClean="0">
                <a:solidFill>
                  <a:srgbClr val="FF0000"/>
                </a:solidFill>
              </a:rPr>
              <a:t>этанол</a:t>
            </a:r>
          </a:p>
          <a:p>
            <a:r>
              <a:rPr lang="ru-RU" altLang="ru-RU" sz="2800" kern="0" dirty="0" smtClean="0"/>
              <a:t>Анализ образцов крови на </a:t>
            </a:r>
            <a:r>
              <a:rPr lang="ru-RU" altLang="ru-RU" sz="2800" kern="0" dirty="0" err="1" smtClean="0">
                <a:solidFill>
                  <a:srgbClr val="FF0000"/>
                </a:solidFill>
              </a:rPr>
              <a:t>биомаркеры</a:t>
            </a:r>
            <a:r>
              <a:rPr lang="ru-RU" altLang="ru-RU" sz="2800" kern="0" dirty="0" smtClean="0">
                <a:solidFill>
                  <a:srgbClr val="FF0000"/>
                </a:solidFill>
              </a:rPr>
              <a:t> злоупотребления алкоголем</a:t>
            </a:r>
          </a:p>
          <a:p>
            <a:endParaRPr lang="ru-RU" altLang="ru-RU" sz="2400" kern="0" dirty="0" smtClean="0"/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108080959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Злоупотребление алкоголем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16" y="2132856"/>
            <a:ext cx="9144000" cy="48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2800" kern="0" dirty="0" smtClean="0"/>
              <a:t>В Европе</a:t>
            </a:r>
          </a:p>
          <a:p>
            <a:pPr lvl="1"/>
            <a:r>
              <a:rPr lang="ru-RU" altLang="ru-RU" sz="2400" kern="0" dirty="0"/>
              <a:t>Рискованное потребление (</a:t>
            </a:r>
            <a:r>
              <a:rPr lang="en-US" altLang="ru-RU" sz="2400" kern="0" dirty="0">
                <a:solidFill>
                  <a:srgbClr val="FFC000"/>
                </a:solidFill>
              </a:rPr>
              <a:t>hazardous drinking</a:t>
            </a:r>
            <a:r>
              <a:rPr lang="en-US" altLang="ru-RU" sz="2400" kern="0" dirty="0"/>
              <a:t>)</a:t>
            </a:r>
            <a:r>
              <a:rPr lang="ru-RU" altLang="ru-RU" sz="2400" kern="0" dirty="0"/>
              <a:t>: для женщин – 10-20 мл чистого этанола в день, для мужчин – 30-40 мл чистого этанола в день</a:t>
            </a:r>
          </a:p>
          <a:p>
            <a:pPr lvl="1"/>
            <a:r>
              <a:rPr lang="ru-RU" altLang="ru-RU" sz="2400" kern="0" dirty="0"/>
              <a:t>Злоупотребление (</a:t>
            </a:r>
            <a:r>
              <a:rPr lang="en-US" altLang="ru-RU" sz="2400" kern="0" dirty="0">
                <a:solidFill>
                  <a:srgbClr val="FF0000"/>
                </a:solidFill>
              </a:rPr>
              <a:t>heavy drinking</a:t>
            </a:r>
            <a:r>
              <a:rPr lang="en-US" altLang="ru-RU" sz="2400" kern="0" dirty="0"/>
              <a:t>)</a:t>
            </a:r>
            <a:r>
              <a:rPr lang="ru-RU" altLang="ru-RU" sz="2400" kern="0" dirty="0"/>
              <a:t>: более 60 мл чистого этанола в </a:t>
            </a:r>
            <a:r>
              <a:rPr lang="ru-RU" altLang="ru-RU" sz="2400" kern="0" dirty="0" smtClean="0"/>
              <a:t>день</a:t>
            </a:r>
          </a:p>
          <a:p>
            <a:r>
              <a:rPr lang="ru-RU" altLang="ru-RU" sz="2800" kern="0" dirty="0" smtClean="0"/>
              <a:t>В России</a:t>
            </a:r>
          </a:p>
          <a:p>
            <a:pPr lvl="1"/>
            <a:r>
              <a:rPr lang="ru-RU" altLang="ru-RU" sz="2400" kern="0" dirty="0" smtClean="0"/>
              <a:t>???????</a:t>
            </a:r>
          </a:p>
          <a:p>
            <a:pPr marL="457200" lvl="1" indent="0">
              <a:buNone/>
            </a:pPr>
            <a:endParaRPr lang="ru-RU" altLang="ru-RU" sz="2000" kern="0" dirty="0"/>
          </a:p>
          <a:p>
            <a:pPr lvl="1"/>
            <a:endParaRPr lang="ru-RU" altLang="ru-RU" sz="2000" kern="0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417436"/>
            <a:ext cx="2736304" cy="23624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9996597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/>
              <a:t>Потребление и продажа алкоголя в России на душу населения (литров абсолютного алкоголя в год)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580357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endParaRPr lang="ru-RU" altLang="ru-RU" sz="2400" kern="0" dirty="0" smtClean="0"/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78928"/>
            <a:ext cx="7712108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8802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Статистика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16" y="2132856"/>
            <a:ext cx="9144000" cy="48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2800" kern="0" dirty="0" smtClean="0"/>
              <a:t>В 2015 г. число больных, зарегистрированных амбулаторными наркологическими учреждениями</a:t>
            </a:r>
            <a:r>
              <a:rPr lang="ru-RU" altLang="ru-RU" sz="2800" kern="0" smtClean="0"/>
              <a:t>, составило </a:t>
            </a:r>
            <a:r>
              <a:rPr lang="ru-RU" altLang="ru-RU" sz="2800" kern="0" dirty="0" smtClean="0"/>
              <a:t>2 651 579 человек</a:t>
            </a:r>
          </a:p>
          <a:p>
            <a:pPr lvl="1"/>
            <a:r>
              <a:rPr lang="ru-RU" altLang="ru-RU" kern="0" dirty="0" smtClean="0"/>
              <a:t>Потребители алкоголя – 2 080 340 (78,5%)</a:t>
            </a:r>
          </a:p>
          <a:p>
            <a:pPr lvl="2"/>
            <a:r>
              <a:rPr lang="ru-RU" altLang="ru-RU" kern="0" dirty="0" smtClean="0"/>
              <a:t>Синдром зависимости от алкоголя, включая алкогольные психозы – 1 719 156</a:t>
            </a:r>
          </a:p>
          <a:p>
            <a:pPr lvl="2"/>
            <a:r>
              <a:rPr lang="ru-RU" altLang="ru-RU" kern="0" dirty="0" smtClean="0"/>
              <a:t>Употребление алкоголя с ВП – 361 184</a:t>
            </a:r>
            <a:endParaRPr lang="ru-RU" altLang="ru-RU" kern="0" dirty="0"/>
          </a:p>
          <a:p>
            <a:pPr lvl="1"/>
            <a:endParaRPr lang="ru-RU" altLang="ru-RU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85407115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/>
              <a:t>Общая заболеваемость алкоголизмом, включая алкогольные психозы (на 100 тыс. нас.)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580357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altLang="ru-RU" sz="2400" kern="0" dirty="0" smtClean="0">
              <a:solidFill>
                <a:srgbClr val="009900"/>
              </a:solidFill>
            </a:endParaRPr>
          </a:p>
          <a:p>
            <a:endParaRPr lang="ru-RU" altLang="ru-RU" sz="2400" kern="0" dirty="0" smtClean="0"/>
          </a:p>
          <a:p>
            <a:endParaRPr lang="ru-RU" altLang="ru-RU" sz="1600" kern="0" dirty="0" smtClean="0"/>
          </a:p>
          <a:p>
            <a:pPr marL="457200" lvl="1" indent="0">
              <a:buFont typeface="Wingdings" pitchFamily="2" charset="2"/>
              <a:buNone/>
            </a:pPr>
            <a:endParaRPr lang="ru-RU" altLang="ru-RU" sz="1600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8221934" cy="447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8981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Медико-социальные последствия злоупотребления алкоголем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endParaRPr lang="ru-RU" altLang="ru-RU" sz="2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endParaRPr lang="ru-RU" altLang="ru-RU" sz="1600" dirty="0"/>
          </a:p>
          <a:p>
            <a:pPr marL="457200" lvl="1" indent="0">
              <a:buNone/>
            </a:pPr>
            <a:endParaRPr lang="ru-RU" altLang="ru-RU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2060848"/>
            <a:ext cx="9144000" cy="489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2400" kern="0" dirty="0" smtClean="0"/>
              <a:t>Увеличение риска возникновения более 200 заболеваний (по данным ВОЗ)</a:t>
            </a:r>
          </a:p>
          <a:p>
            <a:pPr lvl="1"/>
            <a:r>
              <a:rPr lang="ru-RU" altLang="ru-RU" sz="2000" kern="0" dirty="0" smtClean="0"/>
              <a:t>Заболевания сердечно-сосудистой системы</a:t>
            </a:r>
          </a:p>
          <a:p>
            <a:pPr lvl="1"/>
            <a:r>
              <a:rPr lang="ru-RU" altLang="ru-RU" sz="2000" kern="0" dirty="0" smtClean="0"/>
              <a:t>Психоневрологические расстройства</a:t>
            </a:r>
          </a:p>
          <a:p>
            <a:pPr lvl="1"/>
            <a:r>
              <a:rPr lang="ru-RU" altLang="ru-RU" sz="2000" kern="0" dirty="0" smtClean="0"/>
              <a:t>Онкологические заболевания</a:t>
            </a:r>
          </a:p>
          <a:p>
            <a:pPr lvl="1"/>
            <a:r>
              <a:rPr lang="ru-RU" altLang="ru-RU" sz="2000" kern="0" dirty="0" smtClean="0"/>
              <a:t>Цирроз печени</a:t>
            </a:r>
          </a:p>
          <a:p>
            <a:r>
              <a:rPr lang="ru-RU" altLang="ru-RU" sz="2400" kern="0" dirty="0" smtClean="0"/>
              <a:t>Дорожно-транспортный травматизм</a:t>
            </a:r>
          </a:p>
          <a:p>
            <a:r>
              <a:rPr lang="ru-RU" altLang="ru-RU" sz="2400" kern="0" dirty="0" smtClean="0"/>
              <a:t>Рост насилия</a:t>
            </a:r>
          </a:p>
          <a:p>
            <a:r>
              <a:rPr lang="ru-RU" altLang="ru-RU" sz="2400" kern="0" dirty="0" smtClean="0"/>
              <a:t>Снижение ожидаемой продолжительности жизни</a:t>
            </a:r>
          </a:p>
          <a:p>
            <a:r>
              <a:rPr lang="ru-RU" altLang="ru-RU" sz="2400" kern="0" dirty="0" smtClean="0"/>
              <a:t>Увеличение расходов для общества (2-5% от ВНП)</a:t>
            </a:r>
            <a:endParaRPr lang="ru-RU" altLang="ru-RU" sz="2400" kern="0" dirty="0"/>
          </a:p>
          <a:p>
            <a:endParaRPr lang="ru-RU" altLang="ru-RU" sz="2400" kern="0" dirty="0" smtClean="0"/>
          </a:p>
          <a:p>
            <a:endParaRPr lang="ru-RU" altLang="ru-RU" sz="2400" kern="0" dirty="0"/>
          </a:p>
        </p:txBody>
      </p:sp>
      <p:pic>
        <p:nvPicPr>
          <p:cNvPr id="6" name="Picture 4" descr="alkog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89278"/>
            <a:ext cx="2643783" cy="176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1154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14979</TotalTime>
  <Words>2790</Words>
  <Application>Microsoft Office PowerPoint</Application>
  <PresentationFormat>Экран (4:3)</PresentationFormat>
  <Paragraphs>362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Symbol</vt:lpstr>
      <vt:lpstr>Tahoma</vt:lpstr>
      <vt:lpstr>Times New Roman</vt:lpstr>
      <vt:lpstr>Wingdings</vt:lpstr>
      <vt:lpstr>Палитра</vt:lpstr>
      <vt:lpstr>Фосфатидилэтанол (PEth) как биомаркер злоупотребления алкоголем </vt:lpstr>
      <vt:lpstr>ХТЛ МНПЦ Наркологии</vt:lpstr>
      <vt:lpstr>Норвежский проект</vt:lpstr>
      <vt:lpstr>Норвежский проект</vt:lpstr>
      <vt:lpstr>Злоупотребление алкоголем</vt:lpstr>
      <vt:lpstr>Потребление и продажа алкоголя в России на душу населения (литров абсолютного алкоголя в год) </vt:lpstr>
      <vt:lpstr>Статистика</vt:lpstr>
      <vt:lpstr>Общая заболеваемость алкоголизмом, включая алкогольные психозы (на 100 тыс. нас.)</vt:lpstr>
      <vt:lpstr>Медико-социальные последствия злоупотребления алкоголем</vt:lpstr>
      <vt:lpstr>Методы диагностики злоупотребления алкоголем</vt:lpstr>
      <vt:lpstr>Биомаркеры потребления алкоголя</vt:lpstr>
      <vt:lpstr>АЛТ/АСТ</vt:lpstr>
      <vt:lpstr>ГГТ</vt:lpstr>
      <vt:lpstr>СКОЭ (MCV)</vt:lpstr>
      <vt:lpstr>CDT</vt:lpstr>
      <vt:lpstr>EtG/EtS</vt:lpstr>
      <vt:lpstr>Фосфатидилэтанол (PEth)</vt:lpstr>
      <vt:lpstr>Фосфатидилэтанол (PEth)</vt:lpstr>
      <vt:lpstr>Комбинация жирных кислот  гомологов PEth</vt:lpstr>
      <vt:lpstr>Фосфолипаза D (PLD)</vt:lpstr>
      <vt:lpstr>Механизм образования PEth</vt:lpstr>
      <vt:lpstr>PEth как биомаркер злоупотребления алкоголем</vt:lpstr>
      <vt:lpstr>Фосфатидилэтанол (PEth)</vt:lpstr>
      <vt:lpstr>Влияние условий хранения образцов на концентрацию PEth</vt:lpstr>
      <vt:lpstr>Фармакокинетика PEth</vt:lpstr>
      <vt:lpstr>Пробоподготовка</vt:lpstr>
      <vt:lpstr>ВЭЖХ-МС/МС с использованием  Agilent 1260/6460</vt:lpstr>
      <vt:lpstr>Метрологические характеристики методики</vt:lpstr>
      <vt:lpstr>Качественное определение</vt:lpstr>
      <vt:lpstr>Количественное определение</vt:lpstr>
      <vt:lpstr>Практическое применение</vt:lpstr>
      <vt:lpstr>В заключение…</vt:lpstr>
      <vt:lpstr>Спасибо за внимание!</vt:lpstr>
    </vt:vector>
  </TitlesOfParts>
  <Company>n.W.o.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наркологии. Девиантное поведение в обществе</dc:title>
  <dc:creator>BaJl</dc:creator>
  <cp:lastModifiedBy>user</cp:lastModifiedBy>
  <cp:revision>1218</cp:revision>
  <dcterms:created xsi:type="dcterms:W3CDTF">2008-02-26T13:48:17Z</dcterms:created>
  <dcterms:modified xsi:type="dcterms:W3CDTF">2017-06-07T19:21:50Z</dcterms:modified>
</cp:coreProperties>
</file>